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1"/>
  </p:notesMasterIdLst>
  <p:sldIdLst>
    <p:sldId id="257" r:id="rId2"/>
    <p:sldId id="557" r:id="rId3"/>
    <p:sldId id="615" r:id="rId4"/>
    <p:sldId id="616" r:id="rId5"/>
    <p:sldId id="617" r:id="rId6"/>
    <p:sldId id="618" r:id="rId7"/>
    <p:sldId id="603" r:id="rId8"/>
    <p:sldId id="558" r:id="rId9"/>
    <p:sldId id="559" r:id="rId10"/>
    <p:sldId id="560" r:id="rId11"/>
    <p:sldId id="562" r:id="rId12"/>
    <p:sldId id="561" r:id="rId13"/>
    <p:sldId id="564" r:id="rId14"/>
    <p:sldId id="565" r:id="rId15"/>
    <p:sldId id="522" r:id="rId16"/>
    <p:sldId id="523" r:id="rId17"/>
    <p:sldId id="524" r:id="rId18"/>
    <p:sldId id="605" r:id="rId19"/>
    <p:sldId id="573" r:id="rId20"/>
    <p:sldId id="566" r:id="rId21"/>
    <p:sldId id="567" r:id="rId22"/>
    <p:sldId id="568" r:id="rId23"/>
    <p:sldId id="569" r:id="rId24"/>
    <p:sldId id="570" r:id="rId25"/>
    <p:sldId id="571" r:id="rId26"/>
    <p:sldId id="575" r:id="rId27"/>
    <p:sldId id="597" r:id="rId28"/>
    <p:sldId id="547" r:id="rId29"/>
    <p:sldId id="516" r:id="rId30"/>
    <p:sldId id="537" r:id="rId31"/>
    <p:sldId id="538" r:id="rId32"/>
    <p:sldId id="600" r:id="rId33"/>
    <p:sldId id="572" r:id="rId34"/>
    <p:sldId id="601" r:id="rId35"/>
    <p:sldId id="604" r:id="rId36"/>
    <p:sldId id="608" r:id="rId37"/>
    <p:sldId id="613" r:id="rId38"/>
    <p:sldId id="614" r:id="rId39"/>
    <p:sldId id="611" r:id="rId40"/>
    <p:sldId id="548" r:id="rId41"/>
    <p:sldId id="612" r:id="rId42"/>
    <p:sldId id="610" r:id="rId43"/>
    <p:sldId id="622" r:id="rId44"/>
    <p:sldId id="630" r:id="rId45"/>
    <p:sldId id="632" r:id="rId46"/>
    <p:sldId id="637" r:id="rId47"/>
    <p:sldId id="638" r:id="rId48"/>
    <p:sldId id="640" r:id="rId49"/>
    <p:sldId id="635" r:id="rId50"/>
    <p:sldId id="549" r:id="rId51"/>
    <p:sldId id="551" r:id="rId52"/>
    <p:sldId id="576" r:id="rId53"/>
    <p:sldId id="552" r:id="rId54"/>
    <p:sldId id="578" r:id="rId55"/>
    <p:sldId id="579" r:id="rId56"/>
    <p:sldId id="553" r:id="rId57"/>
    <p:sldId id="554" r:id="rId58"/>
    <p:sldId id="555" r:id="rId59"/>
    <p:sldId id="646" r:id="rId60"/>
    <p:sldId id="645" r:id="rId61"/>
    <p:sldId id="647" r:id="rId62"/>
    <p:sldId id="648" r:id="rId63"/>
    <p:sldId id="556" r:id="rId64"/>
    <p:sldId id="437" r:id="rId65"/>
    <p:sldId id="550" r:id="rId66"/>
    <p:sldId id="582" r:id="rId67"/>
    <p:sldId id="584" r:id="rId68"/>
    <p:sldId id="585" r:id="rId69"/>
    <p:sldId id="586" r:id="rId70"/>
    <p:sldId id="581" r:id="rId71"/>
    <p:sldId id="587" r:id="rId72"/>
    <p:sldId id="588" r:id="rId73"/>
    <p:sldId id="589" r:id="rId74"/>
    <p:sldId id="593" r:id="rId75"/>
    <p:sldId id="594" r:id="rId76"/>
    <p:sldId id="595" r:id="rId77"/>
    <p:sldId id="596" r:id="rId78"/>
    <p:sldId id="590" r:id="rId79"/>
    <p:sldId id="591" r:id="rId80"/>
    <p:sldId id="592" r:id="rId81"/>
    <p:sldId id="631" r:id="rId82"/>
    <p:sldId id="625" r:id="rId83"/>
    <p:sldId id="627" r:id="rId84"/>
    <p:sldId id="649" r:id="rId85"/>
    <p:sldId id="620" r:id="rId86"/>
    <p:sldId id="650" r:id="rId87"/>
    <p:sldId id="651" r:id="rId88"/>
    <p:sldId id="577" r:id="rId89"/>
    <p:sldId id="606" r:id="rId90"/>
    <p:sldId id="634" r:id="rId91"/>
    <p:sldId id="642" r:id="rId92"/>
    <p:sldId id="641" r:id="rId93"/>
    <p:sldId id="639" r:id="rId94"/>
    <p:sldId id="644" r:id="rId95"/>
    <p:sldId id="643" r:id="rId96"/>
    <p:sldId id="636" r:id="rId97"/>
    <p:sldId id="633" r:id="rId98"/>
    <p:sldId id="431" r:id="rId99"/>
    <p:sldId id="526" r:id="rId100"/>
    <p:sldId id="529" r:id="rId101"/>
    <p:sldId id="527" r:id="rId102"/>
    <p:sldId id="598" r:id="rId103"/>
    <p:sldId id="599" r:id="rId104"/>
    <p:sldId id="489" r:id="rId105"/>
    <p:sldId id="430" r:id="rId106"/>
    <p:sldId id="525" r:id="rId107"/>
    <p:sldId id="453" r:id="rId108"/>
    <p:sldId id="415" r:id="rId109"/>
    <p:sldId id="629" r:id="rId110"/>
    <p:sldId id="414" r:id="rId111"/>
    <p:sldId id="609" r:id="rId112"/>
    <p:sldId id="371" r:id="rId113"/>
    <p:sldId id="399" r:id="rId114"/>
    <p:sldId id="378" r:id="rId115"/>
    <p:sldId id="390" r:id="rId116"/>
    <p:sldId id="394" r:id="rId117"/>
    <p:sldId id="395" r:id="rId118"/>
    <p:sldId id="396" r:id="rId119"/>
    <p:sldId id="397" r:id="rId120"/>
    <p:sldId id="433" r:id="rId121"/>
    <p:sldId id="381" r:id="rId122"/>
    <p:sldId id="420" r:id="rId123"/>
    <p:sldId id="441" r:id="rId124"/>
    <p:sldId id="417" r:id="rId125"/>
    <p:sldId id="352" r:id="rId126"/>
    <p:sldId id="384" r:id="rId127"/>
    <p:sldId id="385" r:id="rId128"/>
    <p:sldId id="416" r:id="rId129"/>
    <p:sldId id="349" r:id="rId130"/>
  </p:sldIdLst>
  <p:sldSz cx="9144000" cy="6858000" type="screen4x3"/>
  <p:notesSz cx="6858000" cy="994727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7EBF9"/>
    <a:srgbClr val="F9FBFD"/>
    <a:srgbClr val="E9EFF7"/>
    <a:srgbClr val="0099FF"/>
    <a:srgbClr val="FF0066"/>
    <a:srgbClr val="FF9900"/>
    <a:srgbClr val="CCFFCC"/>
    <a:srgbClr val="006600"/>
    <a:srgbClr val="5A1E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82" autoAdjust="0"/>
    <p:restoredTop sz="99645" autoAdjust="0"/>
  </p:normalViewPr>
  <p:slideViewPr>
    <p:cSldViewPr>
      <p:cViewPr varScale="1">
        <p:scale>
          <a:sx n="67" d="100"/>
          <a:sy n="67" d="100"/>
        </p:scale>
        <p:origin x="1092"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97364"/>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97364"/>
          </a:xfrm>
          <a:prstGeom prst="rect">
            <a:avLst/>
          </a:prstGeom>
        </p:spPr>
        <p:txBody>
          <a:bodyPr vert="horz" lIns="91440" tIns="45720" rIns="91440" bIns="45720" rtlCol="0"/>
          <a:lstStyle>
            <a:lvl1pPr algn="r">
              <a:defRPr sz="1200"/>
            </a:lvl1pPr>
          </a:lstStyle>
          <a:p>
            <a:fld id="{DC588EB8-BD27-49B8-9FC1-31807A2F06DB}" type="datetimeFigureOut">
              <a:rPr lang="ru-RU" smtClean="0"/>
              <a:pPr/>
              <a:t>01.08.2018</a:t>
            </a:fld>
            <a:endParaRPr lang="ru-RU"/>
          </a:p>
        </p:txBody>
      </p:sp>
      <p:sp>
        <p:nvSpPr>
          <p:cNvPr id="4" name="Образ слайда 3"/>
          <p:cNvSpPr>
            <a:spLocks noGrp="1" noRot="1" noChangeAspect="1"/>
          </p:cNvSpPr>
          <p:nvPr>
            <p:ph type="sldImg" idx="2"/>
          </p:nvPr>
        </p:nvSpPr>
        <p:spPr>
          <a:xfrm>
            <a:off x="942975" y="746125"/>
            <a:ext cx="4972050" cy="373062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724956"/>
            <a:ext cx="5486400" cy="4476274"/>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48185"/>
            <a:ext cx="2971800" cy="497364"/>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9448185"/>
            <a:ext cx="2971800" cy="497364"/>
          </a:xfrm>
          <a:prstGeom prst="rect">
            <a:avLst/>
          </a:prstGeom>
        </p:spPr>
        <p:txBody>
          <a:bodyPr vert="horz" lIns="91440" tIns="45720" rIns="91440" bIns="45720" rtlCol="0" anchor="b"/>
          <a:lstStyle>
            <a:lvl1pPr algn="r">
              <a:defRPr sz="1200"/>
            </a:lvl1pPr>
          </a:lstStyle>
          <a:p>
            <a:fld id="{71E69EDA-32E8-466B-8D7F-2CBDB9AF3543}" type="slidenum">
              <a:rPr lang="ru-RU" smtClean="0"/>
              <a:pPr/>
              <a:t>‹#›</a:t>
            </a:fld>
            <a:endParaRPr lang="ru-RU"/>
          </a:p>
        </p:txBody>
      </p:sp>
    </p:spTree>
    <p:extLst>
      <p:ext uri="{BB962C8B-B14F-4D97-AF65-F5344CB8AC3E}">
        <p14:creationId xmlns:p14="http://schemas.microsoft.com/office/powerpoint/2010/main" val="28649017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71E69EDA-32E8-466B-8D7F-2CBDB9AF3543}" type="slidenum">
              <a:rPr lang="ru-RU" smtClean="0"/>
              <a:pPr/>
              <a:t>1</a:t>
            </a:fld>
            <a:endParaRPr lang="ru-RU"/>
          </a:p>
        </p:txBody>
      </p:sp>
    </p:spTree>
    <p:extLst>
      <p:ext uri="{BB962C8B-B14F-4D97-AF65-F5344CB8AC3E}">
        <p14:creationId xmlns:p14="http://schemas.microsoft.com/office/powerpoint/2010/main" val="31232384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10</a:t>
            </a:fld>
            <a:endParaRPr lang="ru-RU">
              <a:solidFill>
                <a:prstClr val="black"/>
              </a:solidFill>
            </a:endParaRPr>
          </a:p>
        </p:txBody>
      </p:sp>
    </p:spTree>
    <p:extLst>
      <p:ext uri="{BB962C8B-B14F-4D97-AF65-F5344CB8AC3E}">
        <p14:creationId xmlns:p14="http://schemas.microsoft.com/office/powerpoint/2010/main" val="40475524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100</a:t>
            </a:fld>
            <a:endParaRPr lang="ru-RU">
              <a:solidFill>
                <a:prstClr val="black"/>
              </a:solidFill>
            </a:endParaRPr>
          </a:p>
        </p:txBody>
      </p:sp>
    </p:spTree>
    <p:extLst>
      <p:ext uri="{BB962C8B-B14F-4D97-AF65-F5344CB8AC3E}">
        <p14:creationId xmlns:p14="http://schemas.microsoft.com/office/powerpoint/2010/main" val="302727243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101</a:t>
            </a:fld>
            <a:endParaRPr lang="ru-RU">
              <a:solidFill>
                <a:prstClr val="black"/>
              </a:solidFill>
            </a:endParaRPr>
          </a:p>
        </p:txBody>
      </p:sp>
    </p:spTree>
    <p:extLst>
      <p:ext uri="{BB962C8B-B14F-4D97-AF65-F5344CB8AC3E}">
        <p14:creationId xmlns:p14="http://schemas.microsoft.com/office/powerpoint/2010/main" val="73808646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102</a:t>
            </a:fld>
            <a:endParaRPr lang="ru-RU">
              <a:solidFill>
                <a:prstClr val="black"/>
              </a:solidFill>
            </a:endParaRPr>
          </a:p>
        </p:txBody>
      </p:sp>
    </p:spTree>
    <p:extLst>
      <p:ext uri="{BB962C8B-B14F-4D97-AF65-F5344CB8AC3E}">
        <p14:creationId xmlns:p14="http://schemas.microsoft.com/office/powerpoint/2010/main" val="165798584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103</a:t>
            </a:fld>
            <a:endParaRPr lang="ru-RU">
              <a:solidFill>
                <a:prstClr val="black"/>
              </a:solidFill>
            </a:endParaRPr>
          </a:p>
        </p:txBody>
      </p:sp>
    </p:spTree>
    <p:extLst>
      <p:ext uri="{BB962C8B-B14F-4D97-AF65-F5344CB8AC3E}">
        <p14:creationId xmlns:p14="http://schemas.microsoft.com/office/powerpoint/2010/main" val="264062593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104</a:t>
            </a:fld>
            <a:endParaRPr lang="ru-RU">
              <a:solidFill>
                <a:prstClr val="black"/>
              </a:solidFill>
            </a:endParaRPr>
          </a:p>
        </p:txBody>
      </p:sp>
    </p:spTree>
    <p:extLst>
      <p:ext uri="{BB962C8B-B14F-4D97-AF65-F5344CB8AC3E}">
        <p14:creationId xmlns:p14="http://schemas.microsoft.com/office/powerpoint/2010/main" val="289512797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105</a:t>
            </a:fld>
            <a:endParaRPr lang="ru-RU">
              <a:solidFill>
                <a:prstClr val="black"/>
              </a:solidFill>
            </a:endParaRPr>
          </a:p>
        </p:txBody>
      </p:sp>
    </p:spTree>
    <p:extLst>
      <p:ext uri="{BB962C8B-B14F-4D97-AF65-F5344CB8AC3E}">
        <p14:creationId xmlns:p14="http://schemas.microsoft.com/office/powerpoint/2010/main" val="167725766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106</a:t>
            </a:fld>
            <a:endParaRPr lang="ru-RU">
              <a:solidFill>
                <a:prstClr val="black"/>
              </a:solidFill>
            </a:endParaRPr>
          </a:p>
        </p:txBody>
      </p:sp>
    </p:spTree>
    <p:extLst>
      <p:ext uri="{BB962C8B-B14F-4D97-AF65-F5344CB8AC3E}">
        <p14:creationId xmlns:p14="http://schemas.microsoft.com/office/powerpoint/2010/main" val="63951833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107</a:t>
            </a:fld>
            <a:endParaRPr lang="ru-RU">
              <a:solidFill>
                <a:prstClr val="black"/>
              </a:solidFill>
            </a:endParaRPr>
          </a:p>
        </p:txBody>
      </p:sp>
    </p:spTree>
    <p:extLst>
      <p:ext uri="{BB962C8B-B14F-4D97-AF65-F5344CB8AC3E}">
        <p14:creationId xmlns:p14="http://schemas.microsoft.com/office/powerpoint/2010/main" val="357965079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116</a:t>
            </a:fld>
            <a:endParaRPr lang="ru-RU">
              <a:solidFill>
                <a:prstClr val="black"/>
              </a:solidFill>
            </a:endParaRPr>
          </a:p>
        </p:txBody>
      </p:sp>
    </p:spTree>
    <p:extLst>
      <p:ext uri="{BB962C8B-B14F-4D97-AF65-F5344CB8AC3E}">
        <p14:creationId xmlns:p14="http://schemas.microsoft.com/office/powerpoint/2010/main" val="250337177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117</a:t>
            </a:fld>
            <a:endParaRPr lang="ru-RU">
              <a:solidFill>
                <a:prstClr val="black"/>
              </a:solidFill>
            </a:endParaRPr>
          </a:p>
        </p:txBody>
      </p:sp>
    </p:spTree>
    <p:extLst>
      <p:ext uri="{BB962C8B-B14F-4D97-AF65-F5344CB8AC3E}">
        <p14:creationId xmlns:p14="http://schemas.microsoft.com/office/powerpoint/2010/main" val="33129149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11</a:t>
            </a:fld>
            <a:endParaRPr lang="ru-RU">
              <a:solidFill>
                <a:prstClr val="black"/>
              </a:solidFill>
            </a:endParaRPr>
          </a:p>
        </p:txBody>
      </p:sp>
    </p:spTree>
    <p:extLst>
      <p:ext uri="{BB962C8B-B14F-4D97-AF65-F5344CB8AC3E}">
        <p14:creationId xmlns:p14="http://schemas.microsoft.com/office/powerpoint/2010/main" val="78814875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118</a:t>
            </a:fld>
            <a:endParaRPr lang="ru-RU">
              <a:solidFill>
                <a:prstClr val="black"/>
              </a:solidFill>
            </a:endParaRPr>
          </a:p>
        </p:txBody>
      </p:sp>
    </p:spTree>
    <p:extLst>
      <p:ext uri="{BB962C8B-B14F-4D97-AF65-F5344CB8AC3E}">
        <p14:creationId xmlns:p14="http://schemas.microsoft.com/office/powerpoint/2010/main" val="102792661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119</a:t>
            </a:fld>
            <a:endParaRPr lang="ru-RU">
              <a:solidFill>
                <a:prstClr val="black"/>
              </a:solidFill>
            </a:endParaRPr>
          </a:p>
        </p:txBody>
      </p:sp>
    </p:spTree>
    <p:extLst>
      <p:ext uri="{BB962C8B-B14F-4D97-AF65-F5344CB8AC3E}">
        <p14:creationId xmlns:p14="http://schemas.microsoft.com/office/powerpoint/2010/main" val="29177543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120</a:t>
            </a:fld>
            <a:endParaRPr lang="ru-RU">
              <a:solidFill>
                <a:prstClr val="black"/>
              </a:solidFill>
            </a:endParaRPr>
          </a:p>
        </p:txBody>
      </p:sp>
    </p:spTree>
    <p:extLst>
      <p:ext uri="{BB962C8B-B14F-4D97-AF65-F5344CB8AC3E}">
        <p14:creationId xmlns:p14="http://schemas.microsoft.com/office/powerpoint/2010/main" val="275648598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126</a:t>
            </a:fld>
            <a:endParaRPr lang="ru-RU">
              <a:solidFill>
                <a:prstClr val="black"/>
              </a:solidFill>
            </a:endParaRPr>
          </a:p>
        </p:txBody>
      </p:sp>
    </p:spTree>
    <p:extLst>
      <p:ext uri="{BB962C8B-B14F-4D97-AF65-F5344CB8AC3E}">
        <p14:creationId xmlns:p14="http://schemas.microsoft.com/office/powerpoint/2010/main" val="198110540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127</a:t>
            </a:fld>
            <a:endParaRPr lang="ru-RU">
              <a:solidFill>
                <a:prstClr val="black"/>
              </a:solidFill>
            </a:endParaRPr>
          </a:p>
        </p:txBody>
      </p:sp>
    </p:spTree>
    <p:extLst>
      <p:ext uri="{BB962C8B-B14F-4D97-AF65-F5344CB8AC3E}">
        <p14:creationId xmlns:p14="http://schemas.microsoft.com/office/powerpoint/2010/main" val="16551700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128</a:t>
            </a:fld>
            <a:endParaRPr lang="ru-RU">
              <a:solidFill>
                <a:prstClr val="black"/>
              </a:solidFill>
            </a:endParaRPr>
          </a:p>
        </p:txBody>
      </p:sp>
    </p:spTree>
    <p:extLst>
      <p:ext uri="{BB962C8B-B14F-4D97-AF65-F5344CB8AC3E}">
        <p14:creationId xmlns:p14="http://schemas.microsoft.com/office/powerpoint/2010/main" val="2937463336"/>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MS Outlook" pitchFamily="2" charset="2"/>
              </a:defRPr>
            </a:lvl1pPr>
            <a:lvl2pPr marL="742950" indent="-285750">
              <a:defRPr>
                <a:solidFill>
                  <a:schemeClr val="tx1"/>
                </a:solidFill>
                <a:latin typeface="MS Outlook" pitchFamily="2" charset="2"/>
              </a:defRPr>
            </a:lvl2pPr>
            <a:lvl3pPr marL="1143000" indent="-228600">
              <a:defRPr>
                <a:solidFill>
                  <a:schemeClr val="tx1"/>
                </a:solidFill>
                <a:latin typeface="MS Outlook" pitchFamily="2" charset="2"/>
              </a:defRPr>
            </a:lvl3pPr>
            <a:lvl4pPr marL="1600200" indent="-228600">
              <a:defRPr>
                <a:solidFill>
                  <a:schemeClr val="tx1"/>
                </a:solidFill>
                <a:latin typeface="MS Outlook" pitchFamily="2" charset="2"/>
              </a:defRPr>
            </a:lvl4pPr>
            <a:lvl5pPr marL="2057400" indent="-228600">
              <a:defRPr>
                <a:solidFill>
                  <a:schemeClr val="tx1"/>
                </a:solidFill>
                <a:latin typeface="MS Outlook" pitchFamily="2" charset="2"/>
              </a:defRPr>
            </a:lvl5pPr>
            <a:lvl6pPr marL="2514600" indent="-228600" eaLnBrk="0" fontAlgn="base" hangingPunct="0">
              <a:spcBef>
                <a:spcPct val="0"/>
              </a:spcBef>
              <a:spcAft>
                <a:spcPct val="0"/>
              </a:spcAft>
              <a:defRPr>
                <a:solidFill>
                  <a:schemeClr val="tx1"/>
                </a:solidFill>
                <a:latin typeface="MS Outlook" pitchFamily="2" charset="2"/>
              </a:defRPr>
            </a:lvl6pPr>
            <a:lvl7pPr marL="2971800" indent="-228600" eaLnBrk="0" fontAlgn="base" hangingPunct="0">
              <a:spcBef>
                <a:spcPct val="0"/>
              </a:spcBef>
              <a:spcAft>
                <a:spcPct val="0"/>
              </a:spcAft>
              <a:defRPr>
                <a:solidFill>
                  <a:schemeClr val="tx1"/>
                </a:solidFill>
                <a:latin typeface="MS Outlook" pitchFamily="2" charset="2"/>
              </a:defRPr>
            </a:lvl7pPr>
            <a:lvl8pPr marL="3429000" indent="-228600" eaLnBrk="0" fontAlgn="base" hangingPunct="0">
              <a:spcBef>
                <a:spcPct val="0"/>
              </a:spcBef>
              <a:spcAft>
                <a:spcPct val="0"/>
              </a:spcAft>
              <a:defRPr>
                <a:solidFill>
                  <a:schemeClr val="tx1"/>
                </a:solidFill>
                <a:latin typeface="MS Outlook" pitchFamily="2" charset="2"/>
              </a:defRPr>
            </a:lvl8pPr>
            <a:lvl9pPr marL="3886200" indent="-228600" eaLnBrk="0" fontAlgn="base" hangingPunct="0">
              <a:spcBef>
                <a:spcPct val="0"/>
              </a:spcBef>
              <a:spcAft>
                <a:spcPct val="0"/>
              </a:spcAft>
              <a:defRPr>
                <a:solidFill>
                  <a:schemeClr val="tx1"/>
                </a:solidFill>
                <a:latin typeface="MS Outlook" pitchFamily="2" charset="2"/>
              </a:defRPr>
            </a:lvl9pPr>
          </a:lstStyle>
          <a:p>
            <a:fld id="{D6D76020-7444-4F6A-81AD-F74CD6E6443D}" type="slidenum">
              <a:rPr lang="ru-RU" altLang="ru-RU" smtClean="0">
                <a:latin typeface="Arial" charset="0"/>
              </a:rPr>
              <a:pPr/>
              <a:t>129</a:t>
            </a:fld>
            <a:endParaRPr lang="ru-RU" altLang="ru-RU" smtClean="0">
              <a:latin typeface="Arial" charset="0"/>
            </a:endParaRPr>
          </a:p>
        </p:txBody>
      </p:sp>
      <p:sp>
        <p:nvSpPr>
          <p:cNvPr id="1136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ru-RU" altLang="ru-RU" smtClean="0">
              <a:latin typeface="Arial" charset="0"/>
              <a:cs typeface="Arial" charset="0"/>
            </a:endParaRPr>
          </a:p>
        </p:txBody>
      </p:sp>
    </p:spTree>
    <p:extLst>
      <p:ext uri="{BB962C8B-B14F-4D97-AF65-F5344CB8AC3E}">
        <p14:creationId xmlns:p14="http://schemas.microsoft.com/office/powerpoint/2010/main" val="35166869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12</a:t>
            </a:fld>
            <a:endParaRPr lang="ru-RU">
              <a:solidFill>
                <a:prstClr val="black"/>
              </a:solidFill>
            </a:endParaRPr>
          </a:p>
        </p:txBody>
      </p:sp>
    </p:spTree>
    <p:extLst>
      <p:ext uri="{BB962C8B-B14F-4D97-AF65-F5344CB8AC3E}">
        <p14:creationId xmlns:p14="http://schemas.microsoft.com/office/powerpoint/2010/main" val="37682328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13</a:t>
            </a:fld>
            <a:endParaRPr lang="ru-RU">
              <a:solidFill>
                <a:prstClr val="black"/>
              </a:solidFill>
            </a:endParaRPr>
          </a:p>
        </p:txBody>
      </p:sp>
    </p:spTree>
    <p:extLst>
      <p:ext uri="{BB962C8B-B14F-4D97-AF65-F5344CB8AC3E}">
        <p14:creationId xmlns:p14="http://schemas.microsoft.com/office/powerpoint/2010/main" val="36288665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14</a:t>
            </a:fld>
            <a:endParaRPr lang="ru-RU">
              <a:solidFill>
                <a:prstClr val="black"/>
              </a:solidFill>
            </a:endParaRPr>
          </a:p>
        </p:txBody>
      </p:sp>
    </p:spTree>
    <p:extLst>
      <p:ext uri="{BB962C8B-B14F-4D97-AF65-F5344CB8AC3E}">
        <p14:creationId xmlns:p14="http://schemas.microsoft.com/office/powerpoint/2010/main" val="8732864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15</a:t>
            </a:fld>
            <a:endParaRPr lang="ru-RU">
              <a:solidFill>
                <a:prstClr val="black"/>
              </a:solidFill>
            </a:endParaRPr>
          </a:p>
        </p:txBody>
      </p:sp>
    </p:spTree>
    <p:extLst>
      <p:ext uri="{BB962C8B-B14F-4D97-AF65-F5344CB8AC3E}">
        <p14:creationId xmlns:p14="http://schemas.microsoft.com/office/powerpoint/2010/main" val="3359195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16</a:t>
            </a:fld>
            <a:endParaRPr lang="ru-RU">
              <a:solidFill>
                <a:prstClr val="black"/>
              </a:solidFill>
            </a:endParaRPr>
          </a:p>
        </p:txBody>
      </p:sp>
    </p:spTree>
    <p:extLst>
      <p:ext uri="{BB962C8B-B14F-4D97-AF65-F5344CB8AC3E}">
        <p14:creationId xmlns:p14="http://schemas.microsoft.com/office/powerpoint/2010/main" val="23587608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17</a:t>
            </a:fld>
            <a:endParaRPr lang="ru-RU">
              <a:solidFill>
                <a:prstClr val="black"/>
              </a:solidFill>
            </a:endParaRPr>
          </a:p>
        </p:txBody>
      </p:sp>
    </p:spTree>
    <p:extLst>
      <p:ext uri="{BB962C8B-B14F-4D97-AF65-F5344CB8AC3E}">
        <p14:creationId xmlns:p14="http://schemas.microsoft.com/office/powerpoint/2010/main" val="39650840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18</a:t>
            </a:fld>
            <a:endParaRPr lang="ru-RU">
              <a:solidFill>
                <a:prstClr val="black"/>
              </a:solidFill>
            </a:endParaRPr>
          </a:p>
        </p:txBody>
      </p:sp>
    </p:spTree>
    <p:extLst>
      <p:ext uri="{BB962C8B-B14F-4D97-AF65-F5344CB8AC3E}">
        <p14:creationId xmlns:p14="http://schemas.microsoft.com/office/powerpoint/2010/main" val="4091655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19</a:t>
            </a:fld>
            <a:endParaRPr lang="ru-RU">
              <a:solidFill>
                <a:prstClr val="black"/>
              </a:solidFill>
            </a:endParaRPr>
          </a:p>
        </p:txBody>
      </p:sp>
    </p:spTree>
    <p:extLst>
      <p:ext uri="{BB962C8B-B14F-4D97-AF65-F5344CB8AC3E}">
        <p14:creationId xmlns:p14="http://schemas.microsoft.com/office/powerpoint/2010/main" val="36610911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2</a:t>
            </a:fld>
            <a:endParaRPr lang="ru-RU">
              <a:solidFill>
                <a:prstClr val="black"/>
              </a:solidFill>
            </a:endParaRPr>
          </a:p>
        </p:txBody>
      </p:sp>
    </p:spTree>
    <p:extLst>
      <p:ext uri="{BB962C8B-B14F-4D97-AF65-F5344CB8AC3E}">
        <p14:creationId xmlns:p14="http://schemas.microsoft.com/office/powerpoint/2010/main" val="33574257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20</a:t>
            </a:fld>
            <a:endParaRPr lang="ru-RU">
              <a:solidFill>
                <a:prstClr val="black"/>
              </a:solidFill>
            </a:endParaRPr>
          </a:p>
        </p:txBody>
      </p:sp>
    </p:spTree>
    <p:extLst>
      <p:ext uri="{BB962C8B-B14F-4D97-AF65-F5344CB8AC3E}">
        <p14:creationId xmlns:p14="http://schemas.microsoft.com/office/powerpoint/2010/main" val="31616614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21</a:t>
            </a:fld>
            <a:endParaRPr lang="ru-RU">
              <a:solidFill>
                <a:prstClr val="black"/>
              </a:solidFill>
            </a:endParaRPr>
          </a:p>
        </p:txBody>
      </p:sp>
    </p:spTree>
    <p:extLst>
      <p:ext uri="{BB962C8B-B14F-4D97-AF65-F5344CB8AC3E}">
        <p14:creationId xmlns:p14="http://schemas.microsoft.com/office/powerpoint/2010/main" val="13111963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22</a:t>
            </a:fld>
            <a:endParaRPr lang="ru-RU">
              <a:solidFill>
                <a:prstClr val="black"/>
              </a:solidFill>
            </a:endParaRPr>
          </a:p>
        </p:txBody>
      </p:sp>
    </p:spTree>
    <p:extLst>
      <p:ext uri="{BB962C8B-B14F-4D97-AF65-F5344CB8AC3E}">
        <p14:creationId xmlns:p14="http://schemas.microsoft.com/office/powerpoint/2010/main" val="29073721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23</a:t>
            </a:fld>
            <a:endParaRPr lang="ru-RU">
              <a:solidFill>
                <a:prstClr val="black"/>
              </a:solidFill>
            </a:endParaRPr>
          </a:p>
        </p:txBody>
      </p:sp>
    </p:spTree>
    <p:extLst>
      <p:ext uri="{BB962C8B-B14F-4D97-AF65-F5344CB8AC3E}">
        <p14:creationId xmlns:p14="http://schemas.microsoft.com/office/powerpoint/2010/main" val="9925800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24</a:t>
            </a:fld>
            <a:endParaRPr lang="ru-RU">
              <a:solidFill>
                <a:prstClr val="black"/>
              </a:solidFill>
            </a:endParaRPr>
          </a:p>
        </p:txBody>
      </p:sp>
    </p:spTree>
    <p:extLst>
      <p:ext uri="{BB962C8B-B14F-4D97-AF65-F5344CB8AC3E}">
        <p14:creationId xmlns:p14="http://schemas.microsoft.com/office/powerpoint/2010/main" val="42322488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25</a:t>
            </a:fld>
            <a:endParaRPr lang="ru-RU">
              <a:solidFill>
                <a:prstClr val="black"/>
              </a:solidFill>
            </a:endParaRPr>
          </a:p>
        </p:txBody>
      </p:sp>
    </p:spTree>
    <p:extLst>
      <p:ext uri="{BB962C8B-B14F-4D97-AF65-F5344CB8AC3E}">
        <p14:creationId xmlns:p14="http://schemas.microsoft.com/office/powerpoint/2010/main" val="10356265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26</a:t>
            </a:fld>
            <a:endParaRPr lang="ru-RU">
              <a:solidFill>
                <a:prstClr val="black"/>
              </a:solidFill>
            </a:endParaRPr>
          </a:p>
        </p:txBody>
      </p:sp>
    </p:spTree>
    <p:extLst>
      <p:ext uri="{BB962C8B-B14F-4D97-AF65-F5344CB8AC3E}">
        <p14:creationId xmlns:p14="http://schemas.microsoft.com/office/powerpoint/2010/main" val="33569369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27</a:t>
            </a:fld>
            <a:endParaRPr lang="ru-RU">
              <a:solidFill>
                <a:prstClr val="black"/>
              </a:solidFill>
            </a:endParaRPr>
          </a:p>
        </p:txBody>
      </p:sp>
    </p:spTree>
    <p:extLst>
      <p:ext uri="{BB962C8B-B14F-4D97-AF65-F5344CB8AC3E}">
        <p14:creationId xmlns:p14="http://schemas.microsoft.com/office/powerpoint/2010/main" val="28172626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28</a:t>
            </a:fld>
            <a:endParaRPr lang="ru-RU">
              <a:solidFill>
                <a:prstClr val="black"/>
              </a:solidFill>
            </a:endParaRPr>
          </a:p>
        </p:txBody>
      </p:sp>
    </p:spTree>
    <p:extLst>
      <p:ext uri="{BB962C8B-B14F-4D97-AF65-F5344CB8AC3E}">
        <p14:creationId xmlns:p14="http://schemas.microsoft.com/office/powerpoint/2010/main" val="25790596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29</a:t>
            </a:fld>
            <a:endParaRPr lang="ru-RU">
              <a:solidFill>
                <a:prstClr val="black"/>
              </a:solidFill>
            </a:endParaRPr>
          </a:p>
        </p:txBody>
      </p:sp>
    </p:spTree>
    <p:extLst>
      <p:ext uri="{BB962C8B-B14F-4D97-AF65-F5344CB8AC3E}">
        <p14:creationId xmlns:p14="http://schemas.microsoft.com/office/powerpoint/2010/main" val="25969147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3</a:t>
            </a:fld>
            <a:endParaRPr lang="ru-RU">
              <a:solidFill>
                <a:prstClr val="black"/>
              </a:solidFill>
            </a:endParaRPr>
          </a:p>
        </p:txBody>
      </p:sp>
    </p:spTree>
    <p:extLst>
      <p:ext uri="{BB962C8B-B14F-4D97-AF65-F5344CB8AC3E}">
        <p14:creationId xmlns:p14="http://schemas.microsoft.com/office/powerpoint/2010/main" val="29861573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30</a:t>
            </a:fld>
            <a:endParaRPr lang="ru-RU">
              <a:solidFill>
                <a:prstClr val="black"/>
              </a:solidFill>
            </a:endParaRPr>
          </a:p>
        </p:txBody>
      </p:sp>
    </p:spTree>
    <p:extLst>
      <p:ext uri="{BB962C8B-B14F-4D97-AF65-F5344CB8AC3E}">
        <p14:creationId xmlns:p14="http://schemas.microsoft.com/office/powerpoint/2010/main" val="16238482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31</a:t>
            </a:fld>
            <a:endParaRPr lang="ru-RU">
              <a:solidFill>
                <a:prstClr val="black"/>
              </a:solidFill>
            </a:endParaRPr>
          </a:p>
        </p:txBody>
      </p:sp>
    </p:spTree>
    <p:extLst>
      <p:ext uri="{BB962C8B-B14F-4D97-AF65-F5344CB8AC3E}">
        <p14:creationId xmlns:p14="http://schemas.microsoft.com/office/powerpoint/2010/main" val="22656463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32</a:t>
            </a:fld>
            <a:endParaRPr lang="ru-RU">
              <a:solidFill>
                <a:prstClr val="black"/>
              </a:solidFill>
            </a:endParaRPr>
          </a:p>
        </p:txBody>
      </p:sp>
    </p:spTree>
    <p:extLst>
      <p:ext uri="{BB962C8B-B14F-4D97-AF65-F5344CB8AC3E}">
        <p14:creationId xmlns:p14="http://schemas.microsoft.com/office/powerpoint/2010/main" val="7590581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33</a:t>
            </a:fld>
            <a:endParaRPr lang="ru-RU">
              <a:solidFill>
                <a:prstClr val="black"/>
              </a:solidFill>
            </a:endParaRPr>
          </a:p>
        </p:txBody>
      </p:sp>
    </p:spTree>
    <p:extLst>
      <p:ext uri="{BB962C8B-B14F-4D97-AF65-F5344CB8AC3E}">
        <p14:creationId xmlns:p14="http://schemas.microsoft.com/office/powerpoint/2010/main" val="12862136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34</a:t>
            </a:fld>
            <a:endParaRPr lang="ru-RU">
              <a:solidFill>
                <a:prstClr val="black"/>
              </a:solidFill>
            </a:endParaRPr>
          </a:p>
        </p:txBody>
      </p:sp>
    </p:spTree>
    <p:extLst>
      <p:ext uri="{BB962C8B-B14F-4D97-AF65-F5344CB8AC3E}">
        <p14:creationId xmlns:p14="http://schemas.microsoft.com/office/powerpoint/2010/main" val="31023830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35</a:t>
            </a:fld>
            <a:endParaRPr lang="ru-RU">
              <a:solidFill>
                <a:prstClr val="black"/>
              </a:solidFill>
            </a:endParaRPr>
          </a:p>
        </p:txBody>
      </p:sp>
    </p:spTree>
    <p:extLst>
      <p:ext uri="{BB962C8B-B14F-4D97-AF65-F5344CB8AC3E}">
        <p14:creationId xmlns:p14="http://schemas.microsoft.com/office/powerpoint/2010/main" val="27259285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36</a:t>
            </a:fld>
            <a:endParaRPr lang="ru-RU">
              <a:solidFill>
                <a:prstClr val="black"/>
              </a:solidFill>
            </a:endParaRPr>
          </a:p>
        </p:txBody>
      </p:sp>
    </p:spTree>
    <p:extLst>
      <p:ext uri="{BB962C8B-B14F-4D97-AF65-F5344CB8AC3E}">
        <p14:creationId xmlns:p14="http://schemas.microsoft.com/office/powerpoint/2010/main" val="11487484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37</a:t>
            </a:fld>
            <a:endParaRPr lang="ru-RU">
              <a:solidFill>
                <a:prstClr val="black"/>
              </a:solidFill>
            </a:endParaRPr>
          </a:p>
        </p:txBody>
      </p:sp>
    </p:spTree>
    <p:extLst>
      <p:ext uri="{BB962C8B-B14F-4D97-AF65-F5344CB8AC3E}">
        <p14:creationId xmlns:p14="http://schemas.microsoft.com/office/powerpoint/2010/main" val="36034362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38</a:t>
            </a:fld>
            <a:endParaRPr lang="ru-RU">
              <a:solidFill>
                <a:prstClr val="black"/>
              </a:solidFill>
            </a:endParaRPr>
          </a:p>
        </p:txBody>
      </p:sp>
    </p:spTree>
    <p:extLst>
      <p:ext uri="{BB962C8B-B14F-4D97-AF65-F5344CB8AC3E}">
        <p14:creationId xmlns:p14="http://schemas.microsoft.com/office/powerpoint/2010/main" val="9688003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39</a:t>
            </a:fld>
            <a:endParaRPr lang="ru-RU">
              <a:solidFill>
                <a:prstClr val="black"/>
              </a:solidFill>
            </a:endParaRPr>
          </a:p>
        </p:txBody>
      </p:sp>
    </p:spTree>
    <p:extLst>
      <p:ext uri="{BB962C8B-B14F-4D97-AF65-F5344CB8AC3E}">
        <p14:creationId xmlns:p14="http://schemas.microsoft.com/office/powerpoint/2010/main" val="26503916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4</a:t>
            </a:fld>
            <a:endParaRPr lang="ru-RU">
              <a:solidFill>
                <a:prstClr val="black"/>
              </a:solidFill>
            </a:endParaRPr>
          </a:p>
        </p:txBody>
      </p:sp>
    </p:spTree>
    <p:extLst>
      <p:ext uri="{BB962C8B-B14F-4D97-AF65-F5344CB8AC3E}">
        <p14:creationId xmlns:p14="http://schemas.microsoft.com/office/powerpoint/2010/main" val="9488933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40</a:t>
            </a:fld>
            <a:endParaRPr lang="ru-RU">
              <a:solidFill>
                <a:prstClr val="black"/>
              </a:solidFill>
            </a:endParaRPr>
          </a:p>
        </p:txBody>
      </p:sp>
    </p:spTree>
    <p:extLst>
      <p:ext uri="{BB962C8B-B14F-4D97-AF65-F5344CB8AC3E}">
        <p14:creationId xmlns:p14="http://schemas.microsoft.com/office/powerpoint/2010/main" val="4658583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41</a:t>
            </a:fld>
            <a:endParaRPr lang="ru-RU">
              <a:solidFill>
                <a:prstClr val="black"/>
              </a:solidFill>
            </a:endParaRPr>
          </a:p>
        </p:txBody>
      </p:sp>
    </p:spTree>
    <p:extLst>
      <p:ext uri="{BB962C8B-B14F-4D97-AF65-F5344CB8AC3E}">
        <p14:creationId xmlns:p14="http://schemas.microsoft.com/office/powerpoint/2010/main" val="12813967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42</a:t>
            </a:fld>
            <a:endParaRPr lang="ru-RU">
              <a:solidFill>
                <a:prstClr val="black"/>
              </a:solidFill>
            </a:endParaRPr>
          </a:p>
        </p:txBody>
      </p:sp>
    </p:spTree>
    <p:extLst>
      <p:ext uri="{BB962C8B-B14F-4D97-AF65-F5344CB8AC3E}">
        <p14:creationId xmlns:p14="http://schemas.microsoft.com/office/powerpoint/2010/main" val="422889521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43</a:t>
            </a:fld>
            <a:endParaRPr lang="ru-RU">
              <a:solidFill>
                <a:prstClr val="black"/>
              </a:solidFill>
            </a:endParaRPr>
          </a:p>
        </p:txBody>
      </p:sp>
    </p:spTree>
    <p:extLst>
      <p:ext uri="{BB962C8B-B14F-4D97-AF65-F5344CB8AC3E}">
        <p14:creationId xmlns:p14="http://schemas.microsoft.com/office/powerpoint/2010/main" val="214224602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44</a:t>
            </a:fld>
            <a:endParaRPr lang="ru-RU">
              <a:solidFill>
                <a:prstClr val="black"/>
              </a:solidFill>
            </a:endParaRPr>
          </a:p>
        </p:txBody>
      </p:sp>
    </p:spTree>
    <p:extLst>
      <p:ext uri="{BB962C8B-B14F-4D97-AF65-F5344CB8AC3E}">
        <p14:creationId xmlns:p14="http://schemas.microsoft.com/office/powerpoint/2010/main" val="138063458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45</a:t>
            </a:fld>
            <a:endParaRPr lang="ru-RU">
              <a:solidFill>
                <a:prstClr val="black"/>
              </a:solidFill>
            </a:endParaRPr>
          </a:p>
        </p:txBody>
      </p:sp>
    </p:spTree>
    <p:extLst>
      <p:ext uri="{BB962C8B-B14F-4D97-AF65-F5344CB8AC3E}">
        <p14:creationId xmlns:p14="http://schemas.microsoft.com/office/powerpoint/2010/main" val="3787183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46</a:t>
            </a:fld>
            <a:endParaRPr lang="ru-RU">
              <a:solidFill>
                <a:prstClr val="black"/>
              </a:solidFill>
            </a:endParaRPr>
          </a:p>
        </p:txBody>
      </p:sp>
    </p:spTree>
    <p:extLst>
      <p:ext uri="{BB962C8B-B14F-4D97-AF65-F5344CB8AC3E}">
        <p14:creationId xmlns:p14="http://schemas.microsoft.com/office/powerpoint/2010/main" val="34331441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47</a:t>
            </a:fld>
            <a:endParaRPr lang="ru-RU">
              <a:solidFill>
                <a:prstClr val="black"/>
              </a:solidFill>
            </a:endParaRPr>
          </a:p>
        </p:txBody>
      </p:sp>
    </p:spTree>
    <p:extLst>
      <p:ext uri="{BB962C8B-B14F-4D97-AF65-F5344CB8AC3E}">
        <p14:creationId xmlns:p14="http://schemas.microsoft.com/office/powerpoint/2010/main" val="39552601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48</a:t>
            </a:fld>
            <a:endParaRPr lang="ru-RU">
              <a:solidFill>
                <a:prstClr val="black"/>
              </a:solidFill>
            </a:endParaRPr>
          </a:p>
        </p:txBody>
      </p:sp>
    </p:spTree>
    <p:extLst>
      <p:ext uri="{BB962C8B-B14F-4D97-AF65-F5344CB8AC3E}">
        <p14:creationId xmlns:p14="http://schemas.microsoft.com/office/powerpoint/2010/main" val="325163007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49</a:t>
            </a:fld>
            <a:endParaRPr lang="ru-RU">
              <a:solidFill>
                <a:prstClr val="black"/>
              </a:solidFill>
            </a:endParaRPr>
          </a:p>
        </p:txBody>
      </p:sp>
    </p:spTree>
    <p:extLst>
      <p:ext uri="{BB962C8B-B14F-4D97-AF65-F5344CB8AC3E}">
        <p14:creationId xmlns:p14="http://schemas.microsoft.com/office/powerpoint/2010/main" val="13429886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5</a:t>
            </a:fld>
            <a:endParaRPr lang="ru-RU">
              <a:solidFill>
                <a:prstClr val="black"/>
              </a:solidFill>
            </a:endParaRPr>
          </a:p>
        </p:txBody>
      </p:sp>
    </p:spTree>
    <p:extLst>
      <p:ext uri="{BB962C8B-B14F-4D97-AF65-F5344CB8AC3E}">
        <p14:creationId xmlns:p14="http://schemas.microsoft.com/office/powerpoint/2010/main" val="113108505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50</a:t>
            </a:fld>
            <a:endParaRPr lang="ru-RU">
              <a:solidFill>
                <a:prstClr val="black"/>
              </a:solidFill>
            </a:endParaRPr>
          </a:p>
        </p:txBody>
      </p:sp>
    </p:spTree>
    <p:extLst>
      <p:ext uri="{BB962C8B-B14F-4D97-AF65-F5344CB8AC3E}">
        <p14:creationId xmlns:p14="http://schemas.microsoft.com/office/powerpoint/2010/main" val="406355439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51</a:t>
            </a:fld>
            <a:endParaRPr lang="ru-RU">
              <a:solidFill>
                <a:prstClr val="black"/>
              </a:solidFill>
            </a:endParaRPr>
          </a:p>
        </p:txBody>
      </p:sp>
    </p:spTree>
    <p:extLst>
      <p:ext uri="{BB962C8B-B14F-4D97-AF65-F5344CB8AC3E}">
        <p14:creationId xmlns:p14="http://schemas.microsoft.com/office/powerpoint/2010/main" val="370019042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52</a:t>
            </a:fld>
            <a:endParaRPr lang="ru-RU">
              <a:solidFill>
                <a:prstClr val="black"/>
              </a:solidFill>
            </a:endParaRPr>
          </a:p>
        </p:txBody>
      </p:sp>
    </p:spTree>
    <p:extLst>
      <p:ext uri="{BB962C8B-B14F-4D97-AF65-F5344CB8AC3E}">
        <p14:creationId xmlns:p14="http://schemas.microsoft.com/office/powerpoint/2010/main" val="328261647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53</a:t>
            </a:fld>
            <a:endParaRPr lang="ru-RU">
              <a:solidFill>
                <a:prstClr val="black"/>
              </a:solidFill>
            </a:endParaRPr>
          </a:p>
        </p:txBody>
      </p:sp>
    </p:spTree>
    <p:extLst>
      <p:ext uri="{BB962C8B-B14F-4D97-AF65-F5344CB8AC3E}">
        <p14:creationId xmlns:p14="http://schemas.microsoft.com/office/powerpoint/2010/main" val="258915597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54</a:t>
            </a:fld>
            <a:endParaRPr lang="ru-RU">
              <a:solidFill>
                <a:prstClr val="black"/>
              </a:solidFill>
            </a:endParaRPr>
          </a:p>
        </p:txBody>
      </p:sp>
    </p:spTree>
    <p:extLst>
      <p:ext uri="{BB962C8B-B14F-4D97-AF65-F5344CB8AC3E}">
        <p14:creationId xmlns:p14="http://schemas.microsoft.com/office/powerpoint/2010/main" val="35146257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55</a:t>
            </a:fld>
            <a:endParaRPr lang="ru-RU">
              <a:solidFill>
                <a:prstClr val="black"/>
              </a:solidFill>
            </a:endParaRPr>
          </a:p>
        </p:txBody>
      </p:sp>
    </p:spTree>
    <p:extLst>
      <p:ext uri="{BB962C8B-B14F-4D97-AF65-F5344CB8AC3E}">
        <p14:creationId xmlns:p14="http://schemas.microsoft.com/office/powerpoint/2010/main" val="274075735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56</a:t>
            </a:fld>
            <a:endParaRPr lang="ru-RU">
              <a:solidFill>
                <a:prstClr val="black"/>
              </a:solidFill>
            </a:endParaRPr>
          </a:p>
        </p:txBody>
      </p:sp>
    </p:spTree>
    <p:extLst>
      <p:ext uri="{BB962C8B-B14F-4D97-AF65-F5344CB8AC3E}">
        <p14:creationId xmlns:p14="http://schemas.microsoft.com/office/powerpoint/2010/main" val="172578181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57</a:t>
            </a:fld>
            <a:endParaRPr lang="ru-RU">
              <a:solidFill>
                <a:prstClr val="black"/>
              </a:solidFill>
            </a:endParaRPr>
          </a:p>
        </p:txBody>
      </p:sp>
    </p:spTree>
    <p:extLst>
      <p:ext uri="{BB962C8B-B14F-4D97-AF65-F5344CB8AC3E}">
        <p14:creationId xmlns:p14="http://schemas.microsoft.com/office/powerpoint/2010/main" val="255413805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58</a:t>
            </a:fld>
            <a:endParaRPr lang="ru-RU">
              <a:solidFill>
                <a:prstClr val="black"/>
              </a:solidFill>
            </a:endParaRPr>
          </a:p>
        </p:txBody>
      </p:sp>
    </p:spTree>
    <p:extLst>
      <p:ext uri="{BB962C8B-B14F-4D97-AF65-F5344CB8AC3E}">
        <p14:creationId xmlns:p14="http://schemas.microsoft.com/office/powerpoint/2010/main" val="234979720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59</a:t>
            </a:fld>
            <a:endParaRPr lang="ru-RU">
              <a:solidFill>
                <a:prstClr val="black"/>
              </a:solidFill>
            </a:endParaRPr>
          </a:p>
        </p:txBody>
      </p:sp>
    </p:spTree>
    <p:extLst>
      <p:ext uri="{BB962C8B-B14F-4D97-AF65-F5344CB8AC3E}">
        <p14:creationId xmlns:p14="http://schemas.microsoft.com/office/powerpoint/2010/main" val="2088736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6</a:t>
            </a:fld>
            <a:endParaRPr lang="ru-RU">
              <a:solidFill>
                <a:prstClr val="black"/>
              </a:solidFill>
            </a:endParaRPr>
          </a:p>
        </p:txBody>
      </p:sp>
    </p:spTree>
    <p:extLst>
      <p:ext uri="{BB962C8B-B14F-4D97-AF65-F5344CB8AC3E}">
        <p14:creationId xmlns:p14="http://schemas.microsoft.com/office/powerpoint/2010/main" val="150572369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60</a:t>
            </a:fld>
            <a:endParaRPr lang="ru-RU">
              <a:solidFill>
                <a:prstClr val="black"/>
              </a:solidFill>
            </a:endParaRPr>
          </a:p>
        </p:txBody>
      </p:sp>
    </p:spTree>
    <p:extLst>
      <p:ext uri="{BB962C8B-B14F-4D97-AF65-F5344CB8AC3E}">
        <p14:creationId xmlns:p14="http://schemas.microsoft.com/office/powerpoint/2010/main" val="2183874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61</a:t>
            </a:fld>
            <a:endParaRPr lang="ru-RU">
              <a:solidFill>
                <a:prstClr val="black"/>
              </a:solidFill>
            </a:endParaRPr>
          </a:p>
        </p:txBody>
      </p:sp>
    </p:spTree>
    <p:extLst>
      <p:ext uri="{BB962C8B-B14F-4D97-AF65-F5344CB8AC3E}">
        <p14:creationId xmlns:p14="http://schemas.microsoft.com/office/powerpoint/2010/main" val="215695256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62</a:t>
            </a:fld>
            <a:endParaRPr lang="ru-RU">
              <a:solidFill>
                <a:prstClr val="black"/>
              </a:solidFill>
            </a:endParaRPr>
          </a:p>
        </p:txBody>
      </p:sp>
    </p:spTree>
    <p:extLst>
      <p:ext uri="{BB962C8B-B14F-4D97-AF65-F5344CB8AC3E}">
        <p14:creationId xmlns:p14="http://schemas.microsoft.com/office/powerpoint/2010/main" val="370921706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63</a:t>
            </a:fld>
            <a:endParaRPr lang="ru-RU">
              <a:solidFill>
                <a:prstClr val="black"/>
              </a:solidFill>
            </a:endParaRPr>
          </a:p>
        </p:txBody>
      </p:sp>
    </p:spTree>
    <p:extLst>
      <p:ext uri="{BB962C8B-B14F-4D97-AF65-F5344CB8AC3E}">
        <p14:creationId xmlns:p14="http://schemas.microsoft.com/office/powerpoint/2010/main" val="198006938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64</a:t>
            </a:fld>
            <a:endParaRPr lang="ru-RU">
              <a:solidFill>
                <a:prstClr val="black"/>
              </a:solidFill>
            </a:endParaRPr>
          </a:p>
        </p:txBody>
      </p:sp>
    </p:spTree>
    <p:extLst>
      <p:ext uri="{BB962C8B-B14F-4D97-AF65-F5344CB8AC3E}">
        <p14:creationId xmlns:p14="http://schemas.microsoft.com/office/powerpoint/2010/main" val="9089729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65</a:t>
            </a:fld>
            <a:endParaRPr lang="ru-RU">
              <a:solidFill>
                <a:prstClr val="black"/>
              </a:solidFill>
            </a:endParaRPr>
          </a:p>
        </p:txBody>
      </p:sp>
    </p:spTree>
    <p:extLst>
      <p:ext uri="{BB962C8B-B14F-4D97-AF65-F5344CB8AC3E}">
        <p14:creationId xmlns:p14="http://schemas.microsoft.com/office/powerpoint/2010/main" val="207352777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66</a:t>
            </a:fld>
            <a:endParaRPr lang="ru-RU">
              <a:solidFill>
                <a:prstClr val="black"/>
              </a:solidFill>
            </a:endParaRPr>
          </a:p>
        </p:txBody>
      </p:sp>
    </p:spTree>
    <p:extLst>
      <p:ext uri="{BB962C8B-B14F-4D97-AF65-F5344CB8AC3E}">
        <p14:creationId xmlns:p14="http://schemas.microsoft.com/office/powerpoint/2010/main" val="134382456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67</a:t>
            </a:fld>
            <a:endParaRPr lang="ru-RU">
              <a:solidFill>
                <a:prstClr val="black"/>
              </a:solidFill>
            </a:endParaRPr>
          </a:p>
        </p:txBody>
      </p:sp>
    </p:spTree>
    <p:extLst>
      <p:ext uri="{BB962C8B-B14F-4D97-AF65-F5344CB8AC3E}">
        <p14:creationId xmlns:p14="http://schemas.microsoft.com/office/powerpoint/2010/main" val="325585441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68</a:t>
            </a:fld>
            <a:endParaRPr lang="ru-RU">
              <a:solidFill>
                <a:prstClr val="black"/>
              </a:solidFill>
            </a:endParaRPr>
          </a:p>
        </p:txBody>
      </p:sp>
    </p:spTree>
    <p:extLst>
      <p:ext uri="{BB962C8B-B14F-4D97-AF65-F5344CB8AC3E}">
        <p14:creationId xmlns:p14="http://schemas.microsoft.com/office/powerpoint/2010/main" val="413898729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69</a:t>
            </a:fld>
            <a:endParaRPr lang="ru-RU">
              <a:solidFill>
                <a:prstClr val="black"/>
              </a:solidFill>
            </a:endParaRPr>
          </a:p>
        </p:txBody>
      </p:sp>
    </p:spTree>
    <p:extLst>
      <p:ext uri="{BB962C8B-B14F-4D97-AF65-F5344CB8AC3E}">
        <p14:creationId xmlns:p14="http://schemas.microsoft.com/office/powerpoint/2010/main" val="4891720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7</a:t>
            </a:fld>
            <a:endParaRPr lang="ru-RU">
              <a:solidFill>
                <a:prstClr val="black"/>
              </a:solidFill>
            </a:endParaRPr>
          </a:p>
        </p:txBody>
      </p:sp>
    </p:spTree>
    <p:extLst>
      <p:ext uri="{BB962C8B-B14F-4D97-AF65-F5344CB8AC3E}">
        <p14:creationId xmlns:p14="http://schemas.microsoft.com/office/powerpoint/2010/main" val="230016793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70</a:t>
            </a:fld>
            <a:endParaRPr lang="ru-RU">
              <a:solidFill>
                <a:prstClr val="black"/>
              </a:solidFill>
            </a:endParaRPr>
          </a:p>
        </p:txBody>
      </p:sp>
    </p:spTree>
    <p:extLst>
      <p:ext uri="{BB962C8B-B14F-4D97-AF65-F5344CB8AC3E}">
        <p14:creationId xmlns:p14="http://schemas.microsoft.com/office/powerpoint/2010/main" val="101201813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71</a:t>
            </a:fld>
            <a:endParaRPr lang="ru-RU">
              <a:solidFill>
                <a:prstClr val="black"/>
              </a:solidFill>
            </a:endParaRPr>
          </a:p>
        </p:txBody>
      </p:sp>
    </p:spTree>
    <p:extLst>
      <p:ext uri="{BB962C8B-B14F-4D97-AF65-F5344CB8AC3E}">
        <p14:creationId xmlns:p14="http://schemas.microsoft.com/office/powerpoint/2010/main" val="52516907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72</a:t>
            </a:fld>
            <a:endParaRPr lang="ru-RU">
              <a:solidFill>
                <a:prstClr val="black"/>
              </a:solidFill>
            </a:endParaRPr>
          </a:p>
        </p:txBody>
      </p:sp>
    </p:spTree>
    <p:extLst>
      <p:ext uri="{BB962C8B-B14F-4D97-AF65-F5344CB8AC3E}">
        <p14:creationId xmlns:p14="http://schemas.microsoft.com/office/powerpoint/2010/main" val="339432515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73</a:t>
            </a:fld>
            <a:endParaRPr lang="ru-RU">
              <a:solidFill>
                <a:prstClr val="black"/>
              </a:solidFill>
            </a:endParaRPr>
          </a:p>
        </p:txBody>
      </p:sp>
    </p:spTree>
    <p:extLst>
      <p:ext uri="{BB962C8B-B14F-4D97-AF65-F5344CB8AC3E}">
        <p14:creationId xmlns:p14="http://schemas.microsoft.com/office/powerpoint/2010/main" val="229247404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74</a:t>
            </a:fld>
            <a:endParaRPr lang="ru-RU">
              <a:solidFill>
                <a:prstClr val="black"/>
              </a:solidFill>
            </a:endParaRPr>
          </a:p>
        </p:txBody>
      </p:sp>
    </p:spTree>
    <p:extLst>
      <p:ext uri="{BB962C8B-B14F-4D97-AF65-F5344CB8AC3E}">
        <p14:creationId xmlns:p14="http://schemas.microsoft.com/office/powerpoint/2010/main" val="151440470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75</a:t>
            </a:fld>
            <a:endParaRPr lang="ru-RU">
              <a:solidFill>
                <a:prstClr val="black"/>
              </a:solidFill>
            </a:endParaRPr>
          </a:p>
        </p:txBody>
      </p:sp>
    </p:spTree>
    <p:extLst>
      <p:ext uri="{BB962C8B-B14F-4D97-AF65-F5344CB8AC3E}">
        <p14:creationId xmlns:p14="http://schemas.microsoft.com/office/powerpoint/2010/main" val="121828473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76</a:t>
            </a:fld>
            <a:endParaRPr lang="ru-RU">
              <a:solidFill>
                <a:prstClr val="black"/>
              </a:solidFill>
            </a:endParaRPr>
          </a:p>
        </p:txBody>
      </p:sp>
    </p:spTree>
    <p:extLst>
      <p:ext uri="{BB962C8B-B14F-4D97-AF65-F5344CB8AC3E}">
        <p14:creationId xmlns:p14="http://schemas.microsoft.com/office/powerpoint/2010/main" val="38987732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77</a:t>
            </a:fld>
            <a:endParaRPr lang="ru-RU">
              <a:solidFill>
                <a:prstClr val="black"/>
              </a:solidFill>
            </a:endParaRPr>
          </a:p>
        </p:txBody>
      </p:sp>
    </p:spTree>
    <p:extLst>
      <p:ext uri="{BB962C8B-B14F-4D97-AF65-F5344CB8AC3E}">
        <p14:creationId xmlns:p14="http://schemas.microsoft.com/office/powerpoint/2010/main" val="241424872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78</a:t>
            </a:fld>
            <a:endParaRPr lang="ru-RU">
              <a:solidFill>
                <a:prstClr val="black"/>
              </a:solidFill>
            </a:endParaRPr>
          </a:p>
        </p:txBody>
      </p:sp>
    </p:spTree>
    <p:extLst>
      <p:ext uri="{BB962C8B-B14F-4D97-AF65-F5344CB8AC3E}">
        <p14:creationId xmlns:p14="http://schemas.microsoft.com/office/powerpoint/2010/main" val="106723578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79</a:t>
            </a:fld>
            <a:endParaRPr lang="ru-RU">
              <a:solidFill>
                <a:prstClr val="black"/>
              </a:solidFill>
            </a:endParaRPr>
          </a:p>
        </p:txBody>
      </p:sp>
    </p:spTree>
    <p:extLst>
      <p:ext uri="{BB962C8B-B14F-4D97-AF65-F5344CB8AC3E}">
        <p14:creationId xmlns:p14="http://schemas.microsoft.com/office/powerpoint/2010/main" val="23026761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8</a:t>
            </a:fld>
            <a:endParaRPr lang="ru-RU">
              <a:solidFill>
                <a:prstClr val="black"/>
              </a:solidFill>
            </a:endParaRPr>
          </a:p>
        </p:txBody>
      </p:sp>
    </p:spTree>
    <p:extLst>
      <p:ext uri="{BB962C8B-B14F-4D97-AF65-F5344CB8AC3E}">
        <p14:creationId xmlns:p14="http://schemas.microsoft.com/office/powerpoint/2010/main" val="427616425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80</a:t>
            </a:fld>
            <a:endParaRPr lang="ru-RU">
              <a:solidFill>
                <a:prstClr val="black"/>
              </a:solidFill>
            </a:endParaRPr>
          </a:p>
        </p:txBody>
      </p:sp>
    </p:spTree>
    <p:extLst>
      <p:ext uri="{BB962C8B-B14F-4D97-AF65-F5344CB8AC3E}">
        <p14:creationId xmlns:p14="http://schemas.microsoft.com/office/powerpoint/2010/main" val="149256780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81</a:t>
            </a:fld>
            <a:endParaRPr lang="ru-RU">
              <a:solidFill>
                <a:prstClr val="black"/>
              </a:solidFill>
            </a:endParaRPr>
          </a:p>
        </p:txBody>
      </p:sp>
    </p:spTree>
    <p:extLst>
      <p:ext uri="{BB962C8B-B14F-4D97-AF65-F5344CB8AC3E}">
        <p14:creationId xmlns:p14="http://schemas.microsoft.com/office/powerpoint/2010/main" val="79534703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82</a:t>
            </a:fld>
            <a:endParaRPr lang="ru-RU">
              <a:solidFill>
                <a:prstClr val="black"/>
              </a:solidFill>
            </a:endParaRPr>
          </a:p>
        </p:txBody>
      </p:sp>
    </p:spTree>
    <p:extLst>
      <p:ext uri="{BB962C8B-B14F-4D97-AF65-F5344CB8AC3E}">
        <p14:creationId xmlns:p14="http://schemas.microsoft.com/office/powerpoint/2010/main" val="416029834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83</a:t>
            </a:fld>
            <a:endParaRPr lang="ru-RU">
              <a:solidFill>
                <a:prstClr val="black"/>
              </a:solidFill>
            </a:endParaRPr>
          </a:p>
        </p:txBody>
      </p:sp>
    </p:spTree>
    <p:extLst>
      <p:ext uri="{BB962C8B-B14F-4D97-AF65-F5344CB8AC3E}">
        <p14:creationId xmlns:p14="http://schemas.microsoft.com/office/powerpoint/2010/main" val="333016135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84</a:t>
            </a:fld>
            <a:endParaRPr lang="ru-RU">
              <a:solidFill>
                <a:prstClr val="black"/>
              </a:solidFill>
            </a:endParaRPr>
          </a:p>
        </p:txBody>
      </p:sp>
    </p:spTree>
    <p:extLst>
      <p:ext uri="{BB962C8B-B14F-4D97-AF65-F5344CB8AC3E}">
        <p14:creationId xmlns:p14="http://schemas.microsoft.com/office/powerpoint/2010/main" val="254248730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85</a:t>
            </a:fld>
            <a:endParaRPr lang="ru-RU">
              <a:solidFill>
                <a:prstClr val="black"/>
              </a:solidFill>
            </a:endParaRPr>
          </a:p>
        </p:txBody>
      </p:sp>
    </p:spTree>
    <p:extLst>
      <p:ext uri="{BB962C8B-B14F-4D97-AF65-F5344CB8AC3E}">
        <p14:creationId xmlns:p14="http://schemas.microsoft.com/office/powerpoint/2010/main" val="77765247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86</a:t>
            </a:fld>
            <a:endParaRPr lang="ru-RU">
              <a:solidFill>
                <a:prstClr val="black"/>
              </a:solidFill>
            </a:endParaRPr>
          </a:p>
        </p:txBody>
      </p:sp>
    </p:spTree>
    <p:extLst>
      <p:ext uri="{BB962C8B-B14F-4D97-AF65-F5344CB8AC3E}">
        <p14:creationId xmlns:p14="http://schemas.microsoft.com/office/powerpoint/2010/main" val="101799820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87</a:t>
            </a:fld>
            <a:endParaRPr lang="ru-RU">
              <a:solidFill>
                <a:prstClr val="black"/>
              </a:solidFill>
            </a:endParaRPr>
          </a:p>
        </p:txBody>
      </p:sp>
    </p:spTree>
    <p:extLst>
      <p:ext uri="{BB962C8B-B14F-4D97-AF65-F5344CB8AC3E}">
        <p14:creationId xmlns:p14="http://schemas.microsoft.com/office/powerpoint/2010/main" val="289864151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88</a:t>
            </a:fld>
            <a:endParaRPr lang="ru-RU">
              <a:solidFill>
                <a:prstClr val="black"/>
              </a:solidFill>
            </a:endParaRPr>
          </a:p>
        </p:txBody>
      </p:sp>
    </p:spTree>
    <p:extLst>
      <p:ext uri="{BB962C8B-B14F-4D97-AF65-F5344CB8AC3E}">
        <p14:creationId xmlns:p14="http://schemas.microsoft.com/office/powerpoint/2010/main" val="66288658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89</a:t>
            </a:fld>
            <a:endParaRPr lang="ru-RU">
              <a:solidFill>
                <a:prstClr val="black"/>
              </a:solidFill>
            </a:endParaRPr>
          </a:p>
        </p:txBody>
      </p:sp>
    </p:spTree>
    <p:extLst>
      <p:ext uri="{BB962C8B-B14F-4D97-AF65-F5344CB8AC3E}">
        <p14:creationId xmlns:p14="http://schemas.microsoft.com/office/powerpoint/2010/main" val="12025362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9</a:t>
            </a:fld>
            <a:endParaRPr lang="ru-RU">
              <a:solidFill>
                <a:prstClr val="black"/>
              </a:solidFill>
            </a:endParaRPr>
          </a:p>
        </p:txBody>
      </p:sp>
    </p:spTree>
    <p:extLst>
      <p:ext uri="{BB962C8B-B14F-4D97-AF65-F5344CB8AC3E}">
        <p14:creationId xmlns:p14="http://schemas.microsoft.com/office/powerpoint/2010/main" val="189494917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90</a:t>
            </a:fld>
            <a:endParaRPr lang="ru-RU">
              <a:solidFill>
                <a:prstClr val="black"/>
              </a:solidFill>
            </a:endParaRPr>
          </a:p>
        </p:txBody>
      </p:sp>
    </p:spTree>
    <p:extLst>
      <p:ext uri="{BB962C8B-B14F-4D97-AF65-F5344CB8AC3E}">
        <p14:creationId xmlns:p14="http://schemas.microsoft.com/office/powerpoint/2010/main" val="345515467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91</a:t>
            </a:fld>
            <a:endParaRPr lang="ru-RU">
              <a:solidFill>
                <a:prstClr val="black"/>
              </a:solidFill>
            </a:endParaRPr>
          </a:p>
        </p:txBody>
      </p:sp>
    </p:spTree>
    <p:extLst>
      <p:ext uri="{BB962C8B-B14F-4D97-AF65-F5344CB8AC3E}">
        <p14:creationId xmlns:p14="http://schemas.microsoft.com/office/powerpoint/2010/main" val="353220732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92</a:t>
            </a:fld>
            <a:endParaRPr lang="ru-RU">
              <a:solidFill>
                <a:prstClr val="black"/>
              </a:solidFill>
            </a:endParaRPr>
          </a:p>
        </p:txBody>
      </p:sp>
    </p:spTree>
    <p:extLst>
      <p:ext uri="{BB962C8B-B14F-4D97-AF65-F5344CB8AC3E}">
        <p14:creationId xmlns:p14="http://schemas.microsoft.com/office/powerpoint/2010/main" val="208703728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93</a:t>
            </a:fld>
            <a:endParaRPr lang="ru-RU">
              <a:solidFill>
                <a:prstClr val="black"/>
              </a:solidFill>
            </a:endParaRPr>
          </a:p>
        </p:txBody>
      </p:sp>
    </p:spTree>
    <p:extLst>
      <p:ext uri="{BB962C8B-B14F-4D97-AF65-F5344CB8AC3E}">
        <p14:creationId xmlns:p14="http://schemas.microsoft.com/office/powerpoint/2010/main" val="247457582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94</a:t>
            </a:fld>
            <a:endParaRPr lang="ru-RU">
              <a:solidFill>
                <a:prstClr val="black"/>
              </a:solidFill>
            </a:endParaRPr>
          </a:p>
        </p:txBody>
      </p:sp>
    </p:spTree>
    <p:extLst>
      <p:ext uri="{BB962C8B-B14F-4D97-AF65-F5344CB8AC3E}">
        <p14:creationId xmlns:p14="http://schemas.microsoft.com/office/powerpoint/2010/main" val="275745546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95</a:t>
            </a:fld>
            <a:endParaRPr lang="ru-RU">
              <a:solidFill>
                <a:prstClr val="black"/>
              </a:solidFill>
            </a:endParaRPr>
          </a:p>
        </p:txBody>
      </p:sp>
    </p:spTree>
    <p:extLst>
      <p:ext uri="{BB962C8B-B14F-4D97-AF65-F5344CB8AC3E}">
        <p14:creationId xmlns:p14="http://schemas.microsoft.com/office/powerpoint/2010/main" val="204828429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96</a:t>
            </a:fld>
            <a:endParaRPr lang="ru-RU">
              <a:solidFill>
                <a:prstClr val="black"/>
              </a:solidFill>
            </a:endParaRPr>
          </a:p>
        </p:txBody>
      </p:sp>
    </p:spTree>
    <p:extLst>
      <p:ext uri="{BB962C8B-B14F-4D97-AF65-F5344CB8AC3E}">
        <p14:creationId xmlns:p14="http://schemas.microsoft.com/office/powerpoint/2010/main" val="68469959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97</a:t>
            </a:fld>
            <a:endParaRPr lang="ru-RU">
              <a:solidFill>
                <a:prstClr val="black"/>
              </a:solidFill>
            </a:endParaRPr>
          </a:p>
        </p:txBody>
      </p:sp>
    </p:spTree>
    <p:extLst>
      <p:ext uri="{BB962C8B-B14F-4D97-AF65-F5344CB8AC3E}">
        <p14:creationId xmlns:p14="http://schemas.microsoft.com/office/powerpoint/2010/main" val="300820674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98</a:t>
            </a:fld>
            <a:endParaRPr lang="ru-RU">
              <a:solidFill>
                <a:prstClr val="black"/>
              </a:solidFill>
            </a:endParaRPr>
          </a:p>
        </p:txBody>
      </p:sp>
    </p:spTree>
    <p:extLst>
      <p:ext uri="{BB962C8B-B14F-4D97-AF65-F5344CB8AC3E}">
        <p14:creationId xmlns:p14="http://schemas.microsoft.com/office/powerpoint/2010/main" val="299048145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2BA23E-6EF8-448F-93DB-881867647486}" type="slidenum">
              <a:rPr lang="ru-RU">
                <a:solidFill>
                  <a:prstClr val="black"/>
                </a:solidFill>
              </a:rPr>
              <a:pPr/>
              <a:t>99</a:t>
            </a:fld>
            <a:endParaRPr lang="ru-RU">
              <a:solidFill>
                <a:prstClr val="black"/>
              </a:solidFill>
            </a:endParaRPr>
          </a:p>
        </p:txBody>
      </p:sp>
    </p:spTree>
    <p:extLst>
      <p:ext uri="{BB962C8B-B14F-4D97-AF65-F5344CB8AC3E}">
        <p14:creationId xmlns:p14="http://schemas.microsoft.com/office/powerpoint/2010/main" val="34052686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C11B8D1-1353-40B3-A6E4-77E570FA1169}" type="datetime1">
              <a:rPr lang="ru-RU" smtClean="0"/>
              <a:t>01.08.2018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5800938-3505-4AFC-AA3C-099AD5E268D3}"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666FB0E-45F8-422D-9D64-E7834B43263E}" type="datetime1">
              <a:rPr lang="ru-RU" smtClean="0"/>
              <a:t>01.08.2018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5800938-3505-4AFC-AA3C-099AD5E268D3}"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4B46485-27E8-444B-8B2E-3F85613D154C}" type="datetime1">
              <a:rPr lang="ru-RU" smtClean="0"/>
              <a:t>01.08.2018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5800938-3505-4AFC-AA3C-099AD5E268D3}"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8ED9294-C0D0-42A0-9CCF-F019DA64F015}" type="datetime1">
              <a:rPr lang="ru-RU" smtClean="0"/>
              <a:t>01.08.2018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5800938-3505-4AFC-AA3C-099AD5E268D3}"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A83B039-D073-420F-8BA5-36504F7373D8}" type="datetime1">
              <a:rPr lang="ru-RU" smtClean="0"/>
              <a:t>01.08.2018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5800938-3505-4AFC-AA3C-099AD5E268D3}"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7E26FFB-311B-4EA6-8E1C-52551CEE8AFD}" type="datetime1">
              <a:rPr lang="ru-RU" smtClean="0"/>
              <a:t>01.08.2018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5800938-3505-4AFC-AA3C-099AD5E268D3}"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9938FCB-1275-446F-A243-81AAE5839E29}" type="datetime1">
              <a:rPr lang="ru-RU" smtClean="0"/>
              <a:t>01.08.2018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5800938-3505-4AFC-AA3C-099AD5E268D3}"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7F337B4-2B8E-4D84-B28E-D9A710D12F16}" type="datetime1">
              <a:rPr lang="ru-RU" smtClean="0"/>
              <a:t>01.08.2018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5800938-3505-4AFC-AA3C-099AD5E268D3}"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0FB1707-799A-43C3-86FD-DB3E08AFC722}" type="datetime1">
              <a:rPr lang="ru-RU" smtClean="0"/>
              <a:t>01.08.2018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5800938-3505-4AFC-AA3C-099AD5E268D3}"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91881A3-97F7-4D65-9058-0672F995A75C}" type="datetime1">
              <a:rPr lang="ru-RU" smtClean="0"/>
              <a:t>01.08.2018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5800938-3505-4AFC-AA3C-099AD5E268D3}"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3F5563D-EDAB-42E1-A9E5-3452BAA1C949}" type="datetime1">
              <a:rPr lang="ru-RU" smtClean="0"/>
              <a:t>01.08.2018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5800938-3505-4AFC-AA3C-099AD5E268D3}"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2FEEDF-6415-4C4F-A01E-FB8A28904719}" type="datetime1">
              <a:rPr lang="ru-RU" smtClean="0"/>
              <a:t>01.08.2018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800938-3505-4AFC-AA3C-099AD5E268D3}"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hyperlink" Target="consultantplus://offline/ref=EF3D078A6412DFF911A427B766C87B3122ABD0819E53C748C3D5071B423A5263DC0899F60BhAq9J" TargetMode="External"/><Relationship Id="rId2" Type="http://schemas.openxmlformats.org/officeDocument/2006/relationships/notesSlide" Target="../notesSlides/notesSlide105.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hyperlink" Target="http://regulation.gov.ru/projects#npa=81088" TargetMode="Externa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hyperlink" Target="http://sozd.parlament.gov.ru/bill/371836-7" TargetMode="External"/><Relationship Id="rId2" Type="http://schemas.openxmlformats.org/officeDocument/2006/relationships/hyperlink" Target="http://regulation.gov.ru/projects#npa=80020" TargetMode="External"/><Relationship Id="rId1" Type="http://schemas.openxmlformats.org/officeDocument/2006/relationships/slideLayout" Target="../slideLayouts/slideLayout2.xml"/><Relationship Id="rId4" Type="http://schemas.openxmlformats.org/officeDocument/2006/relationships/hyperlink" Target="consultantplus://offline/ref=1C0A7CF1FD04CA002036B21F591D0B21CD210F400EDE07C86FAECEF36520p9Q"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consultant.ru/cabinet/stat/fks/2018-02-27/click/consultant/?dst=http://www.consultant.ru/cons/cgi/online.cgi?req%3Ddoc;base%3DLAW;n%3D286979;dst%3D161#utm_campaign%3Dfks%26utm_source%3Dconsultant%26utm_medium%3Demail%26utm_content%3Dbody" TargetMode="Externa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hyperlink" Target="http://www.consultant.ru/cabinet/stat/fks/2017-01-24/click/consultant/?dst=http://www.consultant.ru/cons/cgi/online.cgi?req=doc;base=PRJ;n=154580#utm_campaign%3Dfks%26utm_source%3Dconsultant%26utm_medium%3Demail%26utm_content%3Dbody" TargetMode="External"/><Relationship Id="rId2" Type="http://schemas.openxmlformats.org/officeDocument/2006/relationships/hyperlink" Target="http://www.consultant.ru/cabinet/stat/fks/2018-02-22/click/consultant/?dst=http://www.consultant.ru/cons/cgi/online.cgi?req%3Ddoc;base%3DLAW;n%3D287298;dst%3D317#utm_campaign%3Dfks%26utm_source%3Dconsultant%26utm_medium%3Demail%26utm_content%3Dbody" TargetMode="External"/><Relationship Id="rId1" Type="http://schemas.openxmlformats.org/officeDocument/2006/relationships/slideLayout" Target="../slideLayouts/slideLayout2.xml"/><Relationship Id="rId4" Type="http://schemas.openxmlformats.org/officeDocument/2006/relationships/hyperlink" Target="consultantplus://offline/ref=1C0A7CF1FD04CA002036B21F591D0B21CD210F400EDE07C86FAECEF36520p9Q" TargetMode="Externa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hyperlink" Target="http://www.consultant.ru/cabinet/stat/fks/2017-01-16/click/consultant/?dst=http://www.consultant.ru/cons/cgi/online.cgi?req=doc;base=PRJ;n=154584#utm_campaign%3Dfks%26utm_source%3Dconsultant%26utm_medium%3Demail%26utm_content%3Dbody" TargetMode="Externa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pl51"/><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hyperlink" Target="#pl57"/></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hyperlink" Target="https://login.consultant.ru/link/?req=doc&amp;base=LAW&amp;n=193625&amp;rnd=299965.395019455&amp;dst=100013&amp;fld=134" TargetMode="External"/><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hyperlink" Target="http://www.consultant.ru/cabinet/stat/fks/2017-09-14/click/consultant/?dst=http://www.consultant.ru/cons/cgi/online.cgi?req%3Ddoc;base%3DLAW;n%3D201044;dst%3D100170#utm_campaign%3Dfks%26utm_source%3Dconsultant%26utm_medium%3Demail%26utm_content%3Dbody" TargetMode="External"/><Relationship Id="rId7" Type="http://schemas.openxmlformats.org/officeDocument/2006/relationships/hyperlink" Target="http://www.consultant.ru/cabinet/stat/fks/2017-09-14/click/consultant/?dst=http://www.consultant.ru/cons/cgi/online.cgi?req%3Ddoc;base%3DLAW;n%3D192068;dst%3D100472#utm_campaign%3Dfks%26utm_source%3Dconsultant%26utm_medium%3Demail%26utm_content%3Dbody" TargetMode="External"/><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hyperlink" Target="http://www.consultant.ru/cabinet/stat/fks/2017-09-14/click/consultant/?dst=http://www.consultant.ru/cons/cgi/online.cgi?req%3Ddoc;base%3DLAW;n%3D216823;dst%3D100063#utm_campaign%3Dfks%26utm_source%3Dconsultant%26utm_medium%3Demail%26utm_content%3Dbody" TargetMode="External"/><Relationship Id="rId5" Type="http://schemas.openxmlformats.org/officeDocument/2006/relationships/hyperlink" Target="http://www.consultant.ru/cabinet/stat/fks/2017-09-14/click/consultant/?dst=http://www.consultant.ru/cons/cgi/online.cgi?req%3Ddoc;base%3DLAW;n%3D216823;dst%3D100060#utm_campaign%3Dfks%26utm_source%3Dconsultant%26utm_medium%3Demail%26utm_content%3Dbody" TargetMode="External"/><Relationship Id="rId4" Type="http://schemas.openxmlformats.org/officeDocument/2006/relationships/hyperlink" Target="http://www.consultant.ru/cabinet/stat/fks/2017-09-14/click/consultant/?dst=http://www.consultant.ru/cons/cgi/online.cgi?req%3Ddoc;base%3DLAW;n%3D219302;dst%3D101061#utm_campaign%3Dfks%26utm_source%3Dconsultant%26utm_medium%3Demail%26utm_content%3Dbody"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hyperlink" Target="http://www.consultant.ru/cabinet/stat/fks/2018-02-21/click/consultant/?dst=http://www.consultant.ru/cons/cgi/online.cgi?req%3Ddoc;base%3DLAW;n%3D285032;dst%3D124873#utm_campaign%3Dfks%26utm_source%3Dconsultant%26utm_medium%3Demail%26utm_content%3Dbody" TargetMode="External"/><Relationship Id="rId3" Type="http://schemas.openxmlformats.org/officeDocument/2006/relationships/hyperlink" Target="http://www.consultant.ru/cabinet/stat/fks/2018-02-21/click/consultant/?dst=http://www.consultant.ru/cons/cgi/online.cgi?req%3Ddoc;base%3DLAW;n%3D290579;dst%3D100021#utm_campaign%3Dfks%26utm_source%3Dconsultant%26utm_medium%3Demail%26utm_content%3Dbody" TargetMode="External"/><Relationship Id="rId7" Type="http://schemas.openxmlformats.org/officeDocument/2006/relationships/hyperlink" Target="http://www.consultant.ru/cabinet/stat/fks/2018-02-21/click/consultant/?dst=http://www.consultant.ru/cons/cgi/online.cgi?req%3Ddoc;base%3DLAW;n%3D285032;dst%3D124805#utm_campaign%3Dfks%26utm_source%3Dconsultant%26utm_medium%3Demail%26utm_content%3Dbody" TargetMode="External"/><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hyperlink" Target="http://www.consultant.ru/cabinet/stat/fks/2018-02-21/click/consultant/?dst=http://www.consultant.ru/cons/cgi/online.cgi?req%3Ddoc;base%3DLAW;n%3D285032;dst%3D124787#utm_campaign%3Dfks%26utm_source%3Dconsultant%26utm_medium%3Demail%26utm_content%3Dbody" TargetMode="External"/><Relationship Id="rId5" Type="http://schemas.openxmlformats.org/officeDocument/2006/relationships/hyperlink" Target="http://www.consultant.ru/cabinet/stat/fks/2018-02-21/click/consultant/?dst=http://www.consultant.ru/cons/cgi/online.cgi?req%3Ddoc;base%3DLAW;n%3D285032;dst%3D124780#utm_campaign%3Dfks%26utm_source%3Dconsultant%26utm_medium%3Demail%26utm_content%3Dbody" TargetMode="External"/><Relationship Id="rId10" Type="http://schemas.openxmlformats.org/officeDocument/2006/relationships/hyperlink" Target="http://www.consultant.ru/cabinet/stat/fks/2018-02-21/click/consultant/?dst=http://www.consultant.ru/cons/cgi/online.cgi?req%3Ddoc;base%3DLAW;n%3D277573#utm_campaign%3Dfks%26utm_source%3Dconsultant%26utm_medium%3Demail%26utm_content%3Dbody" TargetMode="External"/><Relationship Id="rId4" Type="http://schemas.openxmlformats.org/officeDocument/2006/relationships/hyperlink" Target="http://www.consultant.ru/cabinet/stat/fks/2018-02-21/click/consultant/?dst=http://www.consultant.ru/cons/cgi/online.cgi?req%3Ddoc;base%3DLAW;n%3D285032;dst%3D124689#utm_campaign%3Dfks%26utm_source%3Dconsultant%26utm_medium%3Demail%26utm_content%3Dbody" TargetMode="External"/><Relationship Id="rId9" Type="http://schemas.openxmlformats.org/officeDocument/2006/relationships/hyperlink" Target="http://www.consultant.ru/cabinet/stat/fks/2018-02-21/click/consultant/?dst=http://www.consultant.ru/cons/cgi/online.cgi?req%3Ddoc;base%3DLAW;n%3D290579;dst%3D100016#utm_campaign%3Dfks%26utm_source%3Dconsultant%26utm_medium%3Demail%26utm_content%3Dbody"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hyperlink" Target="http://zakupki-portal.ru/novosti/viktor-don-avtorskie-materialy/reshenie-problemy-zakupok-motornogo-topliva-v-ramkah-44-fz-s-11-04-2018-g-analiz-izmenenij-zakonodatel-stva/" TargetMode="External"/><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hyperlink" Target="http://roszakupki.ru/upload/book/Vestnik/2018/VESTNIK_ROSZAKUPKI_2018_5.pdf" TargetMode="External"/><Relationship Id="rId5" Type="http://schemas.openxmlformats.org/officeDocument/2006/relationships/hyperlink" Target="http://www.makovlev.ru/allnews/formula-ceny-v-dokumentacii-o-zakupke-pri-zaklyuchenii-kontrakta-na-postavku-topliva/" TargetMode="External"/><Relationship Id="rId4" Type="http://schemas.openxmlformats.org/officeDocument/2006/relationships/hyperlink" Target="http://www.makovlev.ru/" TargetMode="Externa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hyperlink" Target="http://www.consultant.ru/cabinet/stat/fks/2018-05-07/click/consultant/?dst=http://www.consultant.ru/cons/cgi/online.cgi?req%3Ddoc;base%3DLAW;n%3D296549;dst%3D298#utm_campaign%3Dfks%26utm_source%3Dconsultant%26utm_medium%3Demail%26utm_content%3Dbody" TargetMode="External"/><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hyperlink" Target="http://www.consultant.ru/cabinet/stat/fks/2018-05-07/click/consultant/?dst=http://www.consultant.ru/cons/cgi/online.cgi?req%3Ddoc;base%3DLAW;n%3D296549;dst%3D101285#utm_campaign%3Dfks%26utm_source%3Dconsultant%26utm_medium%3Demail%26utm_content%3Dbody" TargetMode="External"/><Relationship Id="rId4" Type="http://schemas.openxmlformats.org/officeDocument/2006/relationships/hyperlink" Target="http://www.consultant.ru/cabinet/stat/fks/2018-05-07/click/consultant/?dst=http://www.consultant.ru/cons/cgi/online.cgi?req%3Ddoc;base%3DLAW;n%3D296549;dst%3D317#utm_campaign%3Dfks%26utm_source%3Dconsultant%26utm_medium%3Demail%26utm_content%3Dbody"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hyperlink" Target="http://www.consultant.ru/cabinet/stat/fks/2018-04-19/click/consultant/?dst=http://www.consultant.ru/cons/cgi/online.cgi?req%3Ddoc;base%3DLAW;n%3D221497;dst%3D330#utm_campaign%3Dfks%26utm_source%3Dconsultant%26utm_medium%3Demail%26utm_content%3Dbody" TargetMode="External"/><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hyperlink" Target="https://www.minfin.ru/ru/perfomance/contracts/list_banks/" TargetMode="External"/><Relationship Id="rId5" Type="http://schemas.openxmlformats.org/officeDocument/2006/relationships/hyperlink" Target="http://www.consultant.ru/cabinet/stat/fks/2018-06-08/click/consultant/?dst=http://www.consultant.ru/cons/cgi/online.cgi?req%3Ddoc;base%3DLAW;n%3D221497;dst%3D329#utm_campaign%3Dfks%26utm_source%3Dconsultant%26utm_medium%3Demail%26utm_content%3Dbody" TargetMode="External"/><Relationship Id="rId4" Type="http://schemas.openxmlformats.org/officeDocument/2006/relationships/hyperlink" Target="http://www.consultant.ru/cabinet/stat/fks/2018-06-08/click/consultant/?dst=http://www.consultant.ru/cons/cgi/online.cgi?req%3Ddoc;base%3DLAW;n%3D221497;dst%3D328#utm_campaign%3Dfks%26utm_source%3Dconsultant%26utm_medium%3Demail%26utm_content%3Dbody" TargetMode="Externa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hyperlink" Target="https://online3.consultant.ru/cgi/online.cgi?req=doc&amp;base=LAW&amp;n=216805&amp;rnd=245023.240471813&amp;dst=100017&amp;fld=134" TargetMode="External"/><Relationship Id="rId2" Type="http://schemas.openxmlformats.org/officeDocument/2006/relationships/notesSlide" Target="../notesSlides/notesSlide49.xml"/><Relationship Id="rId1" Type="http://schemas.openxmlformats.org/officeDocument/2006/relationships/slideLayout" Target="../slideLayouts/slideLayout1.xml"/><Relationship Id="rId6" Type="http://schemas.openxmlformats.org/officeDocument/2006/relationships/hyperlink" Target="https://online3.consultant.ru/cgi/online.cgi?req=doc&amp;base=LAW&amp;n=216805&amp;rnd=245023.17943617" TargetMode="External"/><Relationship Id="rId5" Type="http://schemas.openxmlformats.org/officeDocument/2006/relationships/hyperlink" Target="https://online3.consultant.ru/cgi/online.cgi?req=doc&amp;base=LAW&amp;n=216805&amp;rnd=245023.2894928798&amp;dst=100010&amp;fld=134" TargetMode="External"/><Relationship Id="rId4" Type="http://schemas.openxmlformats.org/officeDocument/2006/relationships/hyperlink" Target="https://online3.consultant.ru/cgi/online.cgi?req=doc&amp;base=LAW&amp;n=216805&amp;rnd=245023.619024765&amp;dst=100009&amp;fld=134"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oleObject" Target="../embeddings/oleObject1.bin"/></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hyperlink" Target="https://login.consultant.ru/link/?req=doc;base=LAW;n=203645;fld=134;dst=100009" TargetMode="External"/><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hyperlink" Target="https://login.consultant.ru/link/?req=doc&amp;base=LAW&amp;n=202541&amp;rnd=350BC4C2413F9B50C18EBA02FAA75C6D&amp;dst=100009&amp;fld=134" TargetMode="External"/><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hyperlink" Target="http://www.consultant.ru/cabinet/stat/fks/2018-06-21/click/consultant/?dst=http://www.consultant.ru/cons/cgi/online.cgi?req%3Ddoc;base%3DLAW;n%3D287097#utm_campaign%3Dfks%26utm_source%3Dconsultant%26utm_medium%3Demail%26utm_content%3Dbody" TargetMode="External"/><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ятиугольник 22"/>
          <p:cNvSpPr>
            <a:spLocks noChangeArrowheads="1"/>
          </p:cNvSpPr>
          <p:nvPr/>
        </p:nvSpPr>
        <p:spPr bwMode="auto">
          <a:xfrm>
            <a:off x="-1" y="1412776"/>
            <a:ext cx="9125635" cy="3456384"/>
          </a:xfrm>
          <a:prstGeom prst="homePlate">
            <a:avLst>
              <a:gd name="adj" fmla="val 0"/>
            </a:avLst>
          </a:prstGeom>
          <a:solidFill>
            <a:schemeClr val="bg1">
              <a:lumMod val="95000"/>
            </a:schemeClr>
          </a:solidFill>
          <a:ln w="9525">
            <a:noFill/>
            <a:miter lim="800000"/>
            <a:headEnd/>
            <a:tailEnd/>
          </a:ln>
        </p:spPr>
        <p:txBody>
          <a:bodyPr wrap="none" anchor="ctr"/>
          <a:lstStyle/>
          <a:p>
            <a:pPr>
              <a:spcBef>
                <a:spcPct val="0"/>
              </a:spcBef>
              <a:defRPr/>
            </a:pPr>
            <a:r>
              <a:rPr lang="ru-RU" altLang="ru-RU" sz="2800" b="1" dirty="0">
                <a:solidFill>
                  <a:schemeClr val="accent1">
                    <a:lumMod val="75000"/>
                  </a:schemeClr>
                </a:solidFill>
                <a:latin typeface="Verdana" pitchFamily="34" charset="0"/>
              </a:rPr>
              <a:t>ОСНОВНЫЕ РЕЗУЛЬТАТЫ </a:t>
            </a:r>
          </a:p>
          <a:p>
            <a:pPr>
              <a:spcBef>
                <a:spcPct val="0"/>
              </a:spcBef>
              <a:defRPr/>
            </a:pPr>
            <a:r>
              <a:rPr lang="ru-RU" altLang="ru-RU" sz="2800" b="1" dirty="0" smtClean="0">
                <a:solidFill>
                  <a:schemeClr val="accent1">
                    <a:lumMod val="75000"/>
                  </a:schemeClr>
                </a:solidFill>
                <a:latin typeface="Verdana" pitchFamily="34" charset="0"/>
              </a:rPr>
              <a:t> И </a:t>
            </a:r>
            <a:r>
              <a:rPr lang="ru-RU" altLang="ru-RU" sz="2800" b="1" dirty="0">
                <a:solidFill>
                  <a:schemeClr val="accent1">
                    <a:lumMod val="75000"/>
                  </a:schemeClr>
                </a:solidFill>
                <a:latin typeface="Verdana" pitchFamily="34" charset="0"/>
              </a:rPr>
              <a:t>НОВОВВЕДЕНИЯ </a:t>
            </a:r>
            <a:r>
              <a:rPr lang="ru-RU" altLang="ru-RU" sz="2800" b="1" dirty="0" smtClean="0">
                <a:solidFill>
                  <a:schemeClr val="accent1">
                    <a:lumMod val="75000"/>
                  </a:schemeClr>
                </a:solidFill>
                <a:latin typeface="Verdana" pitchFamily="34" charset="0"/>
              </a:rPr>
              <a:t>ЗАКОНОДАТЕЛЬСТВА</a:t>
            </a:r>
          </a:p>
          <a:p>
            <a:pPr>
              <a:spcBef>
                <a:spcPct val="0"/>
              </a:spcBef>
              <a:defRPr/>
            </a:pPr>
            <a:r>
              <a:rPr lang="ru-RU" altLang="ru-RU" sz="2800" b="1" dirty="0" smtClean="0">
                <a:solidFill>
                  <a:schemeClr val="accent1">
                    <a:lumMod val="75000"/>
                  </a:schemeClr>
                </a:solidFill>
                <a:latin typeface="Verdana" pitchFamily="34" charset="0"/>
              </a:rPr>
              <a:t>  РОССИЙСКОЙ ФЕДЕРАЦИИ</a:t>
            </a:r>
          </a:p>
          <a:p>
            <a:pPr>
              <a:spcBef>
                <a:spcPct val="0"/>
              </a:spcBef>
              <a:defRPr/>
            </a:pPr>
            <a:r>
              <a:rPr lang="ru-RU" altLang="ru-RU" sz="2800" b="1" dirty="0">
                <a:solidFill>
                  <a:schemeClr val="accent1">
                    <a:lumMod val="75000"/>
                  </a:schemeClr>
                </a:solidFill>
                <a:latin typeface="Verdana" pitchFamily="34" charset="0"/>
              </a:rPr>
              <a:t> </a:t>
            </a:r>
            <a:r>
              <a:rPr lang="ru-RU" altLang="ru-RU" sz="2800" b="1" dirty="0" smtClean="0">
                <a:solidFill>
                  <a:schemeClr val="accent1">
                    <a:lumMod val="75000"/>
                  </a:schemeClr>
                </a:solidFill>
                <a:latin typeface="Verdana" pitchFamily="34" charset="0"/>
              </a:rPr>
              <a:t>   </a:t>
            </a:r>
            <a:r>
              <a:rPr lang="ru-RU" altLang="ru-RU" sz="2800" b="1" dirty="0">
                <a:solidFill>
                  <a:schemeClr val="accent1">
                    <a:lumMod val="75000"/>
                  </a:schemeClr>
                </a:solidFill>
                <a:latin typeface="Verdana" pitchFamily="34" charset="0"/>
              </a:rPr>
              <a:t>О </a:t>
            </a:r>
            <a:r>
              <a:rPr lang="ru-RU" altLang="ru-RU" sz="2800" b="1" dirty="0" smtClean="0">
                <a:solidFill>
                  <a:schemeClr val="accent1">
                    <a:lumMod val="75000"/>
                  </a:schemeClr>
                </a:solidFill>
                <a:latin typeface="Verdana" pitchFamily="34" charset="0"/>
              </a:rPr>
              <a:t>КОНТРАКТНОЙ </a:t>
            </a:r>
            <a:r>
              <a:rPr lang="ru-RU" altLang="ru-RU" sz="2800" b="1" dirty="0">
                <a:solidFill>
                  <a:schemeClr val="accent1">
                    <a:lumMod val="75000"/>
                  </a:schemeClr>
                </a:solidFill>
                <a:latin typeface="Verdana" pitchFamily="34" charset="0"/>
              </a:rPr>
              <a:t>СИСТЕМЕ </a:t>
            </a:r>
            <a:endParaRPr lang="ru-RU" altLang="ru-RU" sz="2800" b="1" dirty="0" smtClean="0">
              <a:solidFill>
                <a:schemeClr val="accent1">
                  <a:lumMod val="75000"/>
                </a:schemeClr>
              </a:solidFill>
              <a:latin typeface="Verdana" pitchFamily="34" charset="0"/>
            </a:endParaRPr>
          </a:p>
          <a:p>
            <a:pPr>
              <a:spcBef>
                <a:spcPct val="0"/>
              </a:spcBef>
              <a:defRPr/>
            </a:pPr>
            <a:r>
              <a:rPr lang="ru-RU" altLang="ru-RU" sz="2800" b="1" dirty="0">
                <a:solidFill>
                  <a:schemeClr val="accent1">
                    <a:lumMod val="75000"/>
                  </a:schemeClr>
                </a:solidFill>
                <a:latin typeface="Verdana" pitchFamily="34" charset="0"/>
              </a:rPr>
              <a:t> </a:t>
            </a:r>
            <a:r>
              <a:rPr lang="ru-RU" altLang="ru-RU" sz="2800" b="1" dirty="0" smtClean="0">
                <a:solidFill>
                  <a:schemeClr val="accent1">
                    <a:lumMod val="75000"/>
                  </a:schemeClr>
                </a:solidFill>
                <a:latin typeface="Verdana" pitchFamily="34" charset="0"/>
              </a:rPr>
              <a:t>    В </a:t>
            </a:r>
            <a:r>
              <a:rPr lang="ru-RU" altLang="ru-RU" sz="2800" b="1" dirty="0">
                <a:solidFill>
                  <a:schemeClr val="accent1">
                    <a:lumMod val="75000"/>
                  </a:schemeClr>
                </a:solidFill>
                <a:latin typeface="Verdana" pitchFamily="34" charset="0"/>
              </a:rPr>
              <a:t>СФЕРЕ </a:t>
            </a:r>
            <a:r>
              <a:rPr lang="ru-RU" altLang="ru-RU" sz="2800" b="1" dirty="0" smtClean="0">
                <a:solidFill>
                  <a:schemeClr val="accent1">
                    <a:lumMod val="75000"/>
                  </a:schemeClr>
                </a:solidFill>
                <a:latin typeface="Verdana" pitchFamily="34" charset="0"/>
              </a:rPr>
              <a:t>ЗАКУПОК,</a:t>
            </a:r>
            <a:endParaRPr lang="ru-RU" altLang="ru-RU" sz="2800" b="1" dirty="0">
              <a:solidFill>
                <a:schemeClr val="accent1">
                  <a:lumMod val="75000"/>
                </a:schemeClr>
              </a:solidFill>
              <a:latin typeface="Verdana" pitchFamily="34" charset="0"/>
            </a:endParaRPr>
          </a:p>
          <a:p>
            <a:pPr lvl="0" algn="ctr">
              <a:defRPr/>
            </a:pPr>
            <a:r>
              <a:rPr lang="ru-RU" sz="2800" b="1" dirty="0" smtClean="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rPr>
              <a:t>ЗАКОНОДАТЕЛЬНЫЕ ИНИЦИАТИВЫ</a:t>
            </a:r>
            <a:endParaRPr lang="ru-RU" sz="2800" b="1" dirty="0">
              <a:solidFill>
                <a:schemeClr val="accent1">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2" name="Прямоугольник 1"/>
          <p:cNvSpPr/>
          <p:nvPr/>
        </p:nvSpPr>
        <p:spPr>
          <a:xfrm>
            <a:off x="4716016" y="5237864"/>
            <a:ext cx="3672408" cy="1296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600"/>
              </a:lnSpc>
            </a:pPr>
            <a:endParaRPr lang="ru-RU" dirty="0">
              <a:solidFill>
                <a:schemeClr val="tx2">
                  <a:lumMod val="75000"/>
                </a:schemeClr>
              </a:solidFill>
              <a:latin typeface="Arial" panose="020B0604020202020204" pitchFamily="34" charset="0"/>
              <a:cs typeface="Arial" panose="020B0604020202020204" pitchFamily="34" charset="0"/>
            </a:endParaRPr>
          </a:p>
        </p:txBody>
      </p:sp>
      <p:cxnSp>
        <p:nvCxnSpPr>
          <p:cNvPr id="10" name="Прямая соединительная линия 9"/>
          <p:cNvCxnSpPr/>
          <p:nvPr/>
        </p:nvCxnSpPr>
        <p:spPr>
          <a:xfrm>
            <a:off x="1043608" y="9405664"/>
            <a:ext cx="5472113" cy="0"/>
          </a:xfrm>
          <a:prstGeom prst="line">
            <a:avLst/>
          </a:prstGeom>
          <a:ln>
            <a:solidFill>
              <a:schemeClr val="accent1">
                <a:lumMod val="75000"/>
              </a:schemeClr>
            </a:solidFill>
          </a:ln>
        </p:spPr>
        <p:style>
          <a:lnRef idx="3">
            <a:schemeClr val="dk1"/>
          </a:lnRef>
          <a:fillRef idx="0">
            <a:schemeClr val="dk1"/>
          </a:fillRef>
          <a:effectRef idx="2">
            <a:schemeClr val="dk1"/>
          </a:effectRef>
          <a:fontRef idx="minor">
            <a:schemeClr val="tx1"/>
          </a:fontRef>
        </p:style>
      </p:cxnSp>
      <p:sp>
        <p:nvSpPr>
          <p:cNvPr id="4" name="Номер слайда 3"/>
          <p:cNvSpPr>
            <a:spLocks noGrp="1"/>
          </p:cNvSpPr>
          <p:nvPr>
            <p:ph type="sldNum" sz="quarter" idx="12"/>
          </p:nvPr>
        </p:nvSpPr>
        <p:spPr/>
        <p:txBody>
          <a:bodyPr/>
          <a:lstStyle/>
          <a:p>
            <a:fld id="{25800938-3505-4AFC-AA3C-099AD5E268D3}" type="slidenum">
              <a:rPr lang="ru-RU" smtClean="0"/>
              <a:pPr/>
              <a:t>1</a:t>
            </a:fld>
            <a:endParaRPr lang="ru-RU"/>
          </a:p>
        </p:txBody>
      </p:sp>
      <p:pic>
        <p:nvPicPr>
          <p:cNvPr id="8" name="Рисунок 9"/>
          <p:cNvPicPr>
            <a:picLocks noChangeAspect="1"/>
          </p:cNvPicPr>
          <p:nvPr/>
        </p:nvPicPr>
        <p:blipFill>
          <a:blip r:embed="rId3" cstate="print"/>
          <a:srcRect/>
          <a:stretch>
            <a:fillRect/>
          </a:stretch>
        </p:blipFill>
        <p:spPr bwMode="auto">
          <a:xfrm>
            <a:off x="8078788" y="0"/>
            <a:ext cx="1065212" cy="958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Инициативы и мысли от регуляторов</a:t>
            </a:r>
            <a:endParaRPr lang="ru-RU" sz="2400" b="1" dirty="0">
              <a:solidFill>
                <a:prstClr val="black"/>
              </a:solidFill>
            </a:endParaRPr>
          </a:p>
        </p:txBody>
      </p:sp>
      <p:sp>
        <p:nvSpPr>
          <p:cNvPr id="39" name="Прямоугольник 38"/>
          <p:cNvSpPr/>
          <p:nvPr/>
        </p:nvSpPr>
        <p:spPr>
          <a:xfrm>
            <a:off x="179513" y="467750"/>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r>
              <a:rPr lang="ru-RU" sz="1600" b="1" dirty="0" smtClean="0"/>
              <a:t> МИНФИН</a:t>
            </a:r>
            <a:r>
              <a:rPr lang="en-US" sz="1600" b="1" dirty="0" smtClean="0"/>
              <a:t>:</a:t>
            </a:r>
          </a:p>
          <a:p>
            <a:pPr algn="just"/>
            <a:endParaRPr lang="ru-RU" sz="1600" b="1" dirty="0" smtClean="0"/>
          </a:p>
          <a:p>
            <a:r>
              <a:rPr lang="ru-RU" dirty="0"/>
              <a:t>КТРУ –  в </a:t>
            </a:r>
            <a:r>
              <a:rPr lang="ru-RU" dirty="0" err="1"/>
              <a:t>т.ч</a:t>
            </a:r>
            <a:r>
              <a:rPr lang="ru-RU" dirty="0"/>
              <a:t>. реестр позволит анализировать предмет закупки и цены с последующим контролем таких цен. В </a:t>
            </a:r>
            <a:r>
              <a:rPr lang="ru-RU" dirty="0" err="1"/>
              <a:t>т.ч</a:t>
            </a:r>
            <a:r>
              <a:rPr lang="ru-RU" dirty="0"/>
              <a:t>. предполагается: </a:t>
            </a:r>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10</a:t>
            </a:fld>
            <a:endParaRPr lang="ru-RU"/>
          </a:p>
        </p:txBody>
      </p:sp>
      <p:pic>
        <p:nvPicPr>
          <p:cNvPr id="7" name="Рисунок 6"/>
          <p:cNvPicPr/>
          <p:nvPr/>
        </p:nvPicPr>
        <p:blipFill rotWithShape="1">
          <a:blip r:embed="rId3"/>
          <a:srcRect r="1657"/>
          <a:stretch/>
        </p:blipFill>
        <p:spPr bwMode="auto">
          <a:xfrm>
            <a:off x="467544" y="1628800"/>
            <a:ext cx="8219256" cy="442553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80556043"/>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Новые разъяснения, влияющие на контракты</a:t>
            </a:r>
            <a:endParaRPr lang="ru-RU" sz="2400" b="1" dirty="0">
              <a:solidFill>
                <a:prstClr val="black"/>
              </a:solidFill>
            </a:endParaRPr>
          </a:p>
        </p:txBody>
      </p:sp>
      <p:sp>
        <p:nvSpPr>
          <p:cNvPr id="39" name="Прямоугольник 38"/>
          <p:cNvSpPr/>
          <p:nvPr/>
        </p:nvSpPr>
        <p:spPr>
          <a:xfrm>
            <a:off x="179512" y="476672"/>
            <a:ext cx="8784975"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 ПИСЬМО Минздрава</a:t>
            </a:r>
            <a:r>
              <a:rPr lang="ru-RU" b="1" dirty="0" smtClean="0"/>
              <a:t> </a:t>
            </a:r>
            <a:r>
              <a:rPr lang="ru-RU" sz="1600" i="1" dirty="0"/>
              <a:t>от </a:t>
            </a:r>
            <a:r>
              <a:rPr lang="ru-RU" sz="1600" i="1" strike="dblStrike" dirty="0" smtClean="0"/>
              <a:t>31.</a:t>
            </a:r>
            <a:r>
              <a:rPr lang="en-US" sz="1600" i="1" strike="dblStrike" dirty="0"/>
              <a:t>10</a:t>
            </a:r>
            <a:r>
              <a:rPr lang="ru-RU" sz="1600" i="1" strike="dblStrike" dirty="0"/>
              <a:t>.2017 №</a:t>
            </a:r>
            <a:r>
              <a:rPr lang="ru-RU" sz="1600" i="1" strike="dblStrike" dirty="0" smtClean="0"/>
              <a:t>25-0/10</a:t>
            </a:r>
            <a:r>
              <a:rPr lang="en-US" sz="1600" i="1" strike="dblStrike" dirty="0" smtClean="0"/>
              <a:t>/</a:t>
            </a:r>
            <a:r>
              <a:rPr lang="ru-RU" sz="1600" i="1" strike="dblStrike" dirty="0" smtClean="0"/>
              <a:t>1-7122</a:t>
            </a:r>
            <a:r>
              <a:rPr lang="en-US" sz="1600" i="1" strike="dblStrike" dirty="0" smtClean="0"/>
              <a:t> </a:t>
            </a:r>
            <a:r>
              <a:rPr lang="en-US" sz="1600" i="1" dirty="0" smtClean="0"/>
              <a:t> </a:t>
            </a:r>
            <a:r>
              <a:rPr lang="en-US" sz="1600" i="1" dirty="0"/>
              <a:t>15.01.2018 N 25-3/10/1-150</a:t>
            </a:r>
            <a:r>
              <a:rPr lang="en-US" sz="1600" i="1" dirty="0" smtClean="0"/>
              <a:t> </a:t>
            </a:r>
            <a:endParaRPr lang="ru-RU" sz="1600" i="1" dirty="0" smtClean="0"/>
          </a:p>
          <a:p>
            <a:r>
              <a:rPr lang="ru-RU" sz="1600" i="1" dirty="0"/>
              <a:t> </a:t>
            </a:r>
            <a:r>
              <a:rPr lang="ru-RU" sz="1600" i="1" dirty="0" smtClean="0"/>
              <a:t>                                                         (</a:t>
            </a:r>
            <a:r>
              <a:rPr lang="ru-RU" sz="1600" i="1" dirty="0" err="1" smtClean="0"/>
              <a:t>Минпромторга</a:t>
            </a:r>
            <a:r>
              <a:rPr lang="ru-RU" sz="1600" i="1" dirty="0" smtClean="0"/>
              <a:t> от 31.10.2017 №ЦС-71651/19) </a:t>
            </a:r>
            <a:r>
              <a:rPr lang="ru-RU" sz="1600" i="1" dirty="0"/>
              <a:t>:</a:t>
            </a:r>
          </a:p>
          <a:p>
            <a:pPr algn="just"/>
            <a:r>
              <a:rPr lang="ru-RU" dirty="0"/>
              <a:t>Минздрав </a:t>
            </a:r>
            <a:r>
              <a:rPr lang="ru-RU" dirty="0" smtClean="0"/>
              <a:t>привел</a:t>
            </a:r>
            <a:r>
              <a:rPr lang="ru-RU" dirty="0"/>
              <a:t> значения средневзвешенных цен на одноразовые </a:t>
            </a:r>
            <a:r>
              <a:rPr lang="ru-RU" dirty="0" err="1"/>
              <a:t>медизделия</a:t>
            </a:r>
            <a:r>
              <a:rPr lang="ru-RU" dirty="0"/>
              <a:t> из пластика, которые входят в правительственный перечень. Эти цены указаны с учетом коэффициента уровня инфляции и без него. </a:t>
            </a:r>
            <a:r>
              <a:rPr lang="ru-RU" dirty="0" smtClean="0"/>
              <a:t>Для </a:t>
            </a:r>
            <a:r>
              <a:rPr lang="ru-RU" dirty="0"/>
              <a:t>расчета НМЦК следует использовать цены из пятого столбца таблицы, содержащейся в письме.</a:t>
            </a:r>
          </a:p>
          <a:p>
            <a:endParaRPr lang="ru-RU" dirty="0" smtClean="0"/>
          </a:p>
          <a:p>
            <a:r>
              <a:rPr lang="ru-RU" dirty="0" err="1" smtClean="0"/>
              <a:t>Минпромторг</a:t>
            </a:r>
            <a:r>
              <a:rPr lang="ru-RU" dirty="0" smtClean="0"/>
              <a:t> установил значения</a:t>
            </a:r>
            <a:r>
              <a:rPr lang="ru-RU" dirty="0"/>
              <a:t> коэффициента локализации.</a:t>
            </a:r>
          </a:p>
          <a:p>
            <a:pPr algn="just"/>
            <a:r>
              <a:rPr lang="ru-RU" dirty="0"/>
              <a:t>С </a:t>
            </a:r>
            <a:r>
              <a:rPr lang="ru-RU" dirty="0" smtClean="0"/>
              <a:t>их помощью, </a:t>
            </a:r>
            <a:r>
              <a:rPr lang="ru-RU" dirty="0"/>
              <a:t>а также коэффициента уровня инфляции заказчики смогут получить начальную (максимальную) цену </a:t>
            </a:r>
            <a:r>
              <a:rPr lang="ru-RU" dirty="0" err="1"/>
              <a:t>медизделия</a:t>
            </a:r>
            <a:r>
              <a:rPr lang="ru-RU" dirty="0"/>
              <a:t>. Для этого показатели надо перемножить. В качестве примера приведем расчет начальной максимальной цены для закупки в 2017 году фильтра </a:t>
            </a:r>
            <a:r>
              <a:rPr lang="ru-RU" dirty="0" err="1"/>
              <a:t>инфузионной</a:t>
            </a:r>
            <a:r>
              <a:rPr lang="ru-RU" dirty="0"/>
              <a:t> системы внутривенных вливаний:</a:t>
            </a:r>
          </a:p>
          <a:p>
            <a:r>
              <a:rPr lang="ru-RU" dirty="0"/>
              <a:t>617,69 Х 1,032 х 0,997 = 635,54 руб.</a:t>
            </a:r>
          </a:p>
          <a:p>
            <a:r>
              <a:rPr lang="ru-RU" dirty="0"/>
              <a:t>Получившееся значение необходимо умножить на количество закупаемых фильтров, и в итоге получится НМЦК.</a:t>
            </a:r>
          </a:p>
        </p:txBody>
      </p:sp>
      <p:sp>
        <p:nvSpPr>
          <p:cNvPr id="2" name="Номер слайда 1"/>
          <p:cNvSpPr>
            <a:spLocks noGrp="1"/>
          </p:cNvSpPr>
          <p:nvPr>
            <p:ph type="sldNum" sz="quarter" idx="12"/>
          </p:nvPr>
        </p:nvSpPr>
        <p:spPr/>
        <p:txBody>
          <a:bodyPr/>
          <a:lstStyle/>
          <a:p>
            <a:fld id="{25800938-3505-4AFC-AA3C-099AD5E268D3}" type="slidenum">
              <a:rPr lang="ru-RU" smtClean="0"/>
              <a:pPr/>
              <a:t>100</a:t>
            </a:fld>
            <a:endParaRPr lang="ru-RU"/>
          </a:p>
        </p:txBody>
      </p:sp>
    </p:spTree>
    <p:extLst>
      <p:ext uri="{BB962C8B-B14F-4D97-AF65-F5344CB8AC3E}">
        <p14:creationId xmlns:p14="http://schemas.microsoft.com/office/powerpoint/2010/main" val="236914601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Новые разъяснения, влияющие на контракты</a:t>
            </a:r>
            <a:endParaRPr lang="ru-RU" sz="2400" b="1" dirty="0">
              <a:solidFill>
                <a:prstClr val="black"/>
              </a:solidFill>
            </a:endParaRPr>
          </a:p>
        </p:txBody>
      </p:sp>
      <p:sp>
        <p:nvSpPr>
          <p:cNvPr id="39" name="Прямоугольник 38"/>
          <p:cNvSpPr/>
          <p:nvPr/>
        </p:nvSpPr>
        <p:spPr>
          <a:xfrm>
            <a:off x="179513" y="476672"/>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ПИСЬМО Минфина </a:t>
            </a:r>
            <a:r>
              <a:rPr lang="ru-RU" sz="1600" i="1" dirty="0"/>
              <a:t>от  </a:t>
            </a:r>
            <a:r>
              <a:rPr lang="en-US" sz="1600" i="1" dirty="0"/>
              <a:t>06</a:t>
            </a:r>
            <a:r>
              <a:rPr lang="ru-RU" sz="1600" i="1" dirty="0"/>
              <a:t>.</a:t>
            </a:r>
            <a:r>
              <a:rPr lang="en-US" sz="1600" i="1" dirty="0"/>
              <a:t>10</a:t>
            </a:r>
            <a:r>
              <a:rPr lang="ru-RU" sz="1600" i="1" dirty="0"/>
              <a:t>.2017 №24-0</a:t>
            </a:r>
            <a:r>
              <a:rPr lang="en-US" sz="1600" i="1" dirty="0"/>
              <a:t>5</a:t>
            </a:r>
            <a:r>
              <a:rPr lang="ru-RU" sz="1600" i="1" dirty="0"/>
              <a:t>-07/6</a:t>
            </a:r>
            <a:r>
              <a:rPr lang="en-US" sz="1600" i="1" dirty="0"/>
              <a:t>5</a:t>
            </a:r>
            <a:r>
              <a:rPr lang="ru-RU" sz="1600" i="1" dirty="0"/>
              <a:t>5</a:t>
            </a:r>
            <a:r>
              <a:rPr lang="en-US" sz="1600" i="1" dirty="0"/>
              <a:t>42</a:t>
            </a:r>
            <a:r>
              <a:rPr lang="ru-RU" sz="1600" b="1" dirty="0"/>
              <a:t> :</a:t>
            </a:r>
          </a:p>
          <a:p>
            <a:pPr marL="285750" indent="-285750">
              <a:buFont typeface="Arial" panose="020B0604020202020204" pitchFamily="34" charset="0"/>
              <a:buChar char="•"/>
            </a:pPr>
            <a:r>
              <a:rPr lang="ru-RU" sz="1600" dirty="0"/>
              <a:t>правильность определения размера штрафов по </a:t>
            </a:r>
            <a:r>
              <a:rPr lang="ru-RU" sz="1600" dirty="0" err="1"/>
              <a:t>госконтрактам</a:t>
            </a:r>
            <a:r>
              <a:rPr lang="ru-RU" sz="1600" dirty="0"/>
              <a:t>, в </a:t>
            </a:r>
            <a:r>
              <a:rPr lang="ru-RU" sz="1600" dirty="0" err="1"/>
              <a:t>т.ч</a:t>
            </a:r>
            <a:r>
              <a:rPr lang="ru-RU" sz="1600" dirty="0"/>
              <a:t>. за нарушения (кроме просрочки) поставщиком контрактных обязательств при закупках у СМП и СОНКО:</a:t>
            </a:r>
          </a:p>
          <a:p>
            <a:pPr marL="742950" lvl="1" indent="-285750">
              <a:buFont typeface="Courier New" panose="02070309020205020404" pitchFamily="49" charset="0"/>
              <a:buChar char="o"/>
            </a:pPr>
            <a:r>
              <a:rPr lang="ru-RU" sz="1600" dirty="0" smtClean="0"/>
              <a:t>если </a:t>
            </a:r>
            <a:r>
              <a:rPr lang="ru-RU" sz="1600" dirty="0"/>
              <a:t>закупка не состоялась и контракт заключен с единственным поставщиком, штраф все равно устанавливают в соответствии с п. 4 Правил;</a:t>
            </a:r>
          </a:p>
          <a:p>
            <a:pPr marL="742950" lvl="1" indent="-285750">
              <a:buFont typeface="Courier New" panose="02070309020205020404" pitchFamily="49" charset="0"/>
              <a:buChar char="o"/>
            </a:pPr>
            <a:r>
              <a:rPr lang="ru-RU" sz="1600" dirty="0" smtClean="0"/>
              <a:t>если </a:t>
            </a:r>
            <a:r>
              <a:rPr lang="ru-RU" sz="1600" dirty="0"/>
              <a:t>контракт заключен по итогам электронного аукциона на повышение, штраф нужно установить согласно п. 5.</a:t>
            </a:r>
          </a:p>
          <a:p>
            <a:endParaRPr lang="ru-RU" sz="1600" b="1" dirty="0" smtClean="0"/>
          </a:p>
          <a:p>
            <a:endParaRPr lang="ru-RU" sz="1600" b="1" dirty="0" smtClean="0"/>
          </a:p>
          <a:p>
            <a:r>
              <a:rPr lang="ru-RU" sz="1600" b="1" dirty="0" smtClean="0"/>
              <a:t>ПИСЬМО Минфина </a:t>
            </a:r>
            <a:r>
              <a:rPr lang="ru-RU" sz="1600" i="1" dirty="0" smtClean="0"/>
              <a:t>от  13.10.2017 №24-02-08/67122</a:t>
            </a:r>
            <a:r>
              <a:rPr lang="ru-RU" sz="1600" b="1" dirty="0" smtClean="0"/>
              <a:t> :</a:t>
            </a:r>
          </a:p>
          <a:p>
            <a:pPr marL="285750" indent="-285750">
              <a:buFont typeface="Arial" panose="020B0604020202020204" pitchFamily="34" charset="0"/>
              <a:buChar char="•"/>
            </a:pPr>
            <a:r>
              <a:rPr lang="ru-RU" dirty="0"/>
              <a:t>антидемпинговые меры не применяются, если электронный аукцион проводится по цене единицы товара, работы или услуги</a:t>
            </a:r>
            <a:r>
              <a:rPr lang="ru-RU" dirty="0" smtClean="0"/>
              <a:t>.</a:t>
            </a:r>
          </a:p>
          <a:p>
            <a:pPr marL="285750" indent="-285750">
              <a:buFont typeface="Arial" panose="020B0604020202020204" pitchFamily="34" charset="0"/>
              <a:buChar char="•"/>
            </a:pPr>
            <a:endParaRPr lang="ru-RU" dirty="0" smtClean="0"/>
          </a:p>
          <a:p>
            <a:r>
              <a:rPr lang="ru-RU" sz="1600" b="1" dirty="0"/>
              <a:t>ПИСЬМО Минфина </a:t>
            </a:r>
            <a:r>
              <a:rPr lang="ru-RU" sz="1600" i="1" dirty="0"/>
              <a:t>от  </a:t>
            </a:r>
            <a:r>
              <a:rPr lang="en-US" sz="1600" i="1" dirty="0"/>
              <a:t>22</a:t>
            </a:r>
            <a:r>
              <a:rPr lang="ru-RU" sz="1600" i="1" dirty="0"/>
              <a:t>.1</a:t>
            </a:r>
            <a:r>
              <a:rPr lang="en-US" sz="1600" i="1" dirty="0"/>
              <a:t>1</a:t>
            </a:r>
            <a:r>
              <a:rPr lang="ru-RU" sz="1600" i="1" dirty="0"/>
              <a:t>.2017 №24-02-0</a:t>
            </a:r>
            <a:r>
              <a:rPr lang="en-US" sz="1600" i="1" dirty="0"/>
              <a:t>6</a:t>
            </a:r>
            <a:r>
              <a:rPr lang="ru-RU" sz="1600" i="1" dirty="0"/>
              <a:t>/</a:t>
            </a:r>
            <a:r>
              <a:rPr lang="en-US" sz="1600" i="1" dirty="0"/>
              <a:t>77462</a:t>
            </a:r>
            <a:r>
              <a:rPr lang="ru-RU" sz="1600" i="1" dirty="0"/>
              <a:t> :</a:t>
            </a:r>
          </a:p>
          <a:p>
            <a:pPr marL="285750" indent="-285750">
              <a:buFont typeface="Arial" panose="020B0604020202020204" pitchFamily="34" charset="0"/>
              <a:buChar char="•"/>
            </a:pPr>
            <a:r>
              <a:rPr lang="ru-RU" dirty="0" smtClean="0"/>
              <a:t> </a:t>
            </a:r>
            <a:r>
              <a:rPr lang="en-US" b="1" dirty="0" smtClean="0">
                <a:sym typeface="Wingdings" panose="05000000000000000000" pitchFamily="2" charset="2"/>
              </a:rPr>
              <a:t></a:t>
            </a:r>
            <a:r>
              <a:rPr lang="en-US" dirty="0" smtClean="0">
                <a:sym typeface="Wingdings" panose="05000000000000000000" pitchFamily="2" charset="2"/>
              </a:rPr>
              <a:t> </a:t>
            </a:r>
            <a:r>
              <a:rPr lang="ru-RU" dirty="0" smtClean="0"/>
              <a:t>если </a:t>
            </a:r>
            <a:r>
              <a:rPr lang="ru-RU" dirty="0"/>
              <a:t>объектом закупки являются товары, работы, услуги из </a:t>
            </a:r>
            <a:r>
              <a:rPr lang="ru-RU" dirty="0" smtClean="0"/>
              <a:t>Перечня (преимущества организациям инвалидам по ПП РФ от 15.04.2014 №341), </a:t>
            </a:r>
            <a:r>
              <a:rPr lang="ru-RU" dirty="0"/>
              <a:t>то </a:t>
            </a:r>
            <a:r>
              <a:rPr lang="ru-RU" b="1" u="sng" dirty="0"/>
              <a:t>установление заказчиком преимущества организациям инвалидов наряду с установлением преимущества в отношении участников закупки, которыми могут быть исключительно СМП, СОНО, положениям Закона о контрактной системе не противоречит</a:t>
            </a:r>
            <a:r>
              <a:rPr lang="ru-RU" b="1" u="sng" dirty="0" smtClean="0"/>
              <a:t>.</a:t>
            </a:r>
            <a:r>
              <a:rPr lang="en-US" b="1" dirty="0" smtClean="0"/>
              <a:t> </a:t>
            </a:r>
            <a:r>
              <a:rPr lang="en-US" b="1" dirty="0" smtClean="0">
                <a:sym typeface="Wingdings" panose="05000000000000000000" pitchFamily="2" charset="2"/>
              </a:rPr>
              <a:t></a:t>
            </a:r>
            <a:endParaRPr lang="ru-RU" b="1" dirty="0"/>
          </a:p>
          <a:p>
            <a:endParaRPr lang="ru-RU" dirty="0" smtClean="0"/>
          </a:p>
        </p:txBody>
      </p:sp>
      <p:sp>
        <p:nvSpPr>
          <p:cNvPr id="2" name="Номер слайда 1"/>
          <p:cNvSpPr>
            <a:spLocks noGrp="1"/>
          </p:cNvSpPr>
          <p:nvPr>
            <p:ph type="sldNum" sz="quarter" idx="12"/>
          </p:nvPr>
        </p:nvSpPr>
        <p:spPr/>
        <p:txBody>
          <a:bodyPr/>
          <a:lstStyle/>
          <a:p>
            <a:fld id="{25800938-3505-4AFC-AA3C-099AD5E268D3}" type="slidenum">
              <a:rPr lang="ru-RU" smtClean="0"/>
              <a:pPr/>
              <a:t>101</a:t>
            </a:fld>
            <a:endParaRPr lang="ru-RU"/>
          </a:p>
        </p:txBody>
      </p:sp>
    </p:spTree>
    <p:extLst>
      <p:ext uri="{BB962C8B-B14F-4D97-AF65-F5344CB8AC3E}">
        <p14:creationId xmlns:p14="http://schemas.microsoft.com/office/powerpoint/2010/main" val="87283429"/>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Новые разъяснения, влияющие на контракты</a:t>
            </a:r>
            <a:endParaRPr lang="ru-RU" sz="2400" b="1" dirty="0">
              <a:solidFill>
                <a:prstClr val="black"/>
              </a:solidFill>
            </a:endParaRPr>
          </a:p>
        </p:txBody>
      </p:sp>
      <p:sp>
        <p:nvSpPr>
          <p:cNvPr id="39" name="Прямоугольник 38"/>
          <p:cNvSpPr/>
          <p:nvPr/>
        </p:nvSpPr>
        <p:spPr>
          <a:xfrm>
            <a:off x="179513" y="476672"/>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ПИСЬМО ФАС России </a:t>
            </a:r>
            <a:r>
              <a:rPr lang="ru-RU" sz="1600" i="1" dirty="0"/>
              <a:t>от  </a:t>
            </a:r>
            <a:r>
              <a:rPr lang="ru-RU" sz="1600" i="1" dirty="0" smtClean="0"/>
              <a:t>16.12.2018 </a:t>
            </a:r>
            <a:r>
              <a:rPr lang="en-US" sz="1600" i="1" dirty="0" smtClean="0"/>
              <a:t>“</a:t>
            </a:r>
            <a:r>
              <a:rPr lang="ru-RU" sz="1600" dirty="0"/>
              <a:t>Разъяснения по вопросу проведения совместных закупок на поставку продуктов питания</a:t>
            </a:r>
            <a:r>
              <a:rPr lang="en-US" sz="1600" i="1" dirty="0" smtClean="0"/>
              <a:t>”</a:t>
            </a:r>
            <a:r>
              <a:rPr lang="ru-RU" sz="1600" i="1" dirty="0" smtClean="0"/>
              <a:t>:</a:t>
            </a:r>
            <a:endParaRPr lang="ru-RU" sz="1600" i="1" dirty="0"/>
          </a:p>
          <a:p>
            <a:pPr marL="285750" indent="-285750">
              <a:buFont typeface="Arial" panose="020B0604020202020204" pitchFamily="34" charset="0"/>
              <a:buChar char="•"/>
            </a:pPr>
            <a:r>
              <a:rPr lang="ru-RU" b="1" dirty="0" smtClean="0">
                <a:sym typeface="Wingdings" panose="05000000000000000000" pitchFamily="2" charset="2"/>
              </a:rPr>
              <a:t>проведение </a:t>
            </a:r>
            <a:r>
              <a:rPr lang="ru-RU" b="1" dirty="0">
                <a:sym typeface="Wingdings" panose="05000000000000000000" pitchFamily="2" charset="2"/>
              </a:rPr>
              <a:t>совместных закупок на поставку продуктов питания заказчиками, расположенными в районах </a:t>
            </a:r>
            <a:r>
              <a:rPr lang="ru-RU" b="1" dirty="0" smtClean="0">
                <a:sym typeface="Wingdings" panose="05000000000000000000" pitchFamily="2" charset="2"/>
              </a:rPr>
              <a:t>области</a:t>
            </a:r>
            <a:r>
              <a:rPr lang="ru-RU" b="1" dirty="0">
                <a:sym typeface="Wingdings" panose="05000000000000000000" pitchFamily="2" charset="2"/>
              </a:rPr>
              <a:t>, не имеющих общих границ, не образует нарушения требований действующего </a:t>
            </a:r>
            <a:r>
              <a:rPr lang="ru-RU" b="1" dirty="0" smtClean="0">
                <a:sym typeface="Wingdings" panose="05000000000000000000" pitchFamily="2" charset="2"/>
              </a:rPr>
              <a:t>законодательства</a:t>
            </a:r>
            <a:r>
              <a:rPr lang="en-US" b="1" dirty="0" smtClean="0">
                <a:sym typeface="Wingdings" panose="05000000000000000000" pitchFamily="2" charset="2"/>
              </a:rPr>
              <a:t>;</a:t>
            </a:r>
          </a:p>
          <a:p>
            <a:pPr marL="285750" indent="-285750">
              <a:buFont typeface="Arial" panose="020B0604020202020204" pitchFamily="34" charset="0"/>
              <a:buChar char="•"/>
            </a:pPr>
            <a:r>
              <a:rPr lang="ru-RU" dirty="0" smtClean="0"/>
              <a:t>основополагающим </a:t>
            </a:r>
            <a:r>
              <a:rPr lang="ru-RU" dirty="0"/>
              <a:t>обстоятельством для проведения совместных конкурсов или аукционов является осуществление заказчиками закупок одних и тех же товаров, работ, </a:t>
            </a:r>
            <a:r>
              <a:rPr lang="ru-RU" dirty="0" smtClean="0"/>
              <a:t>услуг</a:t>
            </a:r>
            <a:r>
              <a:rPr lang="en-US" dirty="0" smtClean="0"/>
              <a:t>;</a:t>
            </a:r>
          </a:p>
          <a:p>
            <a:pPr marL="285750" indent="-285750">
              <a:buFont typeface="Arial" panose="020B0604020202020204" pitchFamily="34" charset="0"/>
              <a:buChar char="•"/>
            </a:pPr>
            <a:r>
              <a:rPr lang="ru-RU" dirty="0" smtClean="0"/>
              <a:t>Под </a:t>
            </a:r>
            <a:r>
              <a:rPr lang="ru-RU" dirty="0"/>
              <a:t>"одними и теми же товарами" в контексте указанной нормы следует понимать товары, имеющие единые родовые признаки или составляющие комплект таких </a:t>
            </a:r>
            <a:r>
              <a:rPr lang="ru-RU" dirty="0" smtClean="0"/>
              <a:t>товаров</a:t>
            </a:r>
            <a:r>
              <a:rPr lang="en-US" dirty="0" smtClean="0"/>
              <a:t> (</a:t>
            </a:r>
            <a:r>
              <a:rPr lang="ru-RU" dirty="0" smtClean="0"/>
              <a:t>по </a:t>
            </a:r>
            <a:r>
              <a:rPr lang="ru-RU" dirty="0"/>
              <a:t>мнению Верховного Суда РФ, наличие у заказчиков единой цели не является достаточным основанием для проведения ими совместной </a:t>
            </a:r>
            <a:r>
              <a:rPr lang="ru-RU" dirty="0" smtClean="0"/>
              <a:t>закупки</a:t>
            </a:r>
            <a:r>
              <a:rPr lang="en-US" dirty="0" smtClean="0"/>
              <a:t>).</a:t>
            </a:r>
            <a:endParaRPr lang="ru-RU" dirty="0"/>
          </a:p>
          <a:p>
            <a:pPr marL="285750" indent="-285750">
              <a:buFont typeface="Arial" panose="020B0604020202020204" pitchFamily="34" charset="0"/>
              <a:buChar char="•"/>
            </a:pPr>
            <a:endParaRPr lang="ru-RU" b="1" dirty="0">
              <a:sym typeface="Wingdings" panose="05000000000000000000" pitchFamily="2" charset="2"/>
            </a:endParaRPr>
          </a:p>
          <a:p>
            <a:endParaRPr lang="ru-RU" dirty="0" smtClean="0"/>
          </a:p>
        </p:txBody>
      </p:sp>
      <p:sp>
        <p:nvSpPr>
          <p:cNvPr id="2" name="Номер слайда 1"/>
          <p:cNvSpPr>
            <a:spLocks noGrp="1"/>
          </p:cNvSpPr>
          <p:nvPr>
            <p:ph type="sldNum" sz="quarter" idx="12"/>
          </p:nvPr>
        </p:nvSpPr>
        <p:spPr/>
        <p:txBody>
          <a:bodyPr/>
          <a:lstStyle/>
          <a:p>
            <a:fld id="{25800938-3505-4AFC-AA3C-099AD5E268D3}" type="slidenum">
              <a:rPr lang="ru-RU" smtClean="0"/>
              <a:pPr/>
              <a:t>102</a:t>
            </a:fld>
            <a:endParaRPr lang="ru-RU"/>
          </a:p>
        </p:txBody>
      </p:sp>
    </p:spTree>
    <p:extLst>
      <p:ext uri="{BB962C8B-B14F-4D97-AF65-F5344CB8AC3E}">
        <p14:creationId xmlns:p14="http://schemas.microsoft.com/office/powerpoint/2010/main" val="191611852"/>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Новые разъяснения, влияющие на контракты</a:t>
            </a:r>
            <a:endParaRPr lang="ru-RU" sz="2400" b="1" dirty="0">
              <a:solidFill>
                <a:prstClr val="black"/>
              </a:solidFill>
            </a:endParaRPr>
          </a:p>
        </p:txBody>
      </p:sp>
      <p:sp>
        <p:nvSpPr>
          <p:cNvPr id="39" name="Прямоугольник 38"/>
          <p:cNvSpPr/>
          <p:nvPr/>
        </p:nvSpPr>
        <p:spPr>
          <a:xfrm>
            <a:off x="179513" y="476672"/>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ПИСЬМО Минздрава </a:t>
            </a:r>
            <a:r>
              <a:rPr lang="ru-RU" sz="1600" b="1" dirty="0"/>
              <a:t>России от 14.02.2018 №</a:t>
            </a:r>
            <a:r>
              <a:rPr lang="ru-RU" sz="1600" b="1" dirty="0" smtClean="0"/>
              <a:t> </a:t>
            </a:r>
            <a:r>
              <a:rPr lang="ru-RU" sz="1600" b="1" dirty="0"/>
              <a:t>418/25-5 &lt;О направлении ответов на часто задаваемые вопросы о лекарственных препаратах для медицинского применения, являющихся объектом закупки для обеспечения государственных и муниципальных </a:t>
            </a:r>
            <a:r>
              <a:rPr lang="ru-RU" sz="1600" b="1" dirty="0" smtClean="0"/>
              <a:t>нужд</a:t>
            </a:r>
            <a:r>
              <a:rPr lang="ru-RU" sz="1600" i="1" dirty="0" smtClean="0"/>
              <a:t>:</a:t>
            </a:r>
            <a:endParaRPr lang="ru-RU" sz="1600" i="1" dirty="0"/>
          </a:p>
          <a:p>
            <a:pPr marL="285750" indent="-285750">
              <a:buFont typeface="Arial" panose="020B0604020202020204" pitchFamily="34" charset="0"/>
              <a:buChar char="•"/>
            </a:pPr>
            <a:r>
              <a:rPr lang="ru-RU" dirty="0">
                <a:sym typeface="Wingdings" panose="05000000000000000000" pitchFamily="2" charset="2"/>
              </a:rPr>
              <a:t>Применение Постановления Правительства о 15.11.2017 №1380</a:t>
            </a:r>
            <a:r>
              <a:rPr lang="en-US" dirty="0" smtClean="0">
                <a:sym typeface="Wingdings" panose="05000000000000000000" pitchFamily="2" charset="2"/>
              </a:rPr>
              <a:t>;</a:t>
            </a:r>
            <a:endParaRPr lang="en-US" dirty="0">
              <a:sym typeface="Wingdings" panose="05000000000000000000" pitchFamily="2" charset="2"/>
            </a:endParaRPr>
          </a:p>
          <a:p>
            <a:pPr marL="285750" indent="-285750">
              <a:buFont typeface="Arial" panose="020B0604020202020204" pitchFamily="34" charset="0"/>
              <a:buChar char="•"/>
            </a:pPr>
            <a:r>
              <a:rPr lang="ru-RU" dirty="0" smtClean="0"/>
              <a:t>Применение приказа Минздрава от 26.10.2017 №871н</a:t>
            </a:r>
            <a:r>
              <a:rPr lang="en-US" dirty="0" smtClean="0"/>
              <a:t>;</a:t>
            </a:r>
          </a:p>
          <a:p>
            <a:pPr marL="285750" indent="-285750">
              <a:buFont typeface="Arial" panose="020B0604020202020204" pitchFamily="34" charset="0"/>
              <a:buChar char="•"/>
            </a:pPr>
            <a:r>
              <a:rPr lang="ru-RU" dirty="0"/>
              <a:t>Применение приказа Минздрава от 26.10.2017 №</a:t>
            </a:r>
            <a:r>
              <a:rPr lang="ru-RU" dirty="0" smtClean="0"/>
              <a:t>870н.</a:t>
            </a:r>
          </a:p>
          <a:p>
            <a:pPr marL="285750" indent="-285750">
              <a:buFont typeface="Arial" panose="020B0604020202020204" pitchFamily="34" charset="0"/>
              <a:buChar char="•"/>
            </a:pPr>
            <a:r>
              <a:rPr lang="ru-RU" dirty="0" smtClean="0"/>
              <a:t>Применение ст.93 и </a:t>
            </a:r>
            <a:r>
              <a:rPr lang="ru-RU" dirty="0" err="1" smtClean="0"/>
              <a:t>нацрежима</a:t>
            </a:r>
            <a:r>
              <a:rPr lang="ru-RU" dirty="0" smtClean="0"/>
              <a:t>.</a:t>
            </a:r>
            <a:endParaRPr lang="ru-RU" dirty="0"/>
          </a:p>
          <a:p>
            <a:pPr marL="285750" indent="-285750">
              <a:buFont typeface="Arial" panose="020B0604020202020204" pitchFamily="34" charset="0"/>
              <a:buChar char="•"/>
            </a:pPr>
            <a:endParaRPr lang="ru-RU" b="1" dirty="0">
              <a:sym typeface="Wingdings" panose="05000000000000000000" pitchFamily="2" charset="2"/>
            </a:endParaRPr>
          </a:p>
          <a:p>
            <a:endParaRPr lang="ru-RU" dirty="0" smtClean="0"/>
          </a:p>
        </p:txBody>
      </p:sp>
      <p:sp>
        <p:nvSpPr>
          <p:cNvPr id="2" name="Номер слайда 1"/>
          <p:cNvSpPr>
            <a:spLocks noGrp="1"/>
          </p:cNvSpPr>
          <p:nvPr>
            <p:ph type="sldNum" sz="quarter" idx="12"/>
          </p:nvPr>
        </p:nvSpPr>
        <p:spPr/>
        <p:txBody>
          <a:bodyPr/>
          <a:lstStyle/>
          <a:p>
            <a:fld id="{25800938-3505-4AFC-AA3C-099AD5E268D3}" type="slidenum">
              <a:rPr lang="ru-RU" smtClean="0"/>
              <a:pPr/>
              <a:t>103</a:t>
            </a:fld>
            <a:endParaRPr lang="ru-RU"/>
          </a:p>
        </p:txBody>
      </p:sp>
    </p:spTree>
    <p:extLst>
      <p:ext uri="{BB962C8B-B14F-4D97-AF65-F5344CB8AC3E}">
        <p14:creationId xmlns:p14="http://schemas.microsoft.com/office/powerpoint/2010/main" val="3592036784"/>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Новые разъяснения ФОИВ, влияющие на контракты</a:t>
            </a:r>
            <a:endParaRPr lang="ru-RU" sz="2400" b="1" dirty="0">
              <a:solidFill>
                <a:prstClr val="black"/>
              </a:solidFill>
            </a:endParaRPr>
          </a:p>
        </p:txBody>
      </p:sp>
      <p:sp>
        <p:nvSpPr>
          <p:cNvPr id="39" name="Прямоугольник 38"/>
          <p:cNvSpPr/>
          <p:nvPr/>
        </p:nvSpPr>
        <p:spPr>
          <a:xfrm>
            <a:off x="179513" y="467750"/>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 ПИСЬМО </a:t>
            </a:r>
            <a:r>
              <a:rPr lang="ru-RU" sz="1600" i="1" dirty="0"/>
              <a:t>Минэкономразвития России от 09.03.2017 N Д28и-1350 </a:t>
            </a:r>
            <a:r>
              <a:rPr lang="ru-RU" sz="1600" b="1" dirty="0" smtClean="0"/>
              <a:t>:</a:t>
            </a:r>
          </a:p>
          <a:p>
            <a:pPr marL="285750" indent="-285750" algn="just">
              <a:buFont typeface="Arial" panose="020B0604020202020204" pitchFamily="34" charset="0"/>
              <a:buChar char="•"/>
            </a:pPr>
            <a:r>
              <a:rPr lang="ru-RU" dirty="0"/>
              <a:t>Изменять договор, заключенный унитарным предприятием до 1 января 2017 года, нужно с учетом 223-ФЗ</a:t>
            </a:r>
            <a:r>
              <a:rPr lang="ru-RU" dirty="0" smtClean="0"/>
              <a:t>. </a:t>
            </a:r>
            <a:r>
              <a:rPr lang="ru-RU" dirty="0"/>
              <a:t>В этих ситуациях вносить изменения нужно в соответствии с положениями ГК РФ и Законом N 223-ФЗ. Согласно последнему изменения надо отразить в реестре договоров.</a:t>
            </a:r>
          </a:p>
          <a:p>
            <a:endParaRPr lang="ru-RU" dirty="0" smtClean="0"/>
          </a:p>
          <a:p>
            <a:pPr algn="just"/>
            <a:r>
              <a:rPr lang="ru-RU" dirty="0"/>
              <a:t> </a:t>
            </a:r>
            <a:r>
              <a:rPr lang="ru-RU" dirty="0" smtClean="0"/>
              <a:t>    Закон </a:t>
            </a:r>
            <a:r>
              <a:rPr lang="ru-RU" dirty="0"/>
              <a:t>N 223-ФЗ требует: если при исполнении договора меняются объем закупаемых товаров, работ, услуг, их цена, сроки исполнения, то сведения об изменениях с указанием измененных условий надо разместить в ЕИС. Сделать это нужно не позднее 10 дней со дня внесения изменений.</a:t>
            </a:r>
          </a:p>
          <a:p>
            <a:pPr algn="just"/>
            <a:r>
              <a:rPr lang="ru-RU" dirty="0" smtClean="0"/>
              <a:t>    За </a:t>
            </a:r>
            <a:r>
              <a:rPr lang="ru-RU" dirty="0" err="1"/>
              <a:t>неразмещение</a:t>
            </a:r>
            <a:r>
              <a:rPr lang="ru-RU" dirty="0"/>
              <a:t> таких сведений в ЕИС предусмотрен штраф. Его размер для должностных лиц составляет от 30 тыс. до 50 тыс. руб., для </a:t>
            </a:r>
            <a:r>
              <a:rPr lang="ru-RU" dirty="0" err="1"/>
              <a:t>юрлиц</a:t>
            </a:r>
            <a:r>
              <a:rPr lang="ru-RU" dirty="0"/>
              <a:t> - от 100 тыс. до 300 тыс. руб</a:t>
            </a:r>
            <a:r>
              <a:rPr lang="ru-RU" dirty="0" smtClean="0"/>
              <a:t>.</a:t>
            </a:r>
            <a:endParaRPr lang="ru-RU"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104</a:t>
            </a:fld>
            <a:endParaRPr lang="ru-RU"/>
          </a:p>
        </p:txBody>
      </p:sp>
    </p:spTree>
    <p:extLst>
      <p:ext uri="{BB962C8B-B14F-4D97-AF65-F5344CB8AC3E}">
        <p14:creationId xmlns:p14="http://schemas.microsoft.com/office/powerpoint/2010/main" val="1578559900"/>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Судебные решения оказывающие влияние на контракты</a:t>
            </a:r>
            <a:endParaRPr lang="ru-RU" sz="2400" b="1" dirty="0">
              <a:solidFill>
                <a:prstClr val="black"/>
              </a:solidFill>
            </a:endParaRPr>
          </a:p>
        </p:txBody>
      </p:sp>
      <p:sp>
        <p:nvSpPr>
          <p:cNvPr id="39" name="Прямоугольник 38"/>
          <p:cNvSpPr/>
          <p:nvPr/>
        </p:nvSpPr>
        <p:spPr>
          <a:xfrm>
            <a:off x="179513" y="467750"/>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r>
              <a:rPr lang="ru-RU" sz="1600" b="1" dirty="0" smtClean="0"/>
              <a:t> </a:t>
            </a:r>
          </a:p>
          <a:p>
            <a:pPr algn="just"/>
            <a:r>
              <a:rPr lang="ru-RU" sz="1600" dirty="0" smtClean="0"/>
              <a:t>ОБЗОР </a:t>
            </a:r>
            <a:r>
              <a:rPr lang="ru-RU" sz="1600" dirty="0"/>
              <a:t>СУДЕБНОЙ ПРАКТИКИ ПО ДЕЛАМ, СВЯЗАННЫМ С РАЗРЕШЕНИЕМ СПОРОВ О ПРИМЕНЕНИИ ПУНКТА 9 ЧАСТИ 1 СТАТЬИ 31</a:t>
            </a:r>
            <a:endParaRPr lang="ru-RU" sz="1600" b="1" dirty="0" smtClean="0"/>
          </a:p>
          <a:p>
            <a:pPr marL="285750" indent="-285750">
              <a:buFont typeface="Arial" panose="020B0604020202020204" pitchFamily="34" charset="0"/>
              <a:buChar char="•"/>
            </a:pPr>
            <a:r>
              <a:rPr lang="ru-RU" dirty="0" smtClean="0"/>
              <a:t>Государственный </a:t>
            </a:r>
            <a:r>
              <a:rPr lang="ru-RU" dirty="0"/>
              <a:t>(муниципальный) контракт, заключенный победителем торгов и заказчиком при наличии между ними конфликта интересов, в силу </a:t>
            </a:r>
            <a:r>
              <a:rPr lang="ru-RU" dirty="0">
                <a:hlinkClick r:id="rId3"/>
              </a:rPr>
              <a:t>пункта 2 статьи 168 ГК РФ</a:t>
            </a:r>
            <a:r>
              <a:rPr lang="ru-RU" dirty="0" smtClean="0">
                <a:hlinkClick r:id="rId3"/>
              </a:rPr>
              <a:t>, </a:t>
            </a:r>
            <a:r>
              <a:rPr lang="ru-RU" dirty="0" smtClean="0"/>
              <a:t>является ничтожным </a:t>
            </a:r>
            <a:r>
              <a:rPr lang="ru-RU" dirty="0"/>
              <a:t>как нарушающий запрет, установленный пунктом 9 части 1 статьи 31 Закона N </a:t>
            </a:r>
            <a:r>
              <a:rPr lang="ru-RU" dirty="0" smtClean="0"/>
              <a:t>44-ФЗ,  </a:t>
            </a:r>
            <a:r>
              <a:rPr lang="ru-RU" dirty="0"/>
              <a:t>и посягающий на публичные интересы и права третьих </a:t>
            </a:r>
            <a:r>
              <a:rPr lang="ru-RU" dirty="0" smtClean="0"/>
              <a:t>лиц</a:t>
            </a:r>
          </a:p>
          <a:p>
            <a:pPr marL="742950" lvl="1" indent="-285750">
              <a:buFont typeface="Wingdings" panose="05000000000000000000" pitchFamily="2" charset="2"/>
              <a:buChar char="§"/>
            </a:pPr>
            <a:r>
              <a:rPr lang="ru-RU" sz="1400" dirty="0" smtClean="0"/>
              <a:t>несмотря на то, что должность заместителя руководителя контрактной службы заказчика не включена в перечень, содержащийся в указанной норме, судом установлен конфликт интересов ввиду того, что полномочия руководителя контрактной службы заказчика и его заместителя являются тождественными по функциональным обязанностям, позволяют влиять на процедуру закупки и результат ее проведения. Как руководитель, так и заместитель руководителя контрактной службы заказчика несут ответственность за принятие решений при осуществлении закупок заказчиком. Кроме того, при рассмотрении дела судом установлено, что в соответствии с должностной инструкцией заместитель руководителя контрактной службы имеет полномочия на определение поставщиков (подрядчиков, исполнителей);</a:t>
            </a:r>
          </a:p>
          <a:p>
            <a:pPr marL="742950" lvl="1" indent="-285750">
              <a:buFont typeface="Wingdings" panose="05000000000000000000" pitchFamily="2" charset="2"/>
              <a:buChar char="§"/>
            </a:pPr>
            <a:r>
              <a:rPr lang="ru-RU" sz="1400" dirty="0" smtClean="0"/>
              <a:t> </a:t>
            </a:r>
            <a:r>
              <a:rPr lang="ru-RU" sz="1400" dirty="0"/>
              <a:t>полномочия заместителя руководителя контрактной службы заказчика по функциональным обязанностям не тождественны полномочиям руководителя. Так, заместитель руководителя контрактной службы заказчика не обладает правом принятия фактических решений, влекущих за собой правовые последствия при разработке плана закупок, плана-графика и осуществлении иных функций и полномочий, которые отнесены к ведению контрактной </a:t>
            </a:r>
            <a:r>
              <a:rPr lang="ru-RU" sz="1400" dirty="0" smtClean="0"/>
              <a:t>службы</a:t>
            </a:r>
            <a:r>
              <a:rPr lang="en-US" sz="1400" dirty="0" smtClean="0"/>
              <a:t>.</a:t>
            </a:r>
          </a:p>
          <a:p>
            <a:pPr marL="742950" lvl="1" indent="-285750">
              <a:buFont typeface="Wingdings" panose="05000000000000000000" pitchFamily="2" charset="2"/>
              <a:buChar char="§"/>
            </a:pPr>
            <a:endParaRPr lang="en-US" sz="1400" dirty="0"/>
          </a:p>
          <a:p>
            <a:pPr marL="285750" indent="-285750">
              <a:buFont typeface="Arial" panose="020B0604020202020204" pitchFamily="34" charset="0"/>
              <a:buChar char="•"/>
            </a:pPr>
            <a:r>
              <a:rPr lang="ru-RU" sz="1600" b="1" dirty="0"/>
              <a:t>Вопросы исключения </a:t>
            </a:r>
            <a:r>
              <a:rPr lang="ru-RU" sz="1600" b="1" dirty="0" smtClean="0"/>
              <a:t>НДС.</a:t>
            </a:r>
          </a:p>
          <a:p>
            <a:pPr marL="285750" indent="-285750">
              <a:buFont typeface="Arial" panose="020B0604020202020204" pitchFamily="34" charset="0"/>
              <a:buChar char="•"/>
            </a:pPr>
            <a:r>
              <a:rPr lang="ru-RU" sz="1600" b="1" dirty="0" smtClean="0"/>
              <a:t>Вопросы использования условных единиц.</a:t>
            </a:r>
            <a:endParaRPr lang="ru-RU" sz="1600" b="1" dirty="0"/>
          </a:p>
          <a:p>
            <a:pPr marL="742950" lvl="1" indent="-285750">
              <a:buFont typeface="Wingdings" panose="05000000000000000000" pitchFamily="2" charset="2"/>
              <a:buChar char="§"/>
            </a:pPr>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105</a:t>
            </a:fld>
            <a:endParaRPr lang="ru-RU"/>
          </a:p>
        </p:txBody>
      </p:sp>
    </p:spTree>
    <p:extLst>
      <p:ext uri="{BB962C8B-B14F-4D97-AF65-F5344CB8AC3E}">
        <p14:creationId xmlns:p14="http://schemas.microsoft.com/office/powerpoint/2010/main" val="216323509"/>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Судебные решения оказывающие влияние на контракты</a:t>
            </a:r>
            <a:endParaRPr lang="ru-RU" sz="2400" b="1" dirty="0">
              <a:solidFill>
                <a:prstClr val="black"/>
              </a:solidFill>
            </a:endParaRPr>
          </a:p>
        </p:txBody>
      </p:sp>
      <p:sp>
        <p:nvSpPr>
          <p:cNvPr id="39" name="Прямоугольник 38"/>
          <p:cNvSpPr/>
          <p:nvPr/>
        </p:nvSpPr>
        <p:spPr>
          <a:xfrm>
            <a:off x="179513" y="467750"/>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r>
              <a:rPr lang="ru-RU" sz="1600" b="1" dirty="0" smtClean="0"/>
              <a:t> </a:t>
            </a:r>
          </a:p>
          <a:p>
            <a:pPr algn="just"/>
            <a:r>
              <a:rPr lang="ru-RU" sz="1600" dirty="0" smtClean="0"/>
              <a:t>ОБЗОР </a:t>
            </a:r>
            <a:r>
              <a:rPr lang="ru-RU" sz="1600" dirty="0"/>
              <a:t>СУДЕБНОЙ ПРАКТИКИ ПРИМЕНЕНИЯ ЗАКОНОДАТЕЛЬСТВА </a:t>
            </a:r>
            <a:r>
              <a:rPr lang="ru-RU" sz="1600" dirty="0" smtClean="0"/>
              <a:t>РФ </a:t>
            </a:r>
            <a:r>
              <a:rPr lang="ru-RU" sz="1600" dirty="0"/>
              <a:t>О КОНТРАКТНОЙ СИСТЕМЕ В СФЕРЕ ЗАКУПОК ТОВАРОВ</a:t>
            </a:r>
            <a:r>
              <a:rPr lang="ru-RU" sz="1600" dirty="0" smtClean="0"/>
              <a:t>, РАБОТ</a:t>
            </a:r>
            <a:r>
              <a:rPr lang="ru-RU" sz="1600" dirty="0"/>
              <a:t>, УСЛУГ ДЛЯ ОБЕСПЕЧЕНИЯ </a:t>
            </a:r>
            <a:r>
              <a:rPr lang="ru-RU" sz="1600" dirty="0" smtClean="0"/>
              <a:t>ГОСУДАРСТВЕННЫХ И </a:t>
            </a:r>
            <a:r>
              <a:rPr lang="ru-RU" sz="1600" dirty="0"/>
              <a:t>МУНИЦИПАЛЬНЫХ </a:t>
            </a:r>
            <a:r>
              <a:rPr lang="ru-RU" sz="1600" dirty="0" smtClean="0"/>
              <a:t>НУЖД (28.06.2017, 15.11.2017)</a:t>
            </a:r>
            <a:endParaRPr lang="ru-RU" sz="1600" dirty="0"/>
          </a:p>
          <a:p>
            <a:pPr marL="285750" indent="-285750">
              <a:buFont typeface="Arial" panose="020B0604020202020204" pitchFamily="34" charset="0"/>
              <a:buChar char="•"/>
            </a:pPr>
            <a:r>
              <a:rPr lang="ru-RU" dirty="0" smtClean="0"/>
              <a:t>При </a:t>
            </a:r>
            <a:r>
              <a:rPr lang="ru-RU" dirty="0"/>
              <a:t>расчете неустойки, подлежащей взысканию с заказчика по государственному (муниципальному) контракту, заключенному в целях удовлетворения государственных (муниципальных) нужд в энергоснабжении, необходимо руководствоваться положениями специальных законодательных актов о снабжении энергетическими </a:t>
            </a:r>
            <a:r>
              <a:rPr lang="ru-RU" dirty="0" smtClean="0"/>
              <a:t>ресурсами (за </a:t>
            </a:r>
            <a:r>
              <a:rPr lang="ru-RU" dirty="0"/>
              <a:t>просрочку исполнения обязательства по оплате потребления тепловой энергии исходя из 1/130 ставки рефинансирования Центрального банка Российской Федерации за каждый день просрочки в соответствии с частью 9.1 статьи 15 Федерального закона от 27 июля 2010 года N 190-ФЗ "О </a:t>
            </a:r>
            <a:r>
              <a:rPr lang="ru-RU" dirty="0" smtClean="0"/>
              <a:t>теплоснабжении").</a:t>
            </a:r>
          </a:p>
          <a:p>
            <a:pPr marL="628650" indent="-628650"/>
            <a:r>
              <a:rPr lang="ru-RU" dirty="0"/>
              <a:t> </a:t>
            </a:r>
            <a:r>
              <a:rPr lang="ru-RU" dirty="0" smtClean="0"/>
              <a:t>                      ==</a:t>
            </a:r>
            <a:r>
              <a:rPr lang="en-US" dirty="0" smtClean="0"/>
              <a:t>&gt; </a:t>
            </a:r>
            <a:r>
              <a:rPr lang="ru-RU" dirty="0"/>
              <a:t>ответственность страховщика в контракте на ОСАГО надо устанавливать по Закону об этом виде </a:t>
            </a:r>
            <a:r>
              <a:rPr lang="ru-RU" dirty="0" smtClean="0"/>
              <a:t>страхования</a:t>
            </a:r>
            <a:r>
              <a:rPr lang="en-US" dirty="0" smtClean="0"/>
              <a:t> (</a:t>
            </a:r>
            <a:r>
              <a:rPr lang="ru-RU" dirty="0" smtClean="0"/>
              <a:t>1</a:t>
            </a:r>
            <a:r>
              <a:rPr lang="ru-RU" dirty="0"/>
              <a:t>% от размера страхового возмещения за каждый день </a:t>
            </a:r>
            <a:r>
              <a:rPr lang="ru-RU" dirty="0" smtClean="0"/>
              <a:t>просрочки</a:t>
            </a:r>
            <a:r>
              <a:rPr lang="en-US" dirty="0" smtClean="0"/>
              <a:t>).</a:t>
            </a:r>
            <a:endParaRPr lang="ru-RU" dirty="0" smtClean="0"/>
          </a:p>
          <a:p>
            <a:pPr marL="628650" indent="-628650"/>
            <a:endParaRPr lang="ru-RU" dirty="0" smtClean="0"/>
          </a:p>
          <a:p>
            <a:pPr marL="628650" indent="-628650">
              <a:buFont typeface="Arial" panose="020B0604020202020204" pitchFamily="34" charset="0"/>
              <a:buChar char="•"/>
            </a:pPr>
            <a:r>
              <a:rPr lang="ru-RU" dirty="0"/>
              <a:t>Заказчик вправе проводить закупки любых лекарств по торговым наименованиям, поскольку не утвержден перечень препаратов, которые можно так закупать. При этом должна быть потребность в закупаемых препаратах и в проведении закупки по торговому наименованию препарата.</a:t>
            </a:r>
          </a:p>
          <a:p>
            <a:pPr marL="742950" lvl="1" indent="-285750">
              <a:buFont typeface="Wingdings" panose="05000000000000000000" pitchFamily="2" charset="2"/>
              <a:buChar char="§"/>
            </a:pPr>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106</a:t>
            </a:fld>
            <a:endParaRPr lang="ru-RU"/>
          </a:p>
        </p:txBody>
      </p:sp>
    </p:spTree>
    <p:extLst>
      <p:ext uri="{BB962C8B-B14F-4D97-AF65-F5344CB8AC3E}">
        <p14:creationId xmlns:p14="http://schemas.microsoft.com/office/powerpoint/2010/main" val="2853291220"/>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Решения ВС оказывающие влияние на контрактную систему</a:t>
            </a:r>
            <a:endParaRPr lang="ru-RU" sz="2400" b="1" dirty="0">
              <a:solidFill>
                <a:prstClr val="black"/>
              </a:solidFill>
            </a:endParaRPr>
          </a:p>
        </p:txBody>
      </p:sp>
      <p:sp>
        <p:nvSpPr>
          <p:cNvPr id="39" name="Прямоугольник 38"/>
          <p:cNvSpPr/>
          <p:nvPr/>
        </p:nvSpPr>
        <p:spPr>
          <a:xfrm>
            <a:off x="179513" y="467750"/>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r>
              <a:rPr lang="ru-RU" sz="1600" b="1" dirty="0" smtClean="0"/>
              <a:t> </a:t>
            </a:r>
          </a:p>
          <a:p>
            <a:pPr algn="just"/>
            <a:r>
              <a:rPr lang="ru-RU" sz="1600" b="1" dirty="0" smtClean="0"/>
              <a:t>ВС РФ УТВЕРДИЛ НОВЫЙ ПОРЯДОК ПОДАЧИ ДОКУМЕНТОВ ЧЕРЕЗ ИНТЕРНЕТ В АРБИТРАЖНЫЕ СУДЫ С 1 ЯНВАРЯ 2017 ГОДА.  </a:t>
            </a:r>
          </a:p>
          <a:p>
            <a:pPr algn="just"/>
            <a:r>
              <a:rPr lang="ru-RU" dirty="0" smtClean="0"/>
              <a:t>Приказ </a:t>
            </a:r>
            <a:r>
              <a:rPr lang="ru-RU" dirty="0"/>
              <a:t>Судебного департамента при ВС РФ от 28.12.2016 </a:t>
            </a:r>
            <a:r>
              <a:rPr lang="ru-RU" dirty="0" smtClean="0"/>
              <a:t>№252.</a:t>
            </a:r>
          </a:p>
          <a:p>
            <a:pPr marL="742950" lvl="1" indent="-285750">
              <a:buFont typeface="Wingdings" panose="05000000000000000000" pitchFamily="2" charset="2"/>
              <a:buChar char="§"/>
            </a:pPr>
            <a:endParaRPr lang="ru-RU" sz="1400" dirty="0" smtClean="0"/>
          </a:p>
          <a:p>
            <a:pPr marL="742950" lvl="1" indent="-285750">
              <a:buFont typeface="Wingdings" panose="05000000000000000000" pitchFamily="2" charset="2"/>
              <a:buChar char="§"/>
            </a:pPr>
            <a:r>
              <a:rPr lang="ru-RU" sz="1600" dirty="0"/>
              <a:t>В новом порядке разграничены электронный образ документа и электронный документ. Электронный образ документа - это сканированная копия иска, заявления, жалобы, иного документа, который изначально был изготовлен на бумаге. Подобный вид документа предусматривал и порядок ВАС РФ, который утратил силу с нового года. По новым положениям размер файла увеличился с 10 до 30 Мб включительно, изменились требования к сканированию.;</a:t>
            </a:r>
            <a:endParaRPr lang="ru-RU" sz="1600" dirty="0" smtClean="0"/>
          </a:p>
          <a:p>
            <a:pPr marL="742950" lvl="1" indent="-285750">
              <a:buFont typeface="Wingdings" panose="05000000000000000000" pitchFamily="2" charset="2"/>
              <a:buChar char="§"/>
            </a:pPr>
            <a:r>
              <a:rPr lang="ru-RU" sz="1600" dirty="0"/>
              <a:t> Копию нужно заверить простой электронной или усиленной квалифицированной электронной подписью.</a:t>
            </a:r>
          </a:p>
          <a:p>
            <a:pPr marL="742950" lvl="1" indent="-285750">
              <a:buFont typeface="Wingdings" panose="05000000000000000000" pitchFamily="2" charset="2"/>
              <a:buChar char="§"/>
            </a:pPr>
            <a:r>
              <a:rPr lang="ru-RU" sz="1600" dirty="0"/>
              <a:t>Электронный документ изначально создается в электронной форме без предварительного документирования на бумаге. Его размер также не должен быть больше 30 Мб. При этом электронный документ, в отличие от образа, нужно заверять только квалифицированной электронной </a:t>
            </a:r>
            <a:r>
              <a:rPr lang="ru-RU" sz="1600" dirty="0" smtClean="0"/>
              <a:t>подписью</a:t>
            </a:r>
          </a:p>
          <a:p>
            <a:pPr marL="742950" lvl="1" indent="-285750">
              <a:buFont typeface="Wingdings" panose="05000000000000000000" pitchFamily="2" charset="2"/>
              <a:buChar char="§"/>
            </a:pPr>
            <a:r>
              <a:rPr lang="ru-RU" sz="1600" dirty="0"/>
              <a:t>Подавать документы онлайн по-прежнему могут пользователи личного кабинета системы "Мой арбитр" (https://my.arbitr.ru). Затем нужно заполнить форму на официальном сайте арбитражного суда. В новом порядке ВС РФ не только подробно указал, как это сделать, но и привел другие требования к подаче </a:t>
            </a:r>
            <a:r>
              <a:rPr lang="ru-RU" sz="1600" dirty="0" smtClean="0"/>
              <a:t>документов</a:t>
            </a:r>
            <a:r>
              <a:rPr lang="en-US" sz="1600" dirty="0" smtClean="0"/>
              <a:t>.</a:t>
            </a:r>
          </a:p>
          <a:p>
            <a:pPr lvl="1"/>
            <a:endParaRPr lang="ru-RU" sz="1400" dirty="0" smtClean="0"/>
          </a:p>
        </p:txBody>
      </p:sp>
      <p:sp>
        <p:nvSpPr>
          <p:cNvPr id="2" name="Номер слайда 1"/>
          <p:cNvSpPr>
            <a:spLocks noGrp="1"/>
          </p:cNvSpPr>
          <p:nvPr>
            <p:ph type="sldNum" sz="quarter" idx="12"/>
          </p:nvPr>
        </p:nvSpPr>
        <p:spPr/>
        <p:txBody>
          <a:bodyPr/>
          <a:lstStyle/>
          <a:p>
            <a:fld id="{25800938-3505-4AFC-AA3C-099AD5E268D3}" type="slidenum">
              <a:rPr lang="ru-RU" smtClean="0"/>
              <a:pPr/>
              <a:t>107</a:t>
            </a:fld>
            <a:endParaRPr lang="ru-RU"/>
          </a:p>
        </p:txBody>
      </p:sp>
    </p:spTree>
    <p:extLst>
      <p:ext uri="{BB962C8B-B14F-4D97-AF65-F5344CB8AC3E}">
        <p14:creationId xmlns:p14="http://schemas.microsoft.com/office/powerpoint/2010/main" val="240567260"/>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2"/>
          <p:cNvSpPr txBox="1">
            <a:spLocks/>
          </p:cNvSpPr>
          <p:nvPr/>
        </p:nvSpPr>
        <p:spPr>
          <a:xfrm>
            <a:off x="99204" y="206869"/>
            <a:ext cx="8865284" cy="7647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000" b="1" dirty="0" smtClean="0">
                <a:solidFill>
                  <a:schemeClr val="accent1">
                    <a:lumMod val="50000"/>
                  </a:schemeClr>
                </a:solidFill>
                <a:latin typeface="+mn-lt"/>
                <a:ea typeface="Verdana" panose="020B0604030504040204" pitchFamily="34" charset="0"/>
                <a:cs typeface="Verdana" panose="020B0604030504040204" pitchFamily="34" charset="0"/>
              </a:rPr>
              <a:t>ПОЛОЖЕНИЯ ЗАКОНОПРОЕКТОВ, НАПРАВЛЕННЫЕ НА СОВЕРШЕНСТВОВАНИЕ ЗАКОНОДАТЕЛЬСТВА О КОНТРАКТНОЙ СИСТЕМЕ </a:t>
            </a:r>
          </a:p>
        </p:txBody>
      </p:sp>
      <p:cxnSp>
        <p:nvCxnSpPr>
          <p:cNvPr id="7" name="Прямая соединительная линия 6"/>
          <p:cNvCxnSpPr/>
          <p:nvPr/>
        </p:nvCxnSpPr>
        <p:spPr>
          <a:xfrm>
            <a:off x="151200" y="1196752"/>
            <a:ext cx="7884368" cy="0"/>
          </a:xfrm>
          <a:prstGeom prst="line">
            <a:avLst/>
          </a:prstGeom>
        </p:spPr>
        <p:style>
          <a:lnRef idx="3">
            <a:schemeClr val="accent4"/>
          </a:lnRef>
          <a:fillRef idx="0">
            <a:schemeClr val="accent4"/>
          </a:fillRef>
          <a:effectRef idx="2">
            <a:schemeClr val="accent4"/>
          </a:effectRef>
          <a:fontRef idx="minor">
            <a:schemeClr val="tx1"/>
          </a:fontRef>
        </p:style>
      </p:cxnSp>
      <p:sp>
        <p:nvSpPr>
          <p:cNvPr id="9" name="Пятиугольник 8"/>
          <p:cNvSpPr/>
          <p:nvPr/>
        </p:nvSpPr>
        <p:spPr>
          <a:xfrm>
            <a:off x="151200" y="3535163"/>
            <a:ext cx="2520000" cy="720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smtClean="0">
              <a:solidFill>
                <a:schemeClr val="accent1">
                  <a:lumMod val="50000"/>
                </a:schemeClr>
              </a:solidFill>
              <a:ea typeface="Times New Roman"/>
              <a:cs typeface="Arial" panose="020B0604020202020204" pitchFamily="34" charset="0"/>
            </a:endParaRPr>
          </a:p>
        </p:txBody>
      </p:sp>
      <p:sp>
        <p:nvSpPr>
          <p:cNvPr id="10" name="Прямоугольник 9"/>
          <p:cNvSpPr/>
          <p:nvPr/>
        </p:nvSpPr>
        <p:spPr>
          <a:xfrm>
            <a:off x="323528" y="3602775"/>
            <a:ext cx="1800201" cy="584775"/>
          </a:xfrm>
          <a:prstGeom prst="rect">
            <a:avLst/>
          </a:prstGeom>
        </p:spPr>
        <p:txBody>
          <a:bodyPr wrap="square">
            <a:spAutoFit/>
          </a:bodyPr>
          <a:lstStyle/>
          <a:p>
            <a:pPr lvl="0" algn="ctr"/>
            <a:r>
              <a:rPr lang="ru-RU" sz="1600" b="1" dirty="0" smtClean="0">
                <a:solidFill>
                  <a:srgbClr val="C00000"/>
                </a:solidFill>
                <a:ea typeface="Times New Roman"/>
              </a:rPr>
              <a:t>ПЛАНИРУЕМЫЕ ЗАКОНОПРОЕКТЫ </a:t>
            </a:r>
            <a:endParaRPr lang="ru-RU" sz="1600" b="1" dirty="0">
              <a:solidFill>
                <a:srgbClr val="C00000"/>
              </a:solidFill>
              <a:ea typeface="Times New Roman"/>
            </a:endParaRPr>
          </a:p>
        </p:txBody>
      </p:sp>
      <p:sp>
        <p:nvSpPr>
          <p:cNvPr id="11" name="Прямоугольник 10"/>
          <p:cNvSpPr/>
          <p:nvPr/>
        </p:nvSpPr>
        <p:spPr>
          <a:xfrm>
            <a:off x="2660137" y="1417143"/>
            <a:ext cx="6213699" cy="4939207"/>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endParaRPr lang="ru-RU" sz="1600" dirty="0"/>
          </a:p>
        </p:txBody>
      </p:sp>
      <p:sp>
        <p:nvSpPr>
          <p:cNvPr id="12" name="Прямоугольник 11"/>
          <p:cNvSpPr/>
          <p:nvPr/>
        </p:nvSpPr>
        <p:spPr>
          <a:xfrm>
            <a:off x="2772153" y="1484784"/>
            <a:ext cx="6072365" cy="4719241"/>
          </a:xfrm>
          <a:prstGeom prst="rect">
            <a:avLst/>
          </a:prstGeom>
        </p:spPr>
        <p:txBody>
          <a:bodyPr wrap="square">
            <a:spAutoFit/>
          </a:bodyPr>
          <a:lstStyle/>
          <a:p>
            <a:pPr marL="285750" indent="-285750" algn="just">
              <a:spcBef>
                <a:spcPts val="400"/>
              </a:spcBef>
              <a:spcAft>
                <a:spcPts val="400"/>
              </a:spcAft>
              <a:buFont typeface="Arial" panose="020B0604020202020204" pitchFamily="34" charset="0"/>
              <a:buChar char="•"/>
            </a:pPr>
            <a:r>
              <a:rPr lang="ru-RU" sz="1400" b="1" dirty="0"/>
              <a:t>поставщикам хотят создать более комфортные условия </a:t>
            </a:r>
            <a:r>
              <a:rPr lang="ru-RU" sz="1400" b="1" dirty="0" smtClean="0"/>
              <a:t>работы</a:t>
            </a:r>
            <a:r>
              <a:rPr lang="en-US" sz="1400" b="1" dirty="0" smtClean="0"/>
              <a:t>:</a:t>
            </a:r>
            <a:endParaRPr lang="ru-RU" sz="1400" b="1" dirty="0"/>
          </a:p>
          <a:p>
            <a:pPr lvl="1" algn="just"/>
            <a:r>
              <a:rPr lang="ru-RU" sz="1400" b="1" dirty="0" smtClean="0"/>
              <a:t>Минфин </a:t>
            </a:r>
            <a:r>
              <a:rPr lang="ru-RU" sz="1400" b="1" dirty="0"/>
              <a:t>начал разрабатывать законопроект о снижении финансовой нагрузки на поставщиков по </a:t>
            </a:r>
            <a:r>
              <a:rPr lang="ru-RU" sz="1400" b="1" dirty="0" err="1"/>
              <a:t>госзакупкам</a:t>
            </a:r>
            <a:r>
              <a:rPr lang="ru-RU" sz="1400" b="1" dirty="0"/>
              <a:t>. В частности, планируется создать гибкий механизм предоставления обеспечения исполнения контракта для СМП и СОНКО. Скорее всего, будут реализованы поручения Президента:</a:t>
            </a:r>
          </a:p>
          <a:p>
            <a:pPr marL="1200150" lvl="2" indent="-285750" algn="just">
              <a:buFontTx/>
              <a:buChar char="-"/>
            </a:pPr>
            <a:r>
              <a:rPr lang="ru-RU" sz="1400" b="1" dirty="0" smtClean="0"/>
              <a:t>определять </a:t>
            </a:r>
            <a:r>
              <a:rPr lang="ru-RU" sz="1400" b="1" dirty="0"/>
              <a:t>размер обеспечения исполнения контракта в зависимости от фактической цены контракта</a:t>
            </a:r>
            <a:r>
              <a:rPr lang="ru-RU" sz="1400" b="1" dirty="0" smtClean="0"/>
              <a:t>;</a:t>
            </a:r>
            <a:endParaRPr lang="en-US" sz="1400" b="1" dirty="0"/>
          </a:p>
          <a:p>
            <a:pPr marL="1200150" lvl="2" indent="-285750" algn="just">
              <a:buFontTx/>
              <a:buChar char="-"/>
            </a:pPr>
            <a:r>
              <a:rPr lang="en-US" sz="1400" b="1" dirty="0" smtClean="0"/>
              <a:t> </a:t>
            </a:r>
            <a:r>
              <a:rPr lang="ru-RU" sz="1400" b="1" dirty="0" smtClean="0"/>
              <a:t>устанавливать </a:t>
            </a:r>
            <a:r>
              <a:rPr lang="ru-RU" sz="1400" b="1" dirty="0"/>
              <a:t>предельный срок возврата денежных средств, внесенных в качестве обеспечения исполнения контракта</a:t>
            </a:r>
            <a:r>
              <a:rPr lang="ru-RU" sz="1400" b="1" dirty="0" smtClean="0"/>
              <a:t>;</a:t>
            </a:r>
            <a:endParaRPr lang="en-US" sz="1400" b="1" dirty="0" smtClean="0"/>
          </a:p>
          <a:p>
            <a:pPr marL="1200150" lvl="2" indent="-285750" algn="just">
              <a:buFontTx/>
              <a:buChar char="-"/>
            </a:pPr>
            <a:r>
              <a:rPr lang="ru-RU" sz="1400" b="1" dirty="0" smtClean="0"/>
              <a:t>освободить </a:t>
            </a:r>
            <a:r>
              <a:rPr lang="ru-RU" sz="1400" b="1" dirty="0"/>
              <a:t>от обязанности вносить денежные средства в качестве обеспечения исполнения контракта поставщиков, имеющих положительный трехлетний опыт исполнения аналогичных контрактов</a:t>
            </a:r>
            <a:r>
              <a:rPr lang="ru-RU" sz="1400" b="1" dirty="0" smtClean="0"/>
              <a:t>;</a:t>
            </a:r>
            <a:endParaRPr lang="en-US" sz="1400" b="1" dirty="0" smtClean="0"/>
          </a:p>
          <a:p>
            <a:pPr marL="1200150" lvl="2" indent="-285750" algn="just">
              <a:buFontTx/>
              <a:buChar char="-"/>
            </a:pPr>
            <a:r>
              <a:rPr lang="ru-RU" sz="1400" b="1" dirty="0" smtClean="0"/>
              <a:t>сделать </a:t>
            </a:r>
            <a:r>
              <a:rPr lang="ru-RU" sz="1400" b="1" dirty="0"/>
              <a:t>соразмерными для заказчика и поставщика штрафные санкции за нарушение контракта, если НМЦК не выше 20 млн руб.</a:t>
            </a:r>
          </a:p>
          <a:p>
            <a:pPr lvl="1" algn="just">
              <a:spcBef>
                <a:spcPts val="400"/>
              </a:spcBef>
              <a:spcAft>
                <a:spcPts val="400"/>
              </a:spcAft>
            </a:pPr>
            <a:r>
              <a:rPr lang="en-US" sz="1400" b="1" i="1" dirty="0" smtClean="0"/>
              <a:t>(</a:t>
            </a:r>
            <a:r>
              <a:rPr lang="ru-RU" sz="1400" b="1" i="1" dirty="0"/>
              <a:t>Уведомление о начале разработки законопроекта (</a:t>
            </a:r>
            <a:r>
              <a:rPr lang="ru-RU" sz="1400" b="1" i="1" dirty="0">
                <a:hlinkClick r:id="rId2"/>
              </a:rPr>
              <a:t>http://</a:t>
            </a:r>
            <a:r>
              <a:rPr lang="ru-RU" sz="1400" b="1" i="1" dirty="0" smtClean="0">
                <a:hlinkClick r:id="rId2"/>
              </a:rPr>
              <a:t>regulation.gov.ru/projects#npa=81088</a:t>
            </a:r>
            <a:r>
              <a:rPr lang="ru-RU" sz="1400" b="1" i="1" dirty="0" smtClean="0"/>
              <a:t>)</a:t>
            </a:r>
            <a:r>
              <a:rPr lang="en-US" sz="1400" b="1" i="1" dirty="0"/>
              <a:t> </a:t>
            </a:r>
            <a:r>
              <a:rPr lang="ru-RU" sz="1400" b="1" i="1" dirty="0" smtClean="0"/>
              <a:t>Общественное </a:t>
            </a:r>
            <a:r>
              <a:rPr lang="ru-RU" sz="1400" b="1" i="1" dirty="0"/>
              <a:t>обсуждение заканчивается 12 июня 2018 года</a:t>
            </a:r>
            <a:r>
              <a:rPr lang="ru-RU" sz="1400" b="1" dirty="0" smtClean="0"/>
              <a:t>).</a:t>
            </a:r>
            <a:endParaRPr lang="en-US" sz="1400" b="1" dirty="0" smtClean="0"/>
          </a:p>
        </p:txBody>
      </p:sp>
      <p:sp>
        <p:nvSpPr>
          <p:cNvPr id="3" name="Номер слайда 2"/>
          <p:cNvSpPr>
            <a:spLocks noGrp="1"/>
          </p:cNvSpPr>
          <p:nvPr>
            <p:ph type="sldNum" sz="quarter" idx="12"/>
          </p:nvPr>
        </p:nvSpPr>
        <p:spPr/>
        <p:txBody>
          <a:bodyPr/>
          <a:lstStyle/>
          <a:p>
            <a:fld id="{25800938-3505-4AFC-AA3C-099AD5E268D3}" type="slidenum">
              <a:rPr lang="ru-RU" smtClean="0"/>
              <a:pPr/>
              <a:t>108</a:t>
            </a:fld>
            <a:endParaRPr lang="ru-RU" dirty="0"/>
          </a:p>
        </p:txBody>
      </p:sp>
    </p:spTree>
    <p:extLst>
      <p:ext uri="{BB962C8B-B14F-4D97-AF65-F5344CB8AC3E}">
        <p14:creationId xmlns:p14="http://schemas.microsoft.com/office/powerpoint/2010/main" val="1766954160"/>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2"/>
          <p:cNvSpPr txBox="1">
            <a:spLocks/>
          </p:cNvSpPr>
          <p:nvPr/>
        </p:nvSpPr>
        <p:spPr>
          <a:xfrm>
            <a:off x="99204" y="206869"/>
            <a:ext cx="8865284" cy="7647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000" b="1" dirty="0" smtClean="0">
                <a:solidFill>
                  <a:schemeClr val="accent1">
                    <a:lumMod val="50000"/>
                  </a:schemeClr>
                </a:solidFill>
                <a:latin typeface="+mn-lt"/>
                <a:ea typeface="Verdana" panose="020B0604030504040204" pitchFamily="34" charset="0"/>
                <a:cs typeface="Verdana" panose="020B0604030504040204" pitchFamily="34" charset="0"/>
              </a:rPr>
              <a:t>ПОЛОЖЕНИЯ ЗАКОНОПРОЕКТОВ, НАПРАВЛЕННЫЕ НА СОВЕРШЕНСТВОВАНИЕ ЗАКОНОДАТЕЛЬСТВА О КОНТРАКТНОЙ СИСТЕМЕ </a:t>
            </a:r>
          </a:p>
        </p:txBody>
      </p:sp>
      <p:cxnSp>
        <p:nvCxnSpPr>
          <p:cNvPr id="7" name="Прямая соединительная линия 6"/>
          <p:cNvCxnSpPr/>
          <p:nvPr/>
        </p:nvCxnSpPr>
        <p:spPr>
          <a:xfrm>
            <a:off x="151200" y="1196752"/>
            <a:ext cx="7884368" cy="0"/>
          </a:xfrm>
          <a:prstGeom prst="line">
            <a:avLst/>
          </a:prstGeom>
        </p:spPr>
        <p:style>
          <a:lnRef idx="3">
            <a:schemeClr val="accent4"/>
          </a:lnRef>
          <a:fillRef idx="0">
            <a:schemeClr val="accent4"/>
          </a:fillRef>
          <a:effectRef idx="2">
            <a:schemeClr val="accent4"/>
          </a:effectRef>
          <a:fontRef idx="minor">
            <a:schemeClr val="tx1"/>
          </a:fontRef>
        </p:style>
      </p:cxnSp>
      <p:sp>
        <p:nvSpPr>
          <p:cNvPr id="9" name="Пятиугольник 8"/>
          <p:cNvSpPr/>
          <p:nvPr/>
        </p:nvSpPr>
        <p:spPr>
          <a:xfrm>
            <a:off x="151200" y="3535163"/>
            <a:ext cx="2520000" cy="720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smtClean="0">
              <a:solidFill>
                <a:schemeClr val="accent1">
                  <a:lumMod val="50000"/>
                </a:schemeClr>
              </a:solidFill>
              <a:ea typeface="Times New Roman"/>
              <a:cs typeface="Arial" panose="020B0604020202020204" pitchFamily="34" charset="0"/>
            </a:endParaRPr>
          </a:p>
        </p:txBody>
      </p:sp>
      <p:sp>
        <p:nvSpPr>
          <p:cNvPr id="10" name="Прямоугольник 9"/>
          <p:cNvSpPr/>
          <p:nvPr/>
        </p:nvSpPr>
        <p:spPr>
          <a:xfrm>
            <a:off x="323528" y="3602775"/>
            <a:ext cx="1800201" cy="584775"/>
          </a:xfrm>
          <a:prstGeom prst="rect">
            <a:avLst/>
          </a:prstGeom>
        </p:spPr>
        <p:txBody>
          <a:bodyPr wrap="square">
            <a:spAutoFit/>
          </a:bodyPr>
          <a:lstStyle/>
          <a:p>
            <a:pPr lvl="0" algn="ctr"/>
            <a:r>
              <a:rPr lang="ru-RU" sz="1600" b="1" dirty="0" smtClean="0">
                <a:solidFill>
                  <a:srgbClr val="C00000"/>
                </a:solidFill>
                <a:ea typeface="Times New Roman"/>
              </a:rPr>
              <a:t>ПЛАНИРУЕМЫЕ ЗАКОНОПРОЕКТЫ </a:t>
            </a:r>
            <a:endParaRPr lang="ru-RU" sz="1600" b="1" dirty="0">
              <a:solidFill>
                <a:srgbClr val="C00000"/>
              </a:solidFill>
              <a:ea typeface="Times New Roman"/>
            </a:endParaRPr>
          </a:p>
        </p:txBody>
      </p:sp>
      <p:sp>
        <p:nvSpPr>
          <p:cNvPr id="11" name="Прямоугольник 10"/>
          <p:cNvSpPr/>
          <p:nvPr/>
        </p:nvSpPr>
        <p:spPr>
          <a:xfrm>
            <a:off x="2660137" y="1417143"/>
            <a:ext cx="6213699" cy="4939207"/>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endParaRPr lang="ru-RU" sz="1600" dirty="0"/>
          </a:p>
        </p:txBody>
      </p:sp>
      <p:sp>
        <p:nvSpPr>
          <p:cNvPr id="12" name="Прямоугольник 11"/>
          <p:cNvSpPr/>
          <p:nvPr/>
        </p:nvSpPr>
        <p:spPr>
          <a:xfrm>
            <a:off x="2772153" y="1484784"/>
            <a:ext cx="6072365" cy="4370427"/>
          </a:xfrm>
          <a:prstGeom prst="rect">
            <a:avLst/>
          </a:prstGeom>
        </p:spPr>
        <p:txBody>
          <a:bodyPr wrap="square">
            <a:spAutoFit/>
          </a:bodyPr>
          <a:lstStyle/>
          <a:p>
            <a:pPr marL="285750" indent="-285750" algn="just">
              <a:spcBef>
                <a:spcPts val="400"/>
              </a:spcBef>
              <a:spcAft>
                <a:spcPts val="400"/>
              </a:spcAft>
              <a:buFont typeface="Arial" panose="020B0604020202020204" pitchFamily="34" charset="0"/>
              <a:buChar char="•"/>
            </a:pPr>
            <a:r>
              <a:rPr lang="ru-RU" sz="1400" b="1" dirty="0" smtClean="0"/>
              <a:t>При закупках по п.9 ч.1 ст.93 предлагается разрешить менять план-график в день закупки. (</a:t>
            </a:r>
            <a:r>
              <a:rPr lang="ru-RU" sz="1400" b="1" i="1" dirty="0" smtClean="0"/>
              <a:t>Проект </a:t>
            </a:r>
            <a:r>
              <a:rPr lang="ru-RU" sz="1400" b="1" i="1" dirty="0"/>
              <a:t>постановления Правительства РФ </a:t>
            </a:r>
            <a:r>
              <a:rPr lang="ru-RU" sz="1400" b="1" i="1" dirty="0" smtClean="0">
                <a:hlinkClick r:id="rId2"/>
              </a:rPr>
              <a:t>http</a:t>
            </a:r>
            <a:r>
              <a:rPr lang="ru-RU" sz="1400" b="1" i="1" dirty="0">
                <a:hlinkClick r:id="rId2"/>
              </a:rPr>
              <a:t>://</a:t>
            </a:r>
            <a:r>
              <a:rPr lang="ru-RU" sz="1400" b="1" i="1" dirty="0" smtClean="0">
                <a:hlinkClick r:id="rId2"/>
              </a:rPr>
              <a:t>regulation.gov.ru/projects#npa=80020</a:t>
            </a:r>
            <a:r>
              <a:rPr lang="ru-RU" sz="1400" b="1" i="1" dirty="0" smtClean="0"/>
              <a:t>. Общественное </a:t>
            </a:r>
            <a:r>
              <a:rPr lang="ru-RU" sz="1400" b="1" i="1" dirty="0"/>
              <a:t>обсуждение </a:t>
            </a:r>
            <a:r>
              <a:rPr lang="ru-RU" sz="1400" b="1" i="1" dirty="0" smtClean="0"/>
              <a:t>закончилось </a:t>
            </a:r>
            <a:r>
              <a:rPr lang="ru-RU" sz="1400" b="1" i="1" dirty="0"/>
              <a:t>25 мая 2018 </a:t>
            </a:r>
            <a:r>
              <a:rPr lang="ru-RU" sz="1400" b="1" i="1" dirty="0" smtClean="0"/>
              <a:t>года</a:t>
            </a:r>
            <a:r>
              <a:rPr lang="ru-RU" sz="1400" b="1" dirty="0" smtClean="0"/>
              <a:t>).</a:t>
            </a:r>
          </a:p>
          <a:p>
            <a:pPr marL="285750" indent="-285750" algn="just">
              <a:spcBef>
                <a:spcPts val="400"/>
              </a:spcBef>
              <a:spcAft>
                <a:spcPts val="400"/>
              </a:spcAft>
              <a:buFont typeface="Arial" panose="020B0604020202020204" pitchFamily="34" charset="0"/>
              <a:buChar char="•"/>
            </a:pPr>
            <a:r>
              <a:rPr lang="ru-RU" sz="1400" b="1" dirty="0" smtClean="0"/>
              <a:t> Унитарные предприятия планируют вывести из под 44-ФЗ в отношении собственных средств. (</a:t>
            </a:r>
            <a:r>
              <a:rPr lang="ru-RU" sz="1400" b="1" i="1" dirty="0" smtClean="0"/>
              <a:t>Проект </a:t>
            </a:r>
            <a:r>
              <a:rPr lang="ru-RU" sz="1400" b="1" i="1" dirty="0"/>
              <a:t>Федерального закона N 371836-7 </a:t>
            </a:r>
            <a:r>
              <a:rPr lang="ru-RU" sz="1400" b="1" i="1" dirty="0" smtClean="0">
                <a:hlinkClick r:id="rId3"/>
              </a:rPr>
              <a:t>http</a:t>
            </a:r>
            <a:r>
              <a:rPr lang="ru-RU" sz="1400" b="1" i="1" dirty="0">
                <a:hlinkClick r:id="rId3"/>
              </a:rPr>
              <a:t>://</a:t>
            </a:r>
            <a:r>
              <a:rPr lang="ru-RU" sz="1400" b="1" i="1" dirty="0" smtClean="0">
                <a:hlinkClick r:id="rId3"/>
              </a:rPr>
              <a:t>sozd.parlament.gov.ru/bill/371836-7</a:t>
            </a:r>
            <a:r>
              <a:rPr lang="ru-RU" sz="1400" b="1" i="1" dirty="0" smtClean="0"/>
              <a:t>. Принят во втором чтении </a:t>
            </a:r>
            <a:r>
              <a:rPr lang="ru-RU" sz="1400" b="1" i="1" dirty="0"/>
              <a:t>15 мая 2018 </a:t>
            </a:r>
            <a:r>
              <a:rPr lang="ru-RU" sz="1400" b="1" i="1" dirty="0" smtClean="0"/>
              <a:t>года</a:t>
            </a:r>
            <a:r>
              <a:rPr lang="ru-RU" sz="1400" b="1" dirty="0" smtClean="0"/>
              <a:t>). </a:t>
            </a:r>
          </a:p>
          <a:p>
            <a:pPr marL="285750" indent="-285750" algn="just">
              <a:spcBef>
                <a:spcPts val="400"/>
              </a:spcBef>
              <a:spcAft>
                <a:spcPts val="400"/>
              </a:spcAft>
              <a:buFont typeface="Arial" panose="020B0604020202020204" pitchFamily="34" charset="0"/>
              <a:buChar char="•"/>
            </a:pPr>
            <a:r>
              <a:rPr lang="ru-RU" sz="1400" b="1" dirty="0" smtClean="0"/>
              <a:t>Минтруд предлагает запретить совмещение в 1-ой закупке товаров из перечня по преимуществам организациям инвалидов и иных в целях применения преимуществ. </a:t>
            </a:r>
            <a:r>
              <a:rPr lang="ru-RU" sz="1400" b="1" dirty="0"/>
              <a:t>(Обсуждение до </a:t>
            </a:r>
            <a:r>
              <a:rPr lang="ru-RU" sz="1400" b="1" dirty="0" smtClean="0"/>
              <a:t>26.04.2018).</a:t>
            </a:r>
          </a:p>
          <a:p>
            <a:pPr marL="285750" indent="-285750" algn="just">
              <a:spcBef>
                <a:spcPts val="400"/>
              </a:spcBef>
              <a:spcAft>
                <a:spcPts val="400"/>
              </a:spcAft>
              <a:buFont typeface="Arial" panose="020B0604020202020204" pitchFamily="34" charset="0"/>
              <a:buChar char="•"/>
            </a:pPr>
            <a:r>
              <a:rPr lang="ru-RU" sz="1400" b="1" dirty="0" smtClean="0"/>
              <a:t>Графики </a:t>
            </a:r>
            <a:r>
              <a:rPr lang="ru-RU" sz="1400" b="1" dirty="0"/>
              <a:t>выполнения и оплаты строительных работ по </a:t>
            </a:r>
            <a:r>
              <a:rPr lang="ru-RU" sz="1400" b="1" dirty="0" err="1"/>
              <a:t>госконтрактам</a:t>
            </a:r>
            <a:r>
              <a:rPr lang="ru-RU" sz="1400" b="1" dirty="0"/>
              <a:t> придется составлять по </a:t>
            </a:r>
            <a:r>
              <a:rPr lang="ru-RU" sz="1400" b="1" dirty="0" smtClean="0"/>
              <a:t>методике предлагаемой Минстроем </a:t>
            </a:r>
            <a:r>
              <a:rPr lang="ru-RU" sz="1400" b="1" dirty="0"/>
              <a:t>(Обсуждение до </a:t>
            </a:r>
            <a:r>
              <a:rPr lang="ru-RU" sz="1400" b="1" dirty="0" smtClean="0"/>
              <a:t>19.04.2018).</a:t>
            </a:r>
          </a:p>
          <a:p>
            <a:pPr marL="285750" indent="-285750" algn="just">
              <a:spcBef>
                <a:spcPts val="400"/>
              </a:spcBef>
              <a:spcAft>
                <a:spcPts val="400"/>
              </a:spcAft>
              <a:buFont typeface="Arial" panose="020B0604020202020204" pitchFamily="34" charset="0"/>
              <a:buChar char="•"/>
            </a:pPr>
            <a:endParaRPr lang="ru-RU" sz="1400" b="1" dirty="0" smtClean="0">
              <a:solidFill>
                <a:schemeClr val="tx2">
                  <a:lumMod val="50000"/>
                </a:schemeClr>
              </a:solidFill>
              <a:ea typeface="Times New Roman"/>
            </a:endParaRPr>
          </a:p>
          <a:p>
            <a:pPr marL="285750" indent="-285750" algn="just">
              <a:spcBef>
                <a:spcPts val="400"/>
              </a:spcBef>
              <a:spcAft>
                <a:spcPts val="400"/>
              </a:spcAft>
              <a:buFont typeface="Arial" panose="020B0604020202020204" pitchFamily="34" charset="0"/>
              <a:buChar char="•"/>
            </a:pPr>
            <a:endParaRPr lang="ru-RU" sz="1400" b="1" dirty="0">
              <a:solidFill>
                <a:schemeClr val="tx2">
                  <a:lumMod val="50000"/>
                </a:schemeClr>
              </a:solidFill>
              <a:ea typeface="Times New Roman"/>
              <a:hlinkClick r:id="rId4"/>
            </a:endParaRPr>
          </a:p>
          <a:p>
            <a:pPr marL="285750" indent="-285750" algn="just">
              <a:spcBef>
                <a:spcPts val="400"/>
              </a:spcBef>
              <a:spcAft>
                <a:spcPts val="400"/>
              </a:spcAft>
              <a:buFont typeface="Arial" panose="020B0604020202020204" pitchFamily="34" charset="0"/>
              <a:buChar char="•"/>
            </a:pPr>
            <a:endParaRPr lang="ru-RU" sz="1400" b="1" dirty="0">
              <a:solidFill>
                <a:schemeClr val="tx2">
                  <a:lumMod val="50000"/>
                </a:schemeClr>
              </a:solidFill>
              <a:ea typeface="Times New Roman"/>
            </a:endParaRPr>
          </a:p>
        </p:txBody>
      </p:sp>
      <p:sp>
        <p:nvSpPr>
          <p:cNvPr id="3" name="Номер слайда 2"/>
          <p:cNvSpPr>
            <a:spLocks noGrp="1"/>
          </p:cNvSpPr>
          <p:nvPr>
            <p:ph type="sldNum" sz="quarter" idx="12"/>
          </p:nvPr>
        </p:nvSpPr>
        <p:spPr/>
        <p:txBody>
          <a:bodyPr/>
          <a:lstStyle/>
          <a:p>
            <a:fld id="{25800938-3505-4AFC-AA3C-099AD5E268D3}" type="slidenum">
              <a:rPr lang="ru-RU" smtClean="0"/>
              <a:pPr/>
              <a:t>109</a:t>
            </a:fld>
            <a:endParaRPr lang="ru-RU" dirty="0"/>
          </a:p>
        </p:txBody>
      </p:sp>
    </p:spTree>
    <p:extLst>
      <p:ext uri="{BB962C8B-B14F-4D97-AF65-F5344CB8AC3E}">
        <p14:creationId xmlns:p14="http://schemas.microsoft.com/office/powerpoint/2010/main" val="32275863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Инициативы и мысли от регуляторов</a:t>
            </a:r>
            <a:endParaRPr lang="ru-RU" sz="2400" b="1" dirty="0">
              <a:solidFill>
                <a:prstClr val="black"/>
              </a:solidFill>
            </a:endParaRPr>
          </a:p>
        </p:txBody>
      </p:sp>
      <p:sp>
        <p:nvSpPr>
          <p:cNvPr id="39" name="Прямоугольник 38"/>
          <p:cNvSpPr/>
          <p:nvPr/>
        </p:nvSpPr>
        <p:spPr>
          <a:xfrm>
            <a:off x="179513" y="467750"/>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r>
              <a:rPr lang="ru-RU" sz="1600" b="1" dirty="0" smtClean="0"/>
              <a:t> МИНФИН</a:t>
            </a:r>
            <a:r>
              <a:rPr lang="en-US" sz="1600" b="1" dirty="0" smtClean="0"/>
              <a:t>:</a:t>
            </a:r>
          </a:p>
          <a:p>
            <a:pPr algn="just"/>
            <a:endParaRPr lang="ru-RU" sz="1600" b="1" dirty="0" smtClean="0"/>
          </a:p>
          <a:p>
            <a:r>
              <a:rPr lang="ru-RU" dirty="0"/>
              <a:t>КТРУ –  в </a:t>
            </a:r>
            <a:r>
              <a:rPr lang="ru-RU" dirty="0" err="1"/>
              <a:t>т.ч</a:t>
            </a:r>
            <a:r>
              <a:rPr lang="ru-RU" dirty="0"/>
              <a:t>. </a:t>
            </a:r>
            <a:r>
              <a:rPr lang="ru-RU" dirty="0" smtClean="0"/>
              <a:t>предполагается:</a:t>
            </a:r>
          </a:p>
          <a:p>
            <a:pPr marL="742950" lvl="1" indent="-285750">
              <a:buFont typeface="Wingdings" panose="05000000000000000000" pitchFamily="2" charset="2"/>
              <a:buChar char="§"/>
            </a:pPr>
            <a:r>
              <a:rPr lang="ru-RU" dirty="0"/>
              <a:t>интеграция с действующими каталогами реестрами классификаторами перечнями </a:t>
            </a:r>
            <a:r>
              <a:rPr lang="ru-RU" dirty="0" smtClean="0"/>
              <a:t>справочниками (номенклатура </a:t>
            </a:r>
            <a:r>
              <a:rPr lang="ru-RU" dirty="0" err="1" smtClean="0"/>
              <a:t>медизделий</a:t>
            </a:r>
            <a:r>
              <a:rPr lang="ru-RU" dirty="0" smtClean="0"/>
              <a:t>, каталог стройматериалов, реестр ПО, ГОСТы, каталоги единиц измерений, ОКПД, отраслевые справочники)</a:t>
            </a:r>
          </a:p>
          <a:p>
            <a:endParaRPr lang="ru-RU" dirty="0" smtClean="0"/>
          </a:p>
          <a:p>
            <a:r>
              <a:rPr lang="ru-RU" dirty="0" smtClean="0"/>
              <a:t>В </a:t>
            </a:r>
            <a:r>
              <a:rPr lang="ru-RU" dirty="0"/>
              <a:t>каталоге (формируется с соответствующими исполнительными органами и ФАС) порядка 19 000 позиций, в </a:t>
            </a:r>
            <a:r>
              <a:rPr lang="ru-RU" dirty="0" err="1"/>
              <a:t>т.ч</a:t>
            </a:r>
            <a:r>
              <a:rPr lang="ru-RU" dirty="0"/>
              <a:t>.:</a:t>
            </a:r>
          </a:p>
          <a:p>
            <a:r>
              <a:rPr lang="ru-RU" dirty="0"/>
              <a:t>   -      125 по 10 видам топлива;</a:t>
            </a:r>
          </a:p>
          <a:p>
            <a:r>
              <a:rPr lang="ru-RU" dirty="0"/>
              <a:t>   -   8000 (из 14 000 утвержденных) по медицинским изделиям (должно быть закончено в 2018 году);</a:t>
            </a:r>
          </a:p>
          <a:p>
            <a:r>
              <a:rPr lang="ru-RU" dirty="0"/>
              <a:t>   -   Лекарственные средства;</a:t>
            </a:r>
          </a:p>
          <a:p>
            <a:r>
              <a:rPr lang="ru-RU" dirty="0"/>
              <a:t>   -   Планируется наполнение частью продуктов питания в 2018 году;</a:t>
            </a:r>
          </a:p>
          <a:p>
            <a:r>
              <a:rPr lang="ru-RU" dirty="0"/>
              <a:t> </a:t>
            </a:r>
          </a:p>
          <a:p>
            <a:r>
              <a:rPr lang="ru-RU" dirty="0"/>
              <a:t>   Принцип – “не навредить” и понять регулятору “не ошиблись ли” они, учесть реальные потребности заказчиков (явно проявляется на </a:t>
            </a:r>
            <a:r>
              <a:rPr lang="ru-RU" dirty="0" err="1"/>
              <a:t>медизделиях</a:t>
            </a:r>
            <a:r>
              <a:rPr lang="ru-RU" dirty="0"/>
              <a:t>).</a:t>
            </a:r>
            <a:r>
              <a:rPr lang="ru-RU" dirty="0" smtClean="0"/>
              <a:t> </a:t>
            </a:r>
            <a:endParaRPr lang="ru-RU" sz="2400" dirty="0" smtClean="0"/>
          </a:p>
          <a:p>
            <a:endParaRPr lang="ru-RU" sz="1400" dirty="0"/>
          </a:p>
          <a:p>
            <a:endParaRPr lang="ru-RU" sz="1400" dirty="0" smtClean="0"/>
          </a:p>
          <a:p>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11</a:t>
            </a:fld>
            <a:endParaRPr lang="ru-RU"/>
          </a:p>
        </p:txBody>
      </p:sp>
    </p:spTree>
    <p:extLst>
      <p:ext uri="{BB962C8B-B14F-4D97-AF65-F5344CB8AC3E}">
        <p14:creationId xmlns:p14="http://schemas.microsoft.com/office/powerpoint/2010/main" val="989980452"/>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2"/>
          <p:cNvSpPr txBox="1">
            <a:spLocks/>
          </p:cNvSpPr>
          <p:nvPr/>
        </p:nvSpPr>
        <p:spPr>
          <a:xfrm>
            <a:off x="99204" y="206869"/>
            <a:ext cx="7894800" cy="7647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000" b="1" dirty="0" smtClean="0">
                <a:solidFill>
                  <a:schemeClr val="accent1">
                    <a:lumMod val="50000"/>
                  </a:schemeClr>
                </a:solidFill>
                <a:latin typeface="+mn-lt"/>
                <a:ea typeface="Verdana" panose="020B0604030504040204" pitchFamily="34" charset="0"/>
                <a:cs typeface="Verdana" panose="020B0604030504040204" pitchFamily="34" charset="0"/>
              </a:rPr>
              <a:t>ПОЛОЖЕНИЯ ЗАКОНОПРОЕКТА, НАПРАВЛЕННЫЕ НА СОВЕРШЕНСТВОВАНИЕ ЗАКОНОДАТЕЛЬСТВА О КОНТРАКТНОЙ СИСТЕМЕ </a:t>
            </a:r>
          </a:p>
        </p:txBody>
      </p:sp>
      <p:cxnSp>
        <p:nvCxnSpPr>
          <p:cNvPr id="7" name="Прямая соединительная линия 6"/>
          <p:cNvCxnSpPr/>
          <p:nvPr/>
        </p:nvCxnSpPr>
        <p:spPr>
          <a:xfrm>
            <a:off x="151200" y="1196752"/>
            <a:ext cx="7884368" cy="0"/>
          </a:xfrm>
          <a:prstGeom prst="line">
            <a:avLst/>
          </a:prstGeom>
        </p:spPr>
        <p:style>
          <a:lnRef idx="3">
            <a:schemeClr val="accent4"/>
          </a:lnRef>
          <a:fillRef idx="0">
            <a:schemeClr val="accent4"/>
          </a:fillRef>
          <a:effectRef idx="2">
            <a:schemeClr val="accent4"/>
          </a:effectRef>
          <a:fontRef idx="minor">
            <a:schemeClr val="tx1"/>
          </a:fontRef>
        </p:style>
      </p:cxnSp>
      <p:sp>
        <p:nvSpPr>
          <p:cNvPr id="9" name="Пятиугольник 8"/>
          <p:cNvSpPr/>
          <p:nvPr/>
        </p:nvSpPr>
        <p:spPr>
          <a:xfrm>
            <a:off x="151200" y="3535163"/>
            <a:ext cx="2520000" cy="720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smtClean="0">
              <a:solidFill>
                <a:schemeClr val="accent1">
                  <a:lumMod val="50000"/>
                </a:schemeClr>
              </a:solidFill>
              <a:ea typeface="Times New Roman"/>
              <a:cs typeface="Arial" panose="020B0604020202020204" pitchFamily="34" charset="0"/>
            </a:endParaRPr>
          </a:p>
        </p:txBody>
      </p:sp>
      <p:sp>
        <p:nvSpPr>
          <p:cNvPr id="10" name="Прямоугольник 9"/>
          <p:cNvSpPr/>
          <p:nvPr/>
        </p:nvSpPr>
        <p:spPr>
          <a:xfrm>
            <a:off x="323528" y="3602775"/>
            <a:ext cx="1800201" cy="584775"/>
          </a:xfrm>
          <a:prstGeom prst="rect">
            <a:avLst/>
          </a:prstGeom>
        </p:spPr>
        <p:txBody>
          <a:bodyPr wrap="square">
            <a:spAutoFit/>
          </a:bodyPr>
          <a:lstStyle/>
          <a:p>
            <a:pPr lvl="0" algn="ctr"/>
            <a:r>
              <a:rPr lang="ru-RU" sz="1600" b="1" dirty="0" smtClean="0">
                <a:solidFill>
                  <a:srgbClr val="C00000"/>
                </a:solidFill>
                <a:ea typeface="Times New Roman"/>
              </a:rPr>
              <a:t>ОСНОВНЫЕ ЦЕЛИ РАЗРАБОТКИ </a:t>
            </a:r>
            <a:endParaRPr lang="ru-RU" sz="1600" b="1" dirty="0">
              <a:solidFill>
                <a:srgbClr val="C00000"/>
              </a:solidFill>
              <a:ea typeface="Times New Roman"/>
            </a:endParaRPr>
          </a:p>
        </p:txBody>
      </p:sp>
      <p:sp>
        <p:nvSpPr>
          <p:cNvPr id="11" name="Прямоугольник 10"/>
          <p:cNvSpPr/>
          <p:nvPr/>
        </p:nvSpPr>
        <p:spPr>
          <a:xfrm>
            <a:off x="2671200" y="1421932"/>
            <a:ext cx="6213699" cy="5299543"/>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endParaRPr lang="ru-RU" sz="1600" dirty="0"/>
          </a:p>
        </p:txBody>
      </p:sp>
      <p:sp>
        <p:nvSpPr>
          <p:cNvPr id="12" name="Прямоугольник 11"/>
          <p:cNvSpPr/>
          <p:nvPr/>
        </p:nvSpPr>
        <p:spPr>
          <a:xfrm>
            <a:off x="2741867" y="1489273"/>
            <a:ext cx="6072365" cy="5447645"/>
          </a:xfrm>
          <a:prstGeom prst="rect">
            <a:avLst/>
          </a:prstGeom>
        </p:spPr>
        <p:txBody>
          <a:bodyPr wrap="square">
            <a:spAutoFit/>
          </a:bodyPr>
          <a:lstStyle/>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Уточнение </a:t>
            </a:r>
            <a:r>
              <a:rPr lang="ru-RU" sz="1400" b="1" dirty="0">
                <a:solidFill>
                  <a:schemeClr val="tx2">
                    <a:lumMod val="50000"/>
                  </a:schemeClr>
                </a:solidFill>
                <a:ea typeface="Times New Roman"/>
              </a:rPr>
              <a:t>сроков направления </a:t>
            </a:r>
            <a:r>
              <a:rPr lang="ru-RU" sz="1400" b="1" dirty="0" smtClean="0">
                <a:solidFill>
                  <a:schemeClr val="tx2">
                    <a:lumMod val="50000"/>
                  </a:schemeClr>
                </a:solidFill>
                <a:ea typeface="Times New Roman"/>
              </a:rPr>
              <a:t>заказчиком в контрольный орган </a:t>
            </a:r>
            <a:br>
              <a:rPr lang="ru-RU" sz="1400" b="1" dirty="0" smtClean="0">
                <a:solidFill>
                  <a:schemeClr val="tx2">
                    <a:lumMod val="50000"/>
                  </a:schemeClr>
                </a:solidFill>
                <a:ea typeface="Times New Roman"/>
              </a:rPr>
            </a:br>
            <a:r>
              <a:rPr lang="ru-RU" sz="1400" b="1" dirty="0" smtClean="0">
                <a:solidFill>
                  <a:schemeClr val="tx2">
                    <a:lumMod val="50000"/>
                  </a:schemeClr>
                </a:solidFill>
                <a:ea typeface="Times New Roman"/>
              </a:rPr>
              <a:t>в сфере закупок соответствующих сведений об участнике закупки для включения сведений о нем в реестр недобросовестных поставщиков.</a:t>
            </a:r>
          </a:p>
          <a:p>
            <a:pPr marL="285750" indent="-285750" algn="just">
              <a:spcBef>
                <a:spcPts val="400"/>
              </a:spcBef>
              <a:spcAft>
                <a:spcPts val="400"/>
              </a:spcAft>
              <a:buFont typeface="Arial" panose="020B0604020202020204" pitchFamily="34" charset="0"/>
              <a:buChar char="•"/>
            </a:pPr>
            <a:r>
              <a:rPr lang="ru-RU" sz="1400" b="1" dirty="0"/>
              <a:t>Разработаны проекты типовых </a:t>
            </a:r>
            <a:r>
              <a:rPr lang="ru-RU" sz="1400" b="1" dirty="0" err="1"/>
              <a:t>госконтрактов</a:t>
            </a:r>
            <a:r>
              <a:rPr lang="ru-RU" sz="1400" b="1" dirty="0"/>
              <a:t> на </a:t>
            </a:r>
            <a:r>
              <a:rPr lang="ru-RU" sz="1400" b="1" dirty="0" err="1"/>
              <a:t>спецоценку</a:t>
            </a:r>
            <a:r>
              <a:rPr lang="ru-RU" sz="1400" b="1" dirty="0"/>
              <a:t> условий труда и обучение по охране </a:t>
            </a:r>
            <a:r>
              <a:rPr lang="ru-RU" sz="1400" b="1" dirty="0" smtClean="0"/>
              <a:t>труда (Обсуждение до 04.04.2018).</a:t>
            </a:r>
          </a:p>
          <a:p>
            <a:pPr marL="285750" indent="-285750" algn="just">
              <a:spcBef>
                <a:spcPts val="400"/>
              </a:spcBef>
              <a:spcAft>
                <a:spcPts val="400"/>
              </a:spcAft>
              <a:buFont typeface="Arial" panose="020B0604020202020204" pitchFamily="34" charset="0"/>
              <a:buChar char="•"/>
            </a:pPr>
            <a:r>
              <a:rPr lang="ru-RU" sz="1400" b="1" dirty="0"/>
              <a:t>Для мониторинга и фиксации действий в ЕИС и на электронной площадке должна появиться с 1 октября 2019 года государственная информационная система "Независимый </a:t>
            </a:r>
            <a:r>
              <a:rPr lang="ru-RU" sz="1400" b="1" dirty="0" smtClean="0"/>
              <a:t>регистратор</a:t>
            </a:r>
            <a:r>
              <a:rPr lang="en-US" sz="1400" b="1" dirty="0" smtClean="0"/>
              <a:t>”</a:t>
            </a:r>
            <a:r>
              <a:rPr lang="ru-RU" sz="1400" b="1" dirty="0" smtClean="0"/>
              <a:t> (</a:t>
            </a:r>
            <a:r>
              <a:rPr lang="ru-RU" sz="1400" b="1" dirty="0"/>
              <a:t>Обсуждение до 04.04.2018)</a:t>
            </a:r>
            <a:r>
              <a:rPr lang="ru-RU" sz="1400" b="1" dirty="0" smtClean="0"/>
              <a:t>.</a:t>
            </a:r>
            <a:endParaRPr lang="ru-RU" sz="1400" b="1" dirty="0"/>
          </a:p>
          <a:p>
            <a:pPr marL="285750" indent="-285750" algn="just">
              <a:spcBef>
                <a:spcPts val="400"/>
              </a:spcBef>
              <a:spcAft>
                <a:spcPts val="400"/>
              </a:spcAft>
              <a:buFont typeface="Arial" panose="020B0604020202020204" pitchFamily="34" charset="0"/>
              <a:buChar char="•"/>
            </a:pPr>
            <a:r>
              <a:rPr lang="ru-RU" sz="1400" b="1" dirty="0"/>
              <a:t>Планируется вывести из сферы регулирования этого закона закупки, проводимые федеральными государственными предприятиями и федеральными казенными предприятиями за счет собственных </a:t>
            </a:r>
            <a:r>
              <a:rPr lang="ru-RU" sz="1400" b="1" dirty="0" smtClean="0"/>
              <a:t>средств </a:t>
            </a:r>
            <a:r>
              <a:rPr lang="ru-RU" sz="1400" b="1" dirty="0"/>
              <a:t>(Обсуждение до </a:t>
            </a:r>
            <a:r>
              <a:rPr lang="ru-RU" sz="1400" b="1" dirty="0" smtClean="0"/>
              <a:t>30.03.2018</a:t>
            </a:r>
            <a:r>
              <a:rPr lang="ru-RU" sz="1400" b="1" dirty="0"/>
              <a:t>)</a:t>
            </a:r>
            <a:r>
              <a:rPr lang="ru-RU" sz="1400" b="1" dirty="0" smtClean="0"/>
              <a:t>.</a:t>
            </a:r>
            <a:endParaRPr lang="ru-RU" sz="1400" b="1" dirty="0"/>
          </a:p>
          <a:p>
            <a:pPr marL="285750" indent="-285750" algn="just">
              <a:spcBef>
                <a:spcPts val="400"/>
              </a:spcBef>
              <a:spcAft>
                <a:spcPts val="400"/>
              </a:spcAft>
              <a:buFont typeface="Arial" panose="020B0604020202020204" pitchFamily="34" charset="0"/>
              <a:buChar char="•"/>
            </a:pPr>
            <a:r>
              <a:rPr lang="ru-RU" sz="1400" b="1" dirty="0" smtClean="0"/>
              <a:t>Минфин </a:t>
            </a:r>
            <a:r>
              <a:rPr lang="ru-RU" sz="1400" b="1" dirty="0"/>
              <a:t>предлагает установить дополнительные требования к участникам </a:t>
            </a:r>
            <a:r>
              <a:rPr lang="ru-RU" sz="1400" b="1" dirty="0" err="1"/>
              <a:t>госзакупок</a:t>
            </a:r>
            <a:r>
              <a:rPr lang="ru-RU" sz="1400" b="1" dirty="0"/>
              <a:t> на перевозку </a:t>
            </a:r>
            <a:r>
              <a:rPr lang="ru-RU" sz="1400" b="1" dirty="0" smtClean="0"/>
              <a:t>детей (</a:t>
            </a:r>
            <a:r>
              <a:rPr lang="ru-RU" sz="1400" b="1" dirty="0"/>
              <a:t>Обсуждение до </a:t>
            </a:r>
            <a:r>
              <a:rPr lang="ru-RU" sz="1400" b="1" dirty="0" smtClean="0"/>
              <a:t>29.03.2018).</a:t>
            </a:r>
          </a:p>
          <a:p>
            <a:pPr marL="285750" indent="-285750" algn="just">
              <a:spcBef>
                <a:spcPts val="400"/>
              </a:spcBef>
              <a:spcAft>
                <a:spcPts val="400"/>
              </a:spcAft>
              <a:buFont typeface="Arial" panose="020B0604020202020204" pitchFamily="34" charset="0"/>
              <a:buChar char="•"/>
            </a:pPr>
            <a:r>
              <a:rPr lang="ru-RU" sz="1400" b="1" dirty="0" smtClean="0"/>
              <a:t>Минтруд </a:t>
            </a:r>
            <a:r>
              <a:rPr lang="ru-RU" sz="1400" b="1" dirty="0"/>
              <a:t>предлагает предъявлять к участникам </a:t>
            </a:r>
            <a:r>
              <a:rPr lang="ru-RU" sz="1400" b="1" dirty="0" err="1"/>
              <a:t>госзакупок</a:t>
            </a:r>
            <a:r>
              <a:rPr lang="ru-RU" sz="1400" b="1" dirty="0"/>
              <a:t> </a:t>
            </a:r>
            <a:r>
              <a:rPr lang="ru-RU" sz="1400" b="1" dirty="0" smtClean="0"/>
              <a:t> требование </a:t>
            </a:r>
            <a:r>
              <a:rPr lang="ru-RU" sz="1400" b="1" dirty="0"/>
              <a:t>соблюдать квоту для приема на работу инвалидов. Она останется </a:t>
            </a:r>
            <a:r>
              <a:rPr lang="ru-RU" sz="1400" b="1" dirty="0">
                <a:hlinkClick r:id="rId2" tooltip="Федеральный закон от 24.11.1995 N 181-ФЗ (ред. от 29.12.2017) &quot;О социальной защите инвалидов в Российской Федерации&quot;"/>
              </a:rPr>
              <a:t>прежней</a:t>
            </a:r>
            <a:r>
              <a:rPr lang="ru-RU" sz="1400" b="1" dirty="0"/>
              <a:t>, а выполнить ее можно будет еще одним способом: уплатив компенсацию в фонд содействия трудоустройству </a:t>
            </a:r>
            <a:r>
              <a:rPr lang="ru-RU" sz="1400" b="1" dirty="0" smtClean="0"/>
              <a:t>инвалидов </a:t>
            </a:r>
            <a:r>
              <a:rPr lang="ru-RU" sz="1400" b="1" dirty="0"/>
              <a:t>(Обсуждение до </a:t>
            </a:r>
            <a:r>
              <a:rPr lang="ru-RU" sz="1400" b="1" dirty="0" smtClean="0"/>
              <a:t>20.03.2018</a:t>
            </a:r>
            <a:r>
              <a:rPr lang="ru-RU" sz="1400" b="1" dirty="0"/>
              <a:t>)</a:t>
            </a:r>
            <a:r>
              <a:rPr lang="ru-RU" sz="1400" b="1" dirty="0" smtClean="0"/>
              <a:t>.</a:t>
            </a:r>
            <a:endParaRPr lang="ru-RU" sz="1400" b="1" dirty="0"/>
          </a:p>
          <a:p>
            <a:pPr marL="285750" indent="-285750" algn="just">
              <a:spcBef>
                <a:spcPts val="400"/>
              </a:spcBef>
              <a:spcAft>
                <a:spcPts val="400"/>
              </a:spcAft>
              <a:buFont typeface="Arial" panose="020B0604020202020204" pitchFamily="34" charset="0"/>
              <a:buChar char="•"/>
            </a:pPr>
            <a:endParaRPr lang="ru-RU" sz="1400" b="1" dirty="0" smtClean="0">
              <a:solidFill>
                <a:schemeClr val="tx2">
                  <a:lumMod val="50000"/>
                </a:schemeClr>
              </a:solidFill>
              <a:ea typeface="Times New Roman"/>
            </a:endParaRPr>
          </a:p>
        </p:txBody>
      </p:sp>
      <p:sp>
        <p:nvSpPr>
          <p:cNvPr id="3" name="Номер слайда 2"/>
          <p:cNvSpPr>
            <a:spLocks noGrp="1"/>
          </p:cNvSpPr>
          <p:nvPr>
            <p:ph type="sldNum" sz="quarter" idx="12"/>
          </p:nvPr>
        </p:nvSpPr>
        <p:spPr/>
        <p:txBody>
          <a:bodyPr/>
          <a:lstStyle/>
          <a:p>
            <a:fld id="{25800938-3505-4AFC-AA3C-099AD5E268D3}" type="slidenum">
              <a:rPr lang="ru-RU" smtClean="0"/>
              <a:pPr/>
              <a:t>110</a:t>
            </a:fld>
            <a:endParaRPr lang="ru-RU"/>
          </a:p>
        </p:txBody>
      </p:sp>
      <p:pic>
        <p:nvPicPr>
          <p:cNvPr id="14" name="Рисунок 9"/>
          <p:cNvPicPr>
            <a:picLocks noChangeAspect="1"/>
          </p:cNvPicPr>
          <p:nvPr/>
        </p:nvPicPr>
        <p:blipFill>
          <a:blip r:embed="rId3" cstate="print"/>
          <a:srcRect/>
          <a:stretch>
            <a:fillRect/>
          </a:stretch>
        </p:blipFill>
        <p:spPr bwMode="auto">
          <a:xfrm>
            <a:off x="8078788" y="0"/>
            <a:ext cx="1065212" cy="958850"/>
          </a:xfrm>
          <a:prstGeom prst="rect">
            <a:avLst/>
          </a:prstGeom>
          <a:noFill/>
          <a:ln w="9525">
            <a:noFill/>
            <a:miter lim="800000"/>
            <a:headEnd/>
            <a:tailEnd/>
          </a:ln>
        </p:spPr>
      </p:pic>
    </p:spTree>
    <p:extLst>
      <p:ext uri="{BB962C8B-B14F-4D97-AF65-F5344CB8AC3E}">
        <p14:creationId xmlns:p14="http://schemas.microsoft.com/office/powerpoint/2010/main" val="4114085529"/>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2"/>
          <p:cNvSpPr txBox="1">
            <a:spLocks/>
          </p:cNvSpPr>
          <p:nvPr/>
        </p:nvSpPr>
        <p:spPr>
          <a:xfrm>
            <a:off x="99204" y="206869"/>
            <a:ext cx="8865284" cy="7647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000" b="1" dirty="0" smtClean="0">
                <a:solidFill>
                  <a:schemeClr val="accent1">
                    <a:lumMod val="50000"/>
                  </a:schemeClr>
                </a:solidFill>
                <a:latin typeface="+mn-lt"/>
                <a:ea typeface="Verdana" panose="020B0604030504040204" pitchFamily="34" charset="0"/>
                <a:cs typeface="Verdana" panose="020B0604030504040204" pitchFamily="34" charset="0"/>
              </a:rPr>
              <a:t>ПОЛОЖЕНИЯ ЗАКОНОПРОЕКТОВ, НАПРАВЛЕННЫЕ НА СОВЕРШЕНСТВОВАНИЕ ЗАКОНОДАТЕЛЬСТВА О КОНТРАКТНОЙ СИСТЕМЕ </a:t>
            </a:r>
          </a:p>
        </p:txBody>
      </p:sp>
      <p:cxnSp>
        <p:nvCxnSpPr>
          <p:cNvPr id="7" name="Прямая соединительная линия 6"/>
          <p:cNvCxnSpPr/>
          <p:nvPr/>
        </p:nvCxnSpPr>
        <p:spPr>
          <a:xfrm>
            <a:off x="151200" y="1196752"/>
            <a:ext cx="7884368" cy="0"/>
          </a:xfrm>
          <a:prstGeom prst="line">
            <a:avLst/>
          </a:prstGeom>
        </p:spPr>
        <p:style>
          <a:lnRef idx="3">
            <a:schemeClr val="accent4"/>
          </a:lnRef>
          <a:fillRef idx="0">
            <a:schemeClr val="accent4"/>
          </a:fillRef>
          <a:effectRef idx="2">
            <a:schemeClr val="accent4"/>
          </a:effectRef>
          <a:fontRef idx="minor">
            <a:schemeClr val="tx1"/>
          </a:fontRef>
        </p:style>
      </p:cxnSp>
      <p:sp>
        <p:nvSpPr>
          <p:cNvPr id="9" name="Пятиугольник 8"/>
          <p:cNvSpPr/>
          <p:nvPr/>
        </p:nvSpPr>
        <p:spPr>
          <a:xfrm>
            <a:off x="151200" y="3535163"/>
            <a:ext cx="2520000" cy="720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smtClean="0">
              <a:solidFill>
                <a:schemeClr val="accent1">
                  <a:lumMod val="50000"/>
                </a:schemeClr>
              </a:solidFill>
              <a:ea typeface="Times New Roman"/>
              <a:cs typeface="Arial" panose="020B0604020202020204" pitchFamily="34" charset="0"/>
            </a:endParaRPr>
          </a:p>
        </p:txBody>
      </p:sp>
      <p:sp>
        <p:nvSpPr>
          <p:cNvPr id="10" name="Прямоугольник 9"/>
          <p:cNvSpPr/>
          <p:nvPr/>
        </p:nvSpPr>
        <p:spPr>
          <a:xfrm>
            <a:off x="323528" y="3602775"/>
            <a:ext cx="1800201" cy="584775"/>
          </a:xfrm>
          <a:prstGeom prst="rect">
            <a:avLst/>
          </a:prstGeom>
        </p:spPr>
        <p:txBody>
          <a:bodyPr wrap="square">
            <a:spAutoFit/>
          </a:bodyPr>
          <a:lstStyle/>
          <a:p>
            <a:pPr lvl="0" algn="ctr"/>
            <a:r>
              <a:rPr lang="ru-RU" sz="1600" b="1" dirty="0" smtClean="0">
                <a:solidFill>
                  <a:srgbClr val="C00000"/>
                </a:solidFill>
                <a:ea typeface="Times New Roman"/>
              </a:rPr>
              <a:t>ПЛАНИРУЕМЫЕ ЗАКОНОПРОЕКТЫ </a:t>
            </a:r>
            <a:endParaRPr lang="ru-RU" sz="1600" b="1" dirty="0">
              <a:solidFill>
                <a:srgbClr val="C00000"/>
              </a:solidFill>
              <a:ea typeface="Times New Roman"/>
            </a:endParaRPr>
          </a:p>
        </p:txBody>
      </p:sp>
      <p:sp>
        <p:nvSpPr>
          <p:cNvPr id="11" name="Прямоугольник 10"/>
          <p:cNvSpPr/>
          <p:nvPr/>
        </p:nvSpPr>
        <p:spPr>
          <a:xfrm>
            <a:off x="2660137" y="1417143"/>
            <a:ext cx="6213699" cy="4939207"/>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endParaRPr lang="ru-RU" sz="1600" dirty="0"/>
          </a:p>
        </p:txBody>
      </p:sp>
      <p:sp>
        <p:nvSpPr>
          <p:cNvPr id="12" name="Прямоугольник 11"/>
          <p:cNvSpPr/>
          <p:nvPr/>
        </p:nvSpPr>
        <p:spPr>
          <a:xfrm>
            <a:off x="2772153" y="1484784"/>
            <a:ext cx="6072365" cy="5550237"/>
          </a:xfrm>
          <a:prstGeom prst="rect">
            <a:avLst/>
          </a:prstGeom>
        </p:spPr>
        <p:txBody>
          <a:bodyPr wrap="square">
            <a:spAutoFit/>
          </a:bodyPr>
          <a:lstStyle/>
          <a:p>
            <a:pPr marL="285750" indent="-285750" algn="just">
              <a:spcBef>
                <a:spcPts val="400"/>
              </a:spcBef>
              <a:spcAft>
                <a:spcPts val="400"/>
              </a:spcAft>
              <a:buFont typeface="Arial" panose="020B0604020202020204" pitchFamily="34" charset="0"/>
              <a:buChar char="•"/>
            </a:pPr>
            <a:r>
              <a:rPr lang="ru-RU" sz="1400" b="1" dirty="0" err="1">
                <a:solidFill>
                  <a:schemeClr val="tx2">
                    <a:lumMod val="50000"/>
                  </a:schemeClr>
                </a:solidFill>
                <a:ea typeface="Times New Roman"/>
              </a:rPr>
              <a:t>Госзаказчикам</a:t>
            </a:r>
            <a:r>
              <a:rPr lang="ru-RU" sz="1400" b="1" dirty="0" smtClean="0"/>
              <a:t> </a:t>
            </a:r>
            <a:r>
              <a:rPr lang="ru-RU" sz="1400" b="1" dirty="0"/>
              <a:t>- научным организациям хотят разрешить больше закупок у единственного поставщика по </a:t>
            </a:r>
            <a:r>
              <a:rPr lang="ru-RU" sz="1400" b="1" dirty="0">
                <a:hlinkClick r:id="rId2"/>
              </a:rPr>
              <a:t>п. 5 ч. 1 ст. 93</a:t>
            </a:r>
            <a:r>
              <a:rPr lang="ru-RU" sz="1400" b="1" dirty="0"/>
              <a:t> Закона № </a:t>
            </a:r>
            <a:r>
              <a:rPr lang="ru-RU" sz="1400" b="1" dirty="0" smtClean="0"/>
              <a:t>44-ФЗ </a:t>
            </a:r>
            <a:r>
              <a:rPr lang="ru-RU" sz="1400" b="1" dirty="0"/>
              <a:t>(Обсуждение до </a:t>
            </a:r>
            <a:r>
              <a:rPr lang="ru-RU" sz="1400" b="1" dirty="0" smtClean="0"/>
              <a:t>15.02.2018</a:t>
            </a:r>
            <a:r>
              <a:rPr lang="ru-RU" sz="1400" b="1" dirty="0"/>
              <a:t>)</a:t>
            </a:r>
            <a:r>
              <a:rPr lang="ru-RU" sz="1400" b="1" dirty="0" smtClean="0"/>
              <a:t> .</a:t>
            </a:r>
            <a:endParaRPr lang="ru-RU" sz="1400" b="1" dirty="0"/>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Планируется ввести запрет на привлечение по преференциям для СМП аффилированных с исполнителем СМП (не учитываются в объеме СМП).</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В </a:t>
            </a:r>
            <a:r>
              <a:rPr lang="ru-RU" sz="1400" b="1" dirty="0">
                <a:solidFill>
                  <a:schemeClr val="tx2">
                    <a:lumMod val="50000"/>
                  </a:schemeClr>
                </a:solidFill>
                <a:ea typeface="Times New Roman"/>
              </a:rPr>
              <a:t>перечень случаев, когда по 44-ФЗ возможна закупка у единственного поставщика, предлагается включить закупку у организаций инвалидов тех товаров, работ, услуг, которые внесены в утвержденный правительством список</a:t>
            </a:r>
            <a:r>
              <a:rPr lang="ru-RU" sz="1400" b="1" dirty="0" smtClean="0">
                <a:solidFill>
                  <a:schemeClr val="tx2">
                    <a:lumMod val="50000"/>
                  </a:schemeClr>
                </a:solidFill>
                <a:ea typeface="Times New Roman"/>
              </a:rPr>
              <a:t>.</a:t>
            </a:r>
          </a:p>
          <a:p>
            <a:pPr marL="285750" indent="-285750" algn="just">
              <a:spcBef>
                <a:spcPts val="400"/>
              </a:spcBef>
              <a:spcAft>
                <a:spcPts val="400"/>
              </a:spcAft>
              <a:buFont typeface="Arial" panose="020B0604020202020204" pitchFamily="34" charset="0"/>
              <a:buChar char="•"/>
            </a:pPr>
            <a:r>
              <a:rPr lang="ru-RU" sz="1400" b="1" dirty="0" smtClean="0"/>
              <a:t>Предлагается </a:t>
            </a:r>
            <a:r>
              <a:rPr lang="en-US" sz="1400" b="1" dirty="0" smtClean="0"/>
              <a:t>“</a:t>
            </a:r>
            <a:r>
              <a:rPr lang="ru-RU" sz="1400" b="1" dirty="0" smtClean="0"/>
              <a:t>В </a:t>
            </a:r>
            <a:r>
              <a:rPr lang="ru-RU" sz="1400" b="1" dirty="0"/>
              <a:t>случае если предметом контракта является выполнение работ по строительству, реконструкции, капитальному ремонту объектов капитального строительства, то к отчету об исполнении контракта и (или) о результатах отдельного этапа исполнения контракта (если контрактом предусмотрены отдельные этапы его исполнения) прилагаются результаты фото-фиксации этапов исполнения </a:t>
            </a:r>
            <a:r>
              <a:rPr lang="ru-RU" sz="1400" b="1" dirty="0" smtClean="0"/>
              <a:t>контракта</a:t>
            </a:r>
            <a:r>
              <a:rPr lang="en-US" sz="1400" b="1" dirty="0" smtClean="0"/>
              <a:t>”. (</a:t>
            </a:r>
            <a:r>
              <a:rPr lang="ru-RU" sz="1400" i="1" dirty="0" smtClean="0">
                <a:hlinkClick r:id="rId3"/>
              </a:rPr>
              <a:t>Проект</a:t>
            </a:r>
            <a:r>
              <a:rPr lang="ru-RU" sz="1400" i="1" dirty="0"/>
              <a:t> Федерального закона N 67129-7 </a:t>
            </a:r>
            <a:r>
              <a:rPr lang="ru-RU" sz="1400" i="1" dirty="0" smtClean="0"/>
              <a:t>внесен </a:t>
            </a:r>
            <a:r>
              <a:rPr lang="ru-RU" sz="1400" i="1" dirty="0"/>
              <a:t>в Госдуму 28 декабря 2016 </a:t>
            </a:r>
            <a:r>
              <a:rPr lang="ru-RU" sz="1400" i="1" dirty="0" smtClean="0"/>
              <a:t>года, не движется с 9.02.2017</a:t>
            </a:r>
            <a:r>
              <a:rPr lang="en-US" sz="1400" b="1" dirty="0" smtClean="0"/>
              <a:t>)</a:t>
            </a:r>
            <a:endParaRPr lang="ru-RU" sz="1400" b="1" dirty="0"/>
          </a:p>
          <a:p>
            <a:pPr marL="285750" indent="-285750" algn="just">
              <a:spcBef>
                <a:spcPts val="400"/>
              </a:spcBef>
              <a:spcAft>
                <a:spcPts val="400"/>
              </a:spcAft>
              <a:buFont typeface="Arial" panose="020B0604020202020204" pitchFamily="34" charset="0"/>
              <a:buChar char="•"/>
            </a:pPr>
            <a:endParaRPr lang="ru-RU" sz="1400" b="1" dirty="0" smtClean="0"/>
          </a:p>
          <a:p>
            <a:pPr marL="285750" indent="-285750" algn="just">
              <a:spcBef>
                <a:spcPts val="400"/>
              </a:spcBef>
              <a:spcAft>
                <a:spcPts val="400"/>
              </a:spcAft>
              <a:buFont typeface="Arial" panose="020B0604020202020204" pitchFamily="34" charset="0"/>
              <a:buChar char="•"/>
            </a:pPr>
            <a:endParaRPr lang="ru-RU" sz="1400" b="1" dirty="0" smtClean="0">
              <a:solidFill>
                <a:schemeClr val="tx2">
                  <a:lumMod val="50000"/>
                </a:schemeClr>
              </a:solidFill>
              <a:ea typeface="Times New Roman"/>
            </a:endParaRPr>
          </a:p>
          <a:p>
            <a:pPr marL="285750" indent="-285750" algn="just">
              <a:spcBef>
                <a:spcPts val="400"/>
              </a:spcBef>
              <a:spcAft>
                <a:spcPts val="400"/>
              </a:spcAft>
              <a:buFont typeface="Arial" panose="020B0604020202020204" pitchFamily="34" charset="0"/>
              <a:buChar char="•"/>
            </a:pPr>
            <a:endParaRPr lang="ru-RU" sz="1400" b="1" dirty="0">
              <a:solidFill>
                <a:schemeClr val="tx2">
                  <a:lumMod val="50000"/>
                </a:schemeClr>
              </a:solidFill>
              <a:ea typeface="Times New Roman"/>
              <a:hlinkClick r:id="rId4"/>
            </a:endParaRPr>
          </a:p>
          <a:p>
            <a:pPr marL="285750" indent="-285750" algn="just">
              <a:spcBef>
                <a:spcPts val="400"/>
              </a:spcBef>
              <a:spcAft>
                <a:spcPts val="400"/>
              </a:spcAft>
              <a:buFont typeface="Arial" panose="020B0604020202020204" pitchFamily="34" charset="0"/>
              <a:buChar char="•"/>
            </a:pPr>
            <a:endParaRPr lang="ru-RU" sz="1400" b="1" dirty="0">
              <a:solidFill>
                <a:schemeClr val="tx2">
                  <a:lumMod val="50000"/>
                </a:schemeClr>
              </a:solidFill>
              <a:ea typeface="Times New Roman"/>
            </a:endParaRPr>
          </a:p>
        </p:txBody>
      </p:sp>
      <p:sp>
        <p:nvSpPr>
          <p:cNvPr id="3" name="Номер слайда 2"/>
          <p:cNvSpPr>
            <a:spLocks noGrp="1"/>
          </p:cNvSpPr>
          <p:nvPr>
            <p:ph type="sldNum" sz="quarter" idx="12"/>
          </p:nvPr>
        </p:nvSpPr>
        <p:spPr/>
        <p:txBody>
          <a:bodyPr/>
          <a:lstStyle/>
          <a:p>
            <a:fld id="{25800938-3505-4AFC-AA3C-099AD5E268D3}" type="slidenum">
              <a:rPr lang="ru-RU" smtClean="0"/>
              <a:pPr/>
              <a:t>111</a:t>
            </a:fld>
            <a:endParaRPr lang="ru-RU" dirty="0"/>
          </a:p>
        </p:txBody>
      </p:sp>
    </p:spTree>
    <p:extLst>
      <p:ext uri="{BB962C8B-B14F-4D97-AF65-F5344CB8AC3E}">
        <p14:creationId xmlns:p14="http://schemas.microsoft.com/office/powerpoint/2010/main" val="119356557"/>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2"/>
          <p:cNvSpPr txBox="1">
            <a:spLocks/>
          </p:cNvSpPr>
          <p:nvPr/>
        </p:nvSpPr>
        <p:spPr>
          <a:xfrm>
            <a:off x="99204" y="206869"/>
            <a:ext cx="8865284" cy="7647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000" b="1" dirty="0" smtClean="0">
                <a:solidFill>
                  <a:schemeClr val="accent1">
                    <a:lumMod val="50000"/>
                  </a:schemeClr>
                </a:solidFill>
                <a:latin typeface="+mn-lt"/>
                <a:ea typeface="Verdana" panose="020B0604030504040204" pitchFamily="34" charset="0"/>
                <a:cs typeface="Verdana" panose="020B0604030504040204" pitchFamily="34" charset="0"/>
              </a:rPr>
              <a:t>ПОЛОЖЕНИЯ ЗАКОНОПРОЕКТОВ, НАПРАВЛЕННЫЕ НА СОВЕРШЕНСТВОВАНИЕ ЗАКОНОДАТЕЛЬСТВА О КОНТРАКТНОЙ СИСТЕМЕ </a:t>
            </a:r>
          </a:p>
        </p:txBody>
      </p:sp>
      <p:cxnSp>
        <p:nvCxnSpPr>
          <p:cNvPr id="7" name="Прямая соединительная линия 6"/>
          <p:cNvCxnSpPr/>
          <p:nvPr/>
        </p:nvCxnSpPr>
        <p:spPr>
          <a:xfrm>
            <a:off x="151200" y="966846"/>
            <a:ext cx="7884368" cy="0"/>
          </a:xfrm>
          <a:prstGeom prst="line">
            <a:avLst/>
          </a:prstGeom>
        </p:spPr>
        <p:style>
          <a:lnRef idx="3">
            <a:schemeClr val="accent4"/>
          </a:lnRef>
          <a:fillRef idx="0">
            <a:schemeClr val="accent4"/>
          </a:fillRef>
          <a:effectRef idx="2">
            <a:schemeClr val="accent4"/>
          </a:effectRef>
          <a:fontRef idx="minor">
            <a:schemeClr val="tx1"/>
          </a:fontRef>
        </p:style>
      </p:cxnSp>
      <p:sp>
        <p:nvSpPr>
          <p:cNvPr id="9" name="Пятиугольник 8"/>
          <p:cNvSpPr/>
          <p:nvPr/>
        </p:nvSpPr>
        <p:spPr>
          <a:xfrm>
            <a:off x="151200" y="3535163"/>
            <a:ext cx="2520000" cy="720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smtClean="0">
              <a:solidFill>
                <a:schemeClr val="accent1">
                  <a:lumMod val="50000"/>
                </a:schemeClr>
              </a:solidFill>
              <a:ea typeface="Times New Roman"/>
              <a:cs typeface="Arial" panose="020B0604020202020204" pitchFamily="34" charset="0"/>
            </a:endParaRPr>
          </a:p>
        </p:txBody>
      </p:sp>
      <p:sp>
        <p:nvSpPr>
          <p:cNvPr id="10" name="Прямоугольник 9"/>
          <p:cNvSpPr/>
          <p:nvPr/>
        </p:nvSpPr>
        <p:spPr>
          <a:xfrm>
            <a:off x="323528" y="3602775"/>
            <a:ext cx="1800201" cy="584775"/>
          </a:xfrm>
          <a:prstGeom prst="rect">
            <a:avLst/>
          </a:prstGeom>
        </p:spPr>
        <p:txBody>
          <a:bodyPr wrap="square">
            <a:spAutoFit/>
          </a:bodyPr>
          <a:lstStyle/>
          <a:p>
            <a:pPr lvl="0" algn="ctr"/>
            <a:r>
              <a:rPr lang="ru-RU" sz="1600" b="1" dirty="0" smtClean="0">
                <a:solidFill>
                  <a:srgbClr val="C00000"/>
                </a:solidFill>
                <a:ea typeface="Times New Roman"/>
              </a:rPr>
              <a:t>ПЛАНИРУЕМЫЕ ЗАКОНОПРОЕКТЫ </a:t>
            </a:r>
            <a:endParaRPr lang="ru-RU" sz="1600" b="1" dirty="0">
              <a:solidFill>
                <a:srgbClr val="C00000"/>
              </a:solidFill>
              <a:ea typeface="Times New Roman"/>
            </a:endParaRPr>
          </a:p>
        </p:txBody>
      </p:sp>
      <p:sp>
        <p:nvSpPr>
          <p:cNvPr id="11" name="Прямоугольник 10"/>
          <p:cNvSpPr/>
          <p:nvPr/>
        </p:nvSpPr>
        <p:spPr>
          <a:xfrm>
            <a:off x="2671200" y="1105786"/>
            <a:ext cx="6213699" cy="534005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endParaRPr lang="ru-RU" sz="1600" dirty="0"/>
          </a:p>
        </p:txBody>
      </p:sp>
      <p:sp>
        <p:nvSpPr>
          <p:cNvPr id="12" name="Прямоугольник 11"/>
          <p:cNvSpPr/>
          <p:nvPr/>
        </p:nvSpPr>
        <p:spPr>
          <a:xfrm>
            <a:off x="2702145" y="1091439"/>
            <a:ext cx="6072365" cy="2667397"/>
          </a:xfrm>
          <a:prstGeom prst="rect">
            <a:avLst/>
          </a:prstGeom>
        </p:spPr>
        <p:txBody>
          <a:bodyPr wrap="square">
            <a:spAutoFit/>
          </a:bodyPr>
          <a:lstStyle/>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В плане графике средствами ЕИС планируется ставить отметку (Размещено извещение</a:t>
            </a:r>
            <a:r>
              <a:rPr lang="en-US" sz="1400" b="1" dirty="0" smtClean="0">
                <a:solidFill>
                  <a:schemeClr val="tx2">
                    <a:lumMod val="50000"/>
                  </a:schemeClr>
                </a:solidFill>
                <a:ea typeface="Times New Roman"/>
              </a:rPr>
              <a:t>/</a:t>
            </a:r>
            <a:r>
              <a:rPr lang="ru-RU" sz="1400" b="1" dirty="0" smtClean="0">
                <a:solidFill>
                  <a:schemeClr val="tx2">
                    <a:lumMod val="50000"/>
                  </a:schemeClr>
                </a:solidFill>
                <a:ea typeface="Times New Roman"/>
              </a:rPr>
              <a:t>контракт заключен) (Прошло общественное обсуждение). </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Расширение перечня товаров, </a:t>
            </a:r>
            <a:r>
              <a:rPr lang="ru-RU" sz="1400" b="1" dirty="0">
                <a:solidFill>
                  <a:schemeClr val="tx2">
                    <a:lumMod val="50000"/>
                  </a:schemeClr>
                </a:solidFill>
                <a:ea typeface="Times New Roman"/>
              </a:rPr>
              <a:t>р</a:t>
            </a:r>
            <a:r>
              <a:rPr lang="ru-RU" sz="1400" b="1" dirty="0" smtClean="0">
                <a:solidFill>
                  <a:schemeClr val="tx2">
                    <a:lumMod val="50000"/>
                  </a:schemeClr>
                </a:solidFill>
                <a:ea typeface="Times New Roman"/>
              </a:rPr>
              <a:t>абот, услуг, которые можно покупать по цене единицы.</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Предлагается </a:t>
            </a:r>
            <a:r>
              <a:rPr lang="ru-RU" sz="1400" b="1" dirty="0">
                <a:solidFill>
                  <a:schemeClr val="tx2">
                    <a:lumMod val="50000"/>
                  </a:schemeClr>
                </a:solidFill>
                <a:ea typeface="Times New Roman"/>
              </a:rPr>
              <a:t>не включать в совокупный годовой объем </a:t>
            </a:r>
            <a:r>
              <a:rPr lang="ru-RU" sz="1400" b="1" dirty="0" smtClean="0">
                <a:solidFill>
                  <a:schemeClr val="tx2">
                    <a:lumMod val="50000"/>
                  </a:schemeClr>
                </a:solidFill>
                <a:ea typeface="Times New Roman"/>
              </a:rPr>
              <a:t>закупок, </a:t>
            </a:r>
            <a:r>
              <a:rPr lang="ru-RU" sz="1400" b="1" dirty="0">
                <a:solidFill>
                  <a:schemeClr val="tx2">
                    <a:lumMod val="50000"/>
                  </a:schemeClr>
                </a:solidFill>
                <a:ea typeface="Times New Roman"/>
              </a:rPr>
              <a:t>используемый при расчете объема закупок у </a:t>
            </a:r>
            <a:r>
              <a:rPr lang="ru-RU" sz="1400" b="1" dirty="0" smtClean="0">
                <a:solidFill>
                  <a:schemeClr val="tx2">
                    <a:lumMod val="50000"/>
                  </a:schemeClr>
                </a:solidFill>
                <a:ea typeface="Times New Roman"/>
              </a:rPr>
              <a:t>СМП и СОНО, </a:t>
            </a:r>
            <a:r>
              <a:rPr lang="ru-RU" sz="1400" b="1" dirty="0">
                <a:solidFill>
                  <a:schemeClr val="tx2">
                    <a:lumMod val="50000"/>
                  </a:schemeClr>
                </a:solidFill>
                <a:ea typeface="Times New Roman"/>
              </a:rPr>
              <a:t>закупки жизненно необходимых и важнейших лекарственных препаратов. Правило будет применяться, только если начальная (максимальная) цена контракта составит больше 10 </a:t>
            </a:r>
            <a:r>
              <a:rPr lang="ru-RU" sz="1400" b="1" dirty="0" err="1" smtClean="0">
                <a:solidFill>
                  <a:schemeClr val="tx2">
                    <a:lumMod val="50000"/>
                  </a:schemeClr>
                </a:solidFill>
                <a:ea typeface="Times New Roman"/>
              </a:rPr>
              <a:t>млн.руб</a:t>
            </a:r>
            <a:r>
              <a:rPr lang="ru-RU" sz="1400" b="1" dirty="0" smtClean="0">
                <a:solidFill>
                  <a:schemeClr val="tx2">
                    <a:lumMod val="50000"/>
                  </a:schemeClr>
                </a:solidFill>
                <a:ea typeface="Times New Roman"/>
              </a:rPr>
              <a:t>. (Проект закона внесен в думу).</a:t>
            </a:r>
            <a:endParaRPr lang="ru-RU" sz="1400" b="1" dirty="0">
              <a:solidFill>
                <a:schemeClr val="tx2">
                  <a:lumMod val="50000"/>
                </a:schemeClr>
              </a:solidFill>
              <a:ea typeface="Times New Roman"/>
            </a:endParaRPr>
          </a:p>
        </p:txBody>
      </p:sp>
      <p:sp>
        <p:nvSpPr>
          <p:cNvPr id="3" name="Номер слайда 2"/>
          <p:cNvSpPr>
            <a:spLocks noGrp="1"/>
          </p:cNvSpPr>
          <p:nvPr>
            <p:ph type="sldNum" sz="quarter" idx="12"/>
          </p:nvPr>
        </p:nvSpPr>
        <p:spPr/>
        <p:txBody>
          <a:bodyPr/>
          <a:lstStyle/>
          <a:p>
            <a:fld id="{25800938-3505-4AFC-AA3C-099AD5E268D3}" type="slidenum">
              <a:rPr lang="ru-RU" smtClean="0"/>
              <a:pPr/>
              <a:t>112</a:t>
            </a:fld>
            <a:endParaRPr lang="ru-RU"/>
          </a:p>
        </p:txBody>
      </p:sp>
    </p:spTree>
    <p:extLst>
      <p:ext uri="{BB962C8B-B14F-4D97-AF65-F5344CB8AC3E}">
        <p14:creationId xmlns:p14="http://schemas.microsoft.com/office/powerpoint/2010/main" val="1866726928"/>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2"/>
          <p:cNvSpPr txBox="1">
            <a:spLocks/>
          </p:cNvSpPr>
          <p:nvPr/>
        </p:nvSpPr>
        <p:spPr>
          <a:xfrm>
            <a:off x="99204" y="206869"/>
            <a:ext cx="8865284" cy="7647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000" b="1" dirty="0" smtClean="0">
                <a:solidFill>
                  <a:schemeClr val="accent1">
                    <a:lumMod val="50000"/>
                  </a:schemeClr>
                </a:solidFill>
                <a:latin typeface="+mn-lt"/>
                <a:ea typeface="Verdana" panose="020B0604030504040204" pitchFamily="34" charset="0"/>
                <a:cs typeface="Verdana" panose="020B0604030504040204" pitchFamily="34" charset="0"/>
              </a:rPr>
              <a:t>ПОЛОЖЕНИЯ ЗАКОНОПРОЕКТОВ, НАПРАВЛЕННЫЕ НА СОВЕРШЕНСТВОВАНИЕ ЗАКОНОДАТЕЛЬСТВА О КОНТРАКТНОЙ СИСТЕМЕ </a:t>
            </a:r>
          </a:p>
        </p:txBody>
      </p:sp>
      <p:cxnSp>
        <p:nvCxnSpPr>
          <p:cNvPr id="7" name="Прямая соединительная линия 6"/>
          <p:cNvCxnSpPr/>
          <p:nvPr/>
        </p:nvCxnSpPr>
        <p:spPr>
          <a:xfrm>
            <a:off x="151200" y="1196752"/>
            <a:ext cx="7884368" cy="0"/>
          </a:xfrm>
          <a:prstGeom prst="line">
            <a:avLst/>
          </a:prstGeom>
        </p:spPr>
        <p:style>
          <a:lnRef idx="3">
            <a:schemeClr val="accent4"/>
          </a:lnRef>
          <a:fillRef idx="0">
            <a:schemeClr val="accent4"/>
          </a:fillRef>
          <a:effectRef idx="2">
            <a:schemeClr val="accent4"/>
          </a:effectRef>
          <a:fontRef idx="minor">
            <a:schemeClr val="tx1"/>
          </a:fontRef>
        </p:style>
      </p:cxnSp>
      <p:sp>
        <p:nvSpPr>
          <p:cNvPr id="9" name="Пятиугольник 8"/>
          <p:cNvSpPr/>
          <p:nvPr/>
        </p:nvSpPr>
        <p:spPr>
          <a:xfrm>
            <a:off x="151200" y="3535163"/>
            <a:ext cx="2520000" cy="720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smtClean="0">
              <a:solidFill>
                <a:schemeClr val="accent1">
                  <a:lumMod val="50000"/>
                </a:schemeClr>
              </a:solidFill>
              <a:ea typeface="Times New Roman"/>
              <a:cs typeface="Arial" panose="020B0604020202020204" pitchFamily="34" charset="0"/>
            </a:endParaRPr>
          </a:p>
        </p:txBody>
      </p:sp>
      <p:sp>
        <p:nvSpPr>
          <p:cNvPr id="10" name="Прямоугольник 9"/>
          <p:cNvSpPr/>
          <p:nvPr/>
        </p:nvSpPr>
        <p:spPr>
          <a:xfrm>
            <a:off x="323528" y="3602775"/>
            <a:ext cx="1800201" cy="584775"/>
          </a:xfrm>
          <a:prstGeom prst="rect">
            <a:avLst/>
          </a:prstGeom>
        </p:spPr>
        <p:txBody>
          <a:bodyPr wrap="square">
            <a:spAutoFit/>
          </a:bodyPr>
          <a:lstStyle/>
          <a:p>
            <a:pPr lvl="0" algn="ctr"/>
            <a:r>
              <a:rPr lang="ru-RU" sz="1600" b="1" dirty="0" smtClean="0">
                <a:solidFill>
                  <a:srgbClr val="C00000"/>
                </a:solidFill>
                <a:ea typeface="Times New Roman"/>
              </a:rPr>
              <a:t>ПЛАНИРУЕМЫЕ ЗАКОНОПРОЕКТЫ </a:t>
            </a:r>
            <a:endParaRPr lang="ru-RU" sz="1600" b="1" dirty="0">
              <a:solidFill>
                <a:srgbClr val="C00000"/>
              </a:solidFill>
              <a:ea typeface="Times New Roman"/>
            </a:endParaRPr>
          </a:p>
        </p:txBody>
      </p:sp>
      <p:sp>
        <p:nvSpPr>
          <p:cNvPr id="11" name="Прямоугольник 10"/>
          <p:cNvSpPr/>
          <p:nvPr/>
        </p:nvSpPr>
        <p:spPr>
          <a:xfrm>
            <a:off x="2671200" y="1614461"/>
            <a:ext cx="6213699" cy="4831384"/>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endParaRPr lang="ru-RU" sz="1600" dirty="0"/>
          </a:p>
        </p:txBody>
      </p:sp>
      <p:sp>
        <p:nvSpPr>
          <p:cNvPr id="12" name="Прямоугольник 11"/>
          <p:cNvSpPr/>
          <p:nvPr/>
        </p:nvSpPr>
        <p:spPr>
          <a:xfrm>
            <a:off x="2767629" y="1741151"/>
            <a:ext cx="6072365" cy="2975173"/>
          </a:xfrm>
          <a:prstGeom prst="rect">
            <a:avLst/>
          </a:prstGeom>
        </p:spPr>
        <p:txBody>
          <a:bodyPr wrap="square">
            <a:spAutoFit/>
          </a:bodyPr>
          <a:lstStyle/>
          <a:p>
            <a:pPr marL="285750" indent="-285750" algn="just">
              <a:spcBef>
                <a:spcPts val="400"/>
              </a:spcBef>
              <a:spcAft>
                <a:spcPts val="400"/>
              </a:spcAft>
              <a:buFont typeface="Arial" panose="020B0604020202020204" pitchFamily="34" charset="0"/>
              <a:buChar char="•"/>
            </a:pPr>
            <a:r>
              <a:rPr lang="ru-RU" sz="1400" b="1" dirty="0" smtClean="0"/>
              <a:t> Контракт</a:t>
            </a:r>
            <a:r>
              <a:rPr lang="ru-RU" sz="1400" b="1" dirty="0"/>
              <a:t>, предусматривающий поэтапную поставку товара, должен содержать условие о размере аванса, порядке и сроках его поэтапной выплаты</a:t>
            </a:r>
            <a:r>
              <a:rPr lang="ru-RU" sz="1400" b="1" dirty="0" smtClean="0"/>
              <a:t>. Правительство вправе </a:t>
            </a:r>
            <a:r>
              <a:rPr lang="ru-RU" sz="1400" b="1" dirty="0"/>
              <a:t>в отношении отдельных товаров, поставка которых проводится поэтапно, устанавливать требования к размеру, порядку и срокам оплаты </a:t>
            </a:r>
            <a:r>
              <a:rPr lang="ru-RU" sz="1400" b="1" dirty="0" smtClean="0"/>
              <a:t>этапов (прошел </a:t>
            </a:r>
            <a:r>
              <a:rPr lang="ru-RU" sz="1400" b="1" dirty="0" err="1" smtClean="0"/>
              <a:t>общественое</a:t>
            </a:r>
            <a:r>
              <a:rPr lang="ru-RU" sz="1400" b="1" dirty="0" smtClean="0"/>
              <a:t> обсуждение ).</a:t>
            </a:r>
            <a:r>
              <a:rPr lang="ru-RU" sz="1400" dirty="0" smtClean="0"/>
              <a:t> </a:t>
            </a:r>
            <a:endParaRPr lang="ru-RU" sz="1400" b="1" dirty="0"/>
          </a:p>
          <a:p>
            <a:pPr marL="266700" algn="just">
              <a:spcBef>
                <a:spcPts val="400"/>
              </a:spcBef>
              <a:spcAft>
                <a:spcPts val="400"/>
              </a:spcAft>
            </a:pPr>
            <a:endParaRPr lang="ru-RU" sz="1400" b="1" dirty="0"/>
          </a:p>
          <a:p>
            <a:pPr marL="285750" indent="-285750" algn="just">
              <a:spcBef>
                <a:spcPts val="400"/>
              </a:spcBef>
              <a:spcAft>
                <a:spcPts val="400"/>
              </a:spcAft>
              <a:buFont typeface="Arial" panose="020B0604020202020204" pitchFamily="34" charset="0"/>
              <a:buChar char="•"/>
            </a:pPr>
            <a:endParaRPr lang="ru-RU" sz="1400" b="1" dirty="0" smtClean="0">
              <a:solidFill>
                <a:schemeClr val="tx2">
                  <a:lumMod val="50000"/>
                </a:schemeClr>
              </a:solidFill>
              <a:ea typeface="Times New Roman"/>
            </a:endParaRPr>
          </a:p>
          <a:p>
            <a:pPr marL="742950" lvl="1" indent="-285750" algn="just">
              <a:spcBef>
                <a:spcPts val="400"/>
              </a:spcBef>
              <a:spcAft>
                <a:spcPts val="400"/>
              </a:spcAft>
              <a:buFont typeface="Arial" panose="020B0604020202020204" pitchFamily="34" charset="0"/>
              <a:buChar char="•"/>
            </a:pPr>
            <a:endParaRPr lang="ru-RU" sz="1400" b="1" dirty="0" smtClean="0">
              <a:solidFill>
                <a:schemeClr val="tx2">
                  <a:lumMod val="50000"/>
                </a:schemeClr>
              </a:solidFill>
              <a:ea typeface="Times New Roman"/>
            </a:endParaRPr>
          </a:p>
          <a:p>
            <a:pPr algn="just">
              <a:spcBef>
                <a:spcPts val="400"/>
              </a:spcBef>
              <a:spcAft>
                <a:spcPts val="400"/>
              </a:spcAft>
            </a:pPr>
            <a:endParaRPr lang="ru-RU" sz="1400" b="1" dirty="0">
              <a:solidFill>
                <a:schemeClr val="tx2">
                  <a:lumMod val="50000"/>
                </a:schemeClr>
              </a:solidFill>
              <a:ea typeface="Times New Roman"/>
            </a:endParaRPr>
          </a:p>
          <a:p>
            <a:pPr marL="285750" indent="-285750" algn="just">
              <a:spcBef>
                <a:spcPts val="400"/>
              </a:spcBef>
              <a:spcAft>
                <a:spcPts val="400"/>
              </a:spcAft>
              <a:buFont typeface="Arial" panose="020B0604020202020204" pitchFamily="34" charset="0"/>
              <a:buChar char="•"/>
            </a:pPr>
            <a:endParaRPr lang="ru-RU" sz="1400" b="1" dirty="0">
              <a:solidFill>
                <a:srgbClr val="C00000"/>
              </a:solidFill>
              <a:ea typeface="Times New Roman"/>
            </a:endParaRPr>
          </a:p>
        </p:txBody>
      </p:sp>
      <p:sp>
        <p:nvSpPr>
          <p:cNvPr id="3" name="Номер слайда 2"/>
          <p:cNvSpPr>
            <a:spLocks noGrp="1"/>
          </p:cNvSpPr>
          <p:nvPr>
            <p:ph type="sldNum" sz="quarter" idx="12"/>
          </p:nvPr>
        </p:nvSpPr>
        <p:spPr/>
        <p:txBody>
          <a:bodyPr/>
          <a:lstStyle/>
          <a:p>
            <a:fld id="{25800938-3505-4AFC-AA3C-099AD5E268D3}" type="slidenum">
              <a:rPr lang="ru-RU" smtClean="0"/>
              <a:pPr/>
              <a:t>113</a:t>
            </a:fld>
            <a:endParaRPr lang="ru-RU"/>
          </a:p>
        </p:txBody>
      </p:sp>
    </p:spTree>
    <p:extLst>
      <p:ext uri="{BB962C8B-B14F-4D97-AF65-F5344CB8AC3E}">
        <p14:creationId xmlns:p14="http://schemas.microsoft.com/office/powerpoint/2010/main" val="2369287075"/>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2"/>
          <p:cNvSpPr txBox="1">
            <a:spLocks/>
          </p:cNvSpPr>
          <p:nvPr/>
        </p:nvSpPr>
        <p:spPr>
          <a:xfrm>
            <a:off x="99204" y="206869"/>
            <a:ext cx="8865284" cy="7647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000" b="1" dirty="0" smtClean="0">
                <a:solidFill>
                  <a:schemeClr val="accent1">
                    <a:lumMod val="50000"/>
                  </a:schemeClr>
                </a:solidFill>
                <a:latin typeface="+mn-lt"/>
                <a:ea typeface="Verdana" panose="020B0604030504040204" pitchFamily="34" charset="0"/>
                <a:cs typeface="Verdana" panose="020B0604030504040204" pitchFamily="34" charset="0"/>
              </a:rPr>
              <a:t>ПОЛОЖЕНИЯ ЗАКОНОПРОЕКТОВ, НАПРАВЛЕННЫЕ НА СОВЕРШЕНСТВОВАНИЕ ЗАКОНОДАТЕЛЬСТВА О КОНТРАКТНОЙ СИСТЕМЕ </a:t>
            </a:r>
          </a:p>
        </p:txBody>
      </p:sp>
      <p:cxnSp>
        <p:nvCxnSpPr>
          <p:cNvPr id="7" name="Прямая соединительная линия 6"/>
          <p:cNvCxnSpPr/>
          <p:nvPr/>
        </p:nvCxnSpPr>
        <p:spPr>
          <a:xfrm>
            <a:off x="151200" y="1196752"/>
            <a:ext cx="7884368" cy="0"/>
          </a:xfrm>
          <a:prstGeom prst="line">
            <a:avLst/>
          </a:prstGeom>
        </p:spPr>
        <p:style>
          <a:lnRef idx="3">
            <a:schemeClr val="accent4"/>
          </a:lnRef>
          <a:fillRef idx="0">
            <a:schemeClr val="accent4"/>
          </a:fillRef>
          <a:effectRef idx="2">
            <a:schemeClr val="accent4"/>
          </a:effectRef>
          <a:fontRef idx="minor">
            <a:schemeClr val="tx1"/>
          </a:fontRef>
        </p:style>
      </p:cxnSp>
      <p:sp>
        <p:nvSpPr>
          <p:cNvPr id="9" name="Пятиугольник 8"/>
          <p:cNvSpPr/>
          <p:nvPr/>
        </p:nvSpPr>
        <p:spPr>
          <a:xfrm>
            <a:off x="151200" y="3535163"/>
            <a:ext cx="2520000" cy="720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smtClean="0">
              <a:solidFill>
                <a:schemeClr val="accent1">
                  <a:lumMod val="50000"/>
                </a:schemeClr>
              </a:solidFill>
              <a:ea typeface="Times New Roman"/>
              <a:cs typeface="Arial" panose="020B0604020202020204" pitchFamily="34" charset="0"/>
            </a:endParaRPr>
          </a:p>
        </p:txBody>
      </p:sp>
      <p:sp>
        <p:nvSpPr>
          <p:cNvPr id="10" name="Прямоугольник 9"/>
          <p:cNvSpPr/>
          <p:nvPr/>
        </p:nvSpPr>
        <p:spPr>
          <a:xfrm>
            <a:off x="323528" y="3602775"/>
            <a:ext cx="1800201" cy="584775"/>
          </a:xfrm>
          <a:prstGeom prst="rect">
            <a:avLst/>
          </a:prstGeom>
        </p:spPr>
        <p:txBody>
          <a:bodyPr wrap="square">
            <a:spAutoFit/>
          </a:bodyPr>
          <a:lstStyle/>
          <a:p>
            <a:pPr lvl="0" algn="ctr"/>
            <a:r>
              <a:rPr lang="ru-RU" sz="1600" b="1" dirty="0" smtClean="0">
                <a:solidFill>
                  <a:srgbClr val="C00000"/>
                </a:solidFill>
                <a:ea typeface="Times New Roman"/>
              </a:rPr>
              <a:t>ПЛАНИРУЕМЫЕ ЗАКОНОПРОЕКТЫ </a:t>
            </a:r>
            <a:endParaRPr lang="ru-RU" sz="1600" b="1" dirty="0">
              <a:solidFill>
                <a:srgbClr val="C00000"/>
              </a:solidFill>
              <a:ea typeface="Times New Roman"/>
            </a:endParaRPr>
          </a:p>
        </p:txBody>
      </p:sp>
      <p:sp>
        <p:nvSpPr>
          <p:cNvPr id="11" name="Прямоугольник 10"/>
          <p:cNvSpPr/>
          <p:nvPr/>
        </p:nvSpPr>
        <p:spPr>
          <a:xfrm>
            <a:off x="2671200" y="1340768"/>
            <a:ext cx="6213699" cy="5105077"/>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endParaRPr lang="ru-RU" sz="1600" dirty="0"/>
          </a:p>
        </p:txBody>
      </p:sp>
      <p:sp>
        <p:nvSpPr>
          <p:cNvPr id="12" name="Прямоугольник 11"/>
          <p:cNvSpPr/>
          <p:nvPr/>
        </p:nvSpPr>
        <p:spPr>
          <a:xfrm>
            <a:off x="2747200" y="1421932"/>
            <a:ext cx="6072365" cy="5334794"/>
          </a:xfrm>
          <a:prstGeom prst="rect">
            <a:avLst/>
          </a:prstGeom>
        </p:spPr>
        <p:txBody>
          <a:bodyPr wrap="square">
            <a:spAutoFit/>
          </a:bodyPr>
          <a:lstStyle/>
          <a:p>
            <a:pPr marL="285750" indent="-285750" algn="just">
              <a:spcBef>
                <a:spcPts val="400"/>
              </a:spcBef>
              <a:spcAft>
                <a:spcPts val="400"/>
              </a:spcAft>
              <a:buFont typeface="Arial" panose="020B0604020202020204" pitchFamily="34" charset="0"/>
              <a:buChar char="•"/>
            </a:pPr>
            <a:r>
              <a:rPr lang="ru-RU" sz="1400" b="1" dirty="0">
                <a:solidFill>
                  <a:schemeClr val="tx2">
                    <a:lumMod val="50000"/>
                  </a:schemeClr>
                </a:solidFill>
                <a:ea typeface="Times New Roman"/>
              </a:rPr>
              <a:t>Стороны контракта, в частности, при его изменении, расторжении и приемке результатов будут вести электронный документооборот в единой информационной системе. Исключение составят некоторые закупки у единственного поставщика (например, закупки стоимостью до 100 тыс. руб.).</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Автономное </a:t>
            </a:r>
            <a:r>
              <a:rPr lang="ru-RU" sz="1400" b="1" dirty="0">
                <a:solidFill>
                  <a:schemeClr val="tx2">
                    <a:lumMod val="50000"/>
                  </a:schemeClr>
                </a:solidFill>
                <a:ea typeface="Times New Roman"/>
              </a:rPr>
              <a:t>учреждение согласно проекту сможет закупать товары (работы, услуги) по Закону N 223-ФЗ, только если закупка финансируется за счет грантов или учреждение, выступая исполнителем по контракту, привлекает иных лиц.</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Если </a:t>
            </a:r>
            <a:r>
              <a:rPr lang="ru-RU" sz="1400" b="1" dirty="0">
                <a:solidFill>
                  <a:schemeClr val="tx2">
                    <a:lumMod val="50000"/>
                  </a:schemeClr>
                </a:solidFill>
                <a:ea typeface="Times New Roman"/>
              </a:rPr>
              <a:t>информация о поставщике (подрядчике, исполнителе) включена в реестр недобросовестных поставщиков (РНП) впервые, ее предлагается удалять через год после внесения</a:t>
            </a:r>
            <a:r>
              <a:rPr lang="ru-RU" sz="1400" b="1" dirty="0" smtClean="0">
                <a:solidFill>
                  <a:schemeClr val="tx2">
                    <a:lumMod val="50000"/>
                  </a:schemeClr>
                </a:solidFill>
                <a:ea typeface="Times New Roman"/>
              </a:rPr>
              <a:t>.</a:t>
            </a:r>
          </a:p>
          <a:p>
            <a:pPr marL="285750" indent="-285750" algn="just">
              <a:spcBef>
                <a:spcPts val="400"/>
              </a:spcBef>
              <a:spcAft>
                <a:spcPts val="400"/>
              </a:spcAft>
              <a:buFont typeface="Arial" panose="020B0604020202020204" pitchFamily="34" charset="0"/>
              <a:buChar char="•"/>
            </a:pPr>
            <a:r>
              <a:rPr lang="ru-RU" sz="1400" b="1" dirty="0" err="1" smtClean="0">
                <a:solidFill>
                  <a:schemeClr val="tx2">
                    <a:lumMod val="50000"/>
                  </a:schemeClr>
                </a:solidFill>
                <a:ea typeface="Times New Roman"/>
              </a:rPr>
              <a:t>Минэк</a:t>
            </a:r>
            <a:r>
              <a:rPr lang="ru-RU" sz="1400" b="1" dirty="0" smtClean="0">
                <a:solidFill>
                  <a:schemeClr val="tx2">
                    <a:lumMod val="50000"/>
                  </a:schemeClr>
                </a:solidFill>
                <a:ea typeface="Times New Roman"/>
              </a:rPr>
              <a:t> подготовил изменения в 44-ФЗ по проведению торгов на реализацию имущества и имущественных прав.</a:t>
            </a:r>
          </a:p>
          <a:p>
            <a:pPr marL="285750" indent="-285750" algn="just">
              <a:spcBef>
                <a:spcPts val="400"/>
              </a:spcBef>
              <a:spcAft>
                <a:spcPts val="400"/>
              </a:spcAft>
              <a:buFont typeface="Arial" panose="020B0604020202020204" pitchFamily="34" charset="0"/>
              <a:buChar char="•"/>
            </a:pPr>
            <a:r>
              <a:rPr lang="ru-RU" sz="1400" b="1" dirty="0">
                <a:solidFill>
                  <a:srgbClr val="C00000"/>
                </a:solidFill>
                <a:ea typeface="Times New Roman"/>
              </a:rPr>
              <a:t>Внесение  иных технических правок, подготовленных по итогам мониторинга контрактной системы и направленных на устранение правовых пробелов и совершенствование законодательства </a:t>
            </a:r>
            <a:br>
              <a:rPr lang="ru-RU" sz="1400" b="1" dirty="0">
                <a:solidFill>
                  <a:srgbClr val="C00000"/>
                </a:solidFill>
                <a:ea typeface="Times New Roman"/>
              </a:rPr>
            </a:br>
            <a:r>
              <a:rPr lang="ru-RU" sz="1400" b="1" dirty="0">
                <a:solidFill>
                  <a:srgbClr val="C00000"/>
                </a:solidFill>
                <a:ea typeface="Times New Roman"/>
              </a:rPr>
              <a:t>о контрактной системе</a:t>
            </a:r>
          </a:p>
          <a:p>
            <a:pPr marL="285750" indent="-285750" algn="just">
              <a:spcBef>
                <a:spcPts val="400"/>
              </a:spcBef>
              <a:spcAft>
                <a:spcPts val="400"/>
              </a:spcAft>
              <a:buFont typeface="Arial" panose="020B0604020202020204" pitchFamily="34" charset="0"/>
              <a:buChar char="•"/>
            </a:pPr>
            <a:endParaRPr lang="ru-RU" sz="1400" b="1" dirty="0" smtClean="0">
              <a:solidFill>
                <a:schemeClr val="tx2">
                  <a:lumMod val="50000"/>
                </a:schemeClr>
              </a:solidFill>
              <a:ea typeface="Times New Roman"/>
            </a:endParaRPr>
          </a:p>
          <a:p>
            <a:pPr algn="just">
              <a:spcBef>
                <a:spcPts val="400"/>
              </a:spcBef>
              <a:spcAft>
                <a:spcPts val="400"/>
              </a:spcAft>
            </a:pPr>
            <a:endParaRPr lang="ru-RU" sz="1400" b="1" dirty="0">
              <a:solidFill>
                <a:schemeClr val="tx2">
                  <a:lumMod val="50000"/>
                </a:schemeClr>
              </a:solidFill>
              <a:ea typeface="Times New Roman"/>
            </a:endParaRPr>
          </a:p>
          <a:p>
            <a:pPr marL="285750" indent="-285750" algn="just">
              <a:spcBef>
                <a:spcPts val="400"/>
              </a:spcBef>
              <a:spcAft>
                <a:spcPts val="400"/>
              </a:spcAft>
              <a:buFont typeface="Arial" panose="020B0604020202020204" pitchFamily="34" charset="0"/>
              <a:buChar char="•"/>
            </a:pPr>
            <a:endParaRPr lang="ru-RU" sz="1400" b="1" dirty="0">
              <a:solidFill>
                <a:srgbClr val="C00000"/>
              </a:solidFill>
              <a:ea typeface="Times New Roman"/>
            </a:endParaRPr>
          </a:p>
        </p:txBody>
      </p:sp>
      <p:sp>
        <p:nvSpPr>
          <p:cNvPr id="3" name="Номер слайда 2"/>
          <p:cNvSpPr>
            <a:spLocks noGrp="1"/>
          </p:cNvSpPr>
          <p:nvPr>
            <p:ph type="sldNum" sz="quarter" idx="12"/>
          </p:nvPr>
        </p:nvSpPr>
        <p:spPr/>
        <p:txBody>
          <a:bodyPr/>
          <a:lstStyle/>
          <a:p>
            <a:fld id="{25800938-3505-4AFC-AA3C-099AD5E268D3}" type="slidenum">
              <a:rPr lang="ru-RU" smtClean="0"/>
              <a:pPr/>
              <a:t>114</a:t>
            </a:fld>
            <a:endParaRPr lang="ru-RU"/>
          </a:p>
        </p:txBody>
      </p:sp>
    </p:spTree>
    <p:extLst>
      <p:ext uri="{BB962C8B-B14F-4D97-AF65-F5344CB8AC3E}">
        <p14:creationId xmlns:p14="http://schemas.microsoft.com/office/powerpoint/2010/main" val="3181540621"/>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2"/>
          <p:cNvSpPr txBox="1">
            <a:spLocks/>
          </p:cNvSpPr>
          <p:nvPr/>
        </p:nvSpPr>
        <p:spPr>
          <a:xfrm>
            <a:off x="99204" y="206869"/>
            <a:ext cx="8865284" cy="7647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000" b="1" dirty="0" smtClean="0">
                <a:solidFill>
                  <a:schemeClr val="accent1">
                    <a:lumMod val="50000"/>
                  </a:schemeClr>
                </a:solidFill>
                <a:latin typeface="+mn-lt"/>
                <a:ea typeface="Verdana" panose="020B0604030504040204" pitchFamily="34" charset="0"/>
                <a:cs typeface="Verdana" panose="020B0604030504040204" pitchFamily="34" charset="0"/>
              </a:rPr>
              <a:t>ПОЛОЖЕНИЯ ЗАКОНОПРОЕКТОВ, НАПРАВЛЕННЫЕ НА СОВЕРШЕНСТВОВАНИЕ ЗАКОНОДАТЕЛЬСТВА О КОНТРАКТНОЙ СИСТЕМЕ </a:t>
            </a:r>
          </a:p>
        </p:txBody>
      </p:sp>
      <p:cxnSp>
        <p:nvCxnSpPr>
          <p:cNvPr id="7" name="Прямая соединительная линия 6"/>
          <p:cNvCxnSpPr/>
          <p:nvPr/>
        </p:nvCxnSpPr>
        <p:spPr>
          <a:xfrm>
            <a:off x="151200" y="1196752"/>
            <a:ext cx="7884368" cy="0"/>
          </a:xfrm>
          <a:prstGeom prst="line">
            <a:avLst/>
          </a:prstGeom>
        </p:spPr>
        <p:style>
          <a:lnRef idx="3">
            <a:schemeClr val="accent4"/>
          </a:lnRef>
          <a:fillRef idx="0">
            <a:schemeClr val="accent4"/>
          </a:fillRef>
          <a:effectRef idx="2">
            <a:schemeClr val="accent4"/>
          </a:effectRef>
          <a:fontRef idx="minor">
            <a:schemeClr val="tx1"/>
          </a:fontRef>
        </p:style>
      </p:cxnSp>
      <p:sp>
        <p:nvSpPr>
          <p:cNvPr id="9" name="Пятиугольник 8"/>
          <p:cNvSpPr/>
          <p:nvPr/>
        </p:nvSpPr>
        <p:spPr>
          <a:xfrm>
            <a:off x="151200" y="3535163"/>
            <a:ext cx="2520000" cy="720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smtClean="0">
              <a:solidFill>
                <a:schemeClr val="accent1">
                  <a:lumMod val="50000"/>
                </a:schemeClr>
              </a:solidFill>
              <a:ea typeface="Times New Roman"/>
              <a:cs typeface="Arial" panose="020B0604020202020204" pitchFamily="34" charset="0"/>
            </a:endParaRPr>
          </a:p>
        </p:txBody>
      </p:sp>
      <p:sp>
        <p:nvSpPr>
          <p:cNvPr id="10" name="Прямоугольник 9"/>
          <p:cNvSpPr/>
          <p:nvPr/>
        </p:nvSpPr>
        <p:spPr>
          <a:xfrm>
            <a:off x="323528" y="3602775"/>
            <a:ext cx="1800201" cy="584775"/>
          </a:xfrm>
          <a:prstGeom prst="rect">
            <a:avLst/>
          </a:prstGeom>
        </p:spPr>
        <p:txBody>
          <a:bodyPr wrap="square">
            <a:spAutoFit/>
          </a:bodyPr>
          <a:lstStyle/>
          <a:p>
            <a:pPr lvl="0" algn="ctr"/>
            <a:r>
              <a:rPr lang="ru-RU" sz="1600" b="1" dirty="0" smtClean="0">
                <a:solidFill>
                  <a:srgbClr val="C00000"/>
                </a:solidFill>
                <a:ea typeface="Times New Roman"/>
              </a:rPr>
              <a:t>ПЛАНИРУЕМЫЕ ЗАКОНОПРОЕКТЫ </a:t>
            </a:r>
            <a:endParaRPr lang="ru-RU" sz="1600" b="1" dirty="0">
              <a:solidFill>
                <a:srgbClr val="C00000"/>
              </a:solidFill>
              <a:ea typeface="Times New Roman"/>
            </a:endParaRPr>
          </a:p>
        </p:txBody>
      </p:sp>
      <p:sp>
        <p:nvSpPr>
          <p:cNvPr id="11" name="Прямоугольник 10"/>
          <p:cNvSpPr/>
          <p:nvPr/>
        </p:nvSpPr>
        <p:spPr>
          <a:xfrm>
            <a:off x="2671200" y="1340768"/>
            <a:ext cx="6213699" cy="5105077"/>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endParaRPr lang="ru-RU" sz="1600" dirty="0"/>
          </a:p>
        </p:txBody>
      </p:sp>
      <p:sp>
        <p:nvSpPr>
          <p:cNvPr id="12" name="Прямоугольник 11"/>
          <p:cNvSpPr/>
          <p:nvPr/>
        </p:nvSpPr>
        <p:spPr>
          <a:xfrm>
            <a:off x="2767629" y="1421932"/>
            <a:ext cx="6072365" cy="5345053"/>
          </a:xfrm>
          <a:prstGeom prst="rect">
            <a:avLst/>
          </a:prstGeom>
        </p:spPr>
        <p:txBody>
          <a:bodyPr wrap="square">
            <a:spAutoFit/>
          </a:bodyPr>
          <a:lstStyle/>
          <a:p>
            <a:pPr algn="just">
              <a:spcBef>
                <a:spcPts val="400"/>
              </a:spcBef>
              <a:spcAft>
                <a:spcPts val="400"/>
              </a:spcAft>
            </a:pPr>
            <a:r>
              <a:rPr lang="ru-RU" sz="1400" b="1" dirty="0" smtClean="0">
                <a:solidFill>
                  <a:schemeClr val="tx2">
                    <a:lumMod val="50000"/>
                  </a:schemeClr>
                </a:solidFill>
                <a:ea typeface="Times New Roman"/>
              </a:rPr>
              <a:t>Планируется утвердить Типовые Контракты</a:t>
            </a:r>
            <a:r>
              <a:rPr lang="en-US" sz="1400" b="1" dirty="0" smtClean="0">
                <a:solidFill>
                  <a:schemeClr val="tx2">
                    <a:lumMod val="50000"/>
                  </a:schemeClr>
                </a:solidFill>
                <a:ea typeface="Times New Roman"/>
              </a:rPr>
              <a:t>:</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на </a:t>
            </a:r>
            <a:r>
              <a:rPr lang="ru-RU" sz="1400" b="1" dirty="0">
                <a:solidFill>
                  <a:schemeClr val="tx2">
                    <a:lumMod val="50000"/>
                  </a:schemeClr>
                </a:solidFill>
                <a:ea typeface="Times New Roman"/>
              </a:rPr>
              <a:t>выполнение изыскательских работ, связанных с созданием объекта капитального строительства на условиях генерального подряда в отношении объекта гражданского </a:t>
            </a:r>
            <a:r>
              <a:rPr lang="ru-RU" sz="1400" b="1" dirty="0" smtClean="0">
                <a:solidFill>
                  <a:schemeClr val="tx2">
                    <a:lumMod val="50000"/>
                  </a:schemeClr>
                </a:solidFill>
                <a:ea typeface="Times New Roman"/>
              </a:rPr>
              <a:t>назначения;</a:t>
            </a:r>
            <a:endParaRPr lang="en-US" sz="1400" b="1" dirty="0" smtClean="0">
              <a:solidFill>
                <a:schemeClr val="tx2">
                  <a:lumMod val="50000"/>
                </a:schemeClr>
              </a:solidFill>
              <a:ea typeface="Times New Roman"/>
            </a:endParaRP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на </a:t>
            </a:r>
            <a:r>
              <a:rPr lang="ru-RU" sz="1400" b="1" dirty="0">
                <a:solidFill>
                  <a:schemeClr val="tx2">
                    <a:lumMod val="50000"/>
                  </a:schemeClr>
                </a:solidFill>
                <a:ea typeface="Times New Roman"/>
              </a:rPr>
              <a:t>выполнение проектных работ, связанных с созданием объекта капитального строительства на условиях генерального подряда в отношении объекта гражданского </a:t>
            </a:r>
            <a:r>
              <a:rPr lang="ru-RU" sz="1400" b="1" dirty="0" smtClean="0">
                <a:solidFill>
                  <a:schemeClr val="tx2">
                    <a:lumMod val="50000"/>
                  </a:schemeClr>
                </a:solidFill>
                <a:ea typeface="Times New Roman"/>
              </a:rPr>
              <a:t>назначения;</a:t>
            </a:r>
            <a:endParaRPr lang="en-US" sz="1400" b="1" dirty="0" smtClean="0">
              <a:solidFill>
                <a:schemeClr val="tx2">
                  <a:lumMod val="50000"/>
                </a:schemeClr>
              </a:solidFill>
              <a:ea typeface="Times New Roman"/>
            </a:endParaRP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на </a:t>
            </a:r>
            <a:r>
              <a:rPr lang="ru-RU" sz="1400" b="1" dirty="0">
                <a:solidFill>
                  <a:schemeClr val="tx2">
                    <a:lumMod val="50000"/>
                  </a:schemeClr>
                </a:solidFill>
                <a:ea typeface="Times New Roman"/>
              </a:rPr>
              <a:t>подготовку проектной документации на основании проектной документации (экономически эффективной проектной документации), включенной в реестр типовой проектной документации, формирование и ведение которого осуществляет Министерство строительства и жилищно-коммунального хозяйства Российской Федерации в соответствии с Постановлением Правительства Российской Федерации от 27 сентября 2011 г. N </a:t>
            </a:r>
            <a:r>
              <a:rPr lang="ru-RU" sz="1400" b="1" dirty="0" smtClean="0">
                <a:solidFill>
                  <a:schemeClr val="tx2">
                    <a:lumMod val="50000"/>
                  </a:schemeClr>
                </a:solidFill>
                <a:ea typeface="Times New Roman"/>
              </a:rPr>
              <a:t>791;</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на </a:t>
            </a:r>
            <a:r>
              <a:rPr lang="ru-RU" sz="1400" b="1" dirty="0">
                <a:solidFill>
                  <a:schemeClr val="tx2">
                    <a:lumMod val="50000"/>
                  </a:schemeClr>
                </a:solidFill>
                <a:ea typeface="Times New Roman"/>
              </a:rPr>
              <a:t>осуществление авторского надзора за созданием объекта капитального строительства гражданского назначения для государственных и муниципальных </a:t>
            </a:r>
            <a:r>
              <a:rPr lang="ru-RU" sz="1400" b="1" dirty="0" smtClean="0">
                <a:solidFill>
                  <a:schemeClr val="tx2">
                    <a:lumMod val="50000"/>
                  </a:schemeClr>
                </a:solidFill>
                <a:ea typeface="Times New Roman"/>
              </a:rPr>
              <a:t>нужд;</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на </a:t>
            </a:r>
            <a:r>
              <a:rPr lang="ru-RU" sz="1400" b="1" dirty="0">
                <a:solidFill>
                  <a:schemeClr val="tx2">
                    <a:lumMod val="50000"/>
                  </a:schemeClr>
                </a:solidFill>
                <a:ea typeface="Times New Roman"/>
              </a:rPr>
              <a:t>выполнение функций технического заказчика, связанных с созданием объекта капитального строительства на условиях генерального подряда в отношении объекта гражданского </a:t>
            </a:r>
            <a:r>
              <a:rPr lang="ru-RU" sz="1400" b="1" dirty="0" smtClean="0">
                <a:solidFill>
                  <a:schemeClr val="tx2">
                    <a:lumMod val="50000"/>
                  </a:schemeClr>
                </a:solidFill>
                <a:ea typeface="Times New Roman"/>
              </a:rPr>
              <a:t>назначения.</a:t>
            </a:r>
            <a:r>
              <a:rPr lang="ru-RU" sz="1400" b="1" dirty="0">
                <a:solidFill>
                  <a:schemeClr val="tx2">
                    <a:lumMod val="50000"/>
                  </a:schemeClr>
                </a:solidFill>
                <a:ea typeface="Times New Roman"/>
              </a:rPr>
              <a:t/>
            </a:r>
            <a:br>
              <a:rPr lang="ru-RU" sz="1400" b="1" dirty="0">
                <a:solidFill>
                  <a:schemeClr val="tx2">
                    <a:lumMod val="50000"/>
                  </a:schemeClr>
                </a:solidFill>
                <a:ea typeface="Times New Roman"/>
              </a:rPr>
            </a:br>
            <a:r>
              <a:rPr lang="ru-RU" sz="1400" b="1" dirty="0">
                <a:solidFill>
                  <a:schemeClr val="tx2">
                    <a:lumMod val="50000"/>
                  </a:schemeClr>
                </a:solidFill>
                <a:ea typeface="Times New Roman"/>
              </a:rPr>
              <a:t/>
            </a:r>
            <a:br>
              <a:rPr lang="ru-RU" sz="1400" b="1" dirty="0">
                <a:solidFill>
                  <a:schemeClr val="tx2">
                    <a:lumMod val="50000"/>
                  </a:schemeClr>
                </a:solidFill>
                <a:ea typeface="Times New Roman"/>
              </a:rPr>
            </a:br>
            <a:endParaRPr lang="ru-RU" sz="1400" b="1" dirty="0">
              <a:solidFill>
                <a:schemeClr val="tx2">
                  <a:lumMod val="50000"/>
                </a:schemeClr>
              </a:solidFill>
              <a:ea typeface="Times New Roman"/>
            </a:endParaRPr>
          </a:p>
        </p:txBody>
      </p:sp>
      <p:sp>
        <p:nvSpPr>
          <p:cNvPr id="3" name="Номер слайда 2"/>
          <p:cNvSpPr>
            <a:spLocks noGrp="1"/>
          </p:cNvSpPr>
          <p:nvPr>
            <p:ph type="sldNum" sz="quarter" idx="12"/>
          </p:nvPr>
        </p:nvSpPr>
        <p:spPr/>
        <p:txBody>
          <a:bodyPr/>
          <a:lstStyle/>
          <a:p>
            <a:fld id="{25800938-3505-4AFC-AA3C-099AD5E268D3}" type="slidenum">
              <a:rPr lang="ru-RU" smtClean="0"/>
              <a:pPr/>
              <a:t>115</a:t>
            </a:fld>
            <a:endParaRPr lang="ru-RU"/>
          </a:p>
        </p:txBody>
      </p:sp>
    </p:spTree>
    <p:extLst>
      <p:ext uri="{BB962C8B-B14F-4D97-AF65-F5344CB8AC3E}">
        <p14:creationId xmlns:p14="http://schemas.microsoft.com/office/powerpoint/2010/main" val="1994872607"/>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t>Планируемые изменения в 44-ФЗ</a:t>
            </a:r>
            <a:r>
              <a:rPr lang="en-US" sz="2400" b="1" dirty="0" smtClean="0"/>
              <a:t>:</a:t>
            </a:r>
            <a:endParaRPr lang="ru-RU" sz="2400" b="1" dirty="0"/>
          </a:p>
        </p:txBody>
      </p:sp>
      <p:sp>
        <p:nvSpPr>
          <p:cNvPr id="39" name="Прямоугольник 38"/>
          <p:cNvSpPr/>
          <p:nvPr/>
        </p:nvSpPr>
        <p:spPr>
          <a:xfrm>
            <a:off x="79428" y="467750"/>
            <a:ext cx="8957067" cy="597809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2200" b="1" dirty="0" err="1">
                <a:solidFill>
                  <a:schemeClr val="tx1">
                    <a:lumMod val="75000"/>
                    <a:lumOff val="25000"/>
                  </a:schemeClr>
                </a:solidFill>
                <a:latin typeface="Arial Narrow" pitchFamily="34" charset="0"/>
              </a:rPr>
              <a:t>законопрект</a:t>
            </a:r>
            <a:r>
              <a:rPr lang="ru-RU" sz="2200" b="1" dirty="0">
                <a:solidFill>
                  <a:schemeClr val="tx1">
                    <a:lumMod val="75000"/>
                    <a:lumOff val="25000"/>
                  </a:schemeClr>
                </a:solidFill>
                <a:latin typeface="Arial Narrow" pitchFamily="34" charset="0"/>
              </a:rPr>
              <a:t> по ч.9 </a:t>
            </a:r>
            <a:r>
              <a:rPr lang="ru-RU" sz="2200" b="1" dirty="0" err="1">
                <a:solidFill>
                  <a:schemeClr val="tx1">
                    <a:lumMod val="75000"/>
                    <a:lumOff val="25000"/>
                  </a:schemeClr>
                </a:solidFill>
                <a:latin typeface="Arial Narrow" pitchFamily="34" charset="0"/>
              </a:rPr>
              <a:t>ст</a:t>
            </a:r>
            <a:r>
              <a:rPr lang="ru-RU" sz="2200" b="1" dirty="0">
                <a:solidFill>
                  <a:schemeClr val="tx1">
                    <a:lumMod val="75000"/>
                    <a:lumOff val="25000"/>
                  </a:schemeClr>
                </a:solidFill>
                <a:latin typeface="Arial Narrow" pitchFamily="34" charset="0"/>
              </a:rPr>
              <a:t> 95.</a:t>
            </a:r>
          </a:p>
          <a:p>
            <a:r>
              <a:rPr lang="ru-RU" sz="2000" dirty="0" smtClean="0"/>
              <a:t>9</a:t>
            </a:r>
            <a:r>
              <a:rPr lang="ru-RU" sz="2000" dirty="0"/>
              <a:t>. Заказчик вправе принять решение об одностороннем отказе от исполнения контракта по следующим основаниям, при условии, если это было предусмотрено </a:t>
            </a:r>
            <a:r>
              <a:rPr lang="ru-RU" sz="2000" dirty="0" smtClean="0"/>
              <a:t>контрактом:</a:t>
            </a:r>
            <a:endParaRPr lang="en-US" sz="2000" dirty="0" smtClean="0"/>
          </a:p>
          <a:p>
            <a:r>
              <a:rPr lang="en-US" sz="2000" dirty="0"/>
              <a:t> </a:t>
            </a:r>
            <a:r>
              <a:rPr lang="en-US" sz="2000" dirty="0" smtClean="0"/>
              <a:t>  </a:t>
            </a:r>
            <a:r>
              <a:rPr lang="ru-RU" sz="2000" dirty="0" smtClean="0"/>
              <a:t>1</a:t>
            </a:r>
            <a:r>
              <a:rPr lang="ru-RU" sz="2000" dirty="0"/>
              <a:t>) По контрактам на поставку товаров:</a:t>
            </a:r>
          </a:p>
          <a:p>
            <a:pPr lvl="1"/>
            <a:r>
              <a:rPr lang="ru-RU" sz="2000" dirty="0"/>
              <a:t>а) в случае осуществления поставки товаров ненадлежащего качества (обнаружения неустранимых недостатков, недостатков, которые не могут быть устранены без несоразмерных расходов или затрат времени, или выявляются неоднократно, либо проявляются вновь после их устранения, и других подобных недостатков) с недостатками, которые не могут быть устранены в установленный заказчиком разумный срок;</a:t>
            </a:r>
          </a:p>
          <a:p>
            <a:pPr lvl="1"/>
            <a:r>
              <a:rPr lang="ru-RU" sz="2000" dirty="0"/>
              <a:t>б) в случае неоднократного нарушения сроков поставки товаров;</a:t>
            </a:r>
          </a:p>
          <a:p>
            <a:pPr lvl="1"/>
            <a:r>
              <a:rPr lang="ru-RU" sz="2000" dirty="0"/>
              <a:t>в) в случае осуществления поставки некомплектных товаров в случае, если поставщик не выполнил в установленный заказчиком разумный срок требования о доукомплектовании товаров или не заменил их комплектными товарами;</a:t>
            </a:r>
          </a:p>
          <a:p>
            <a:pPr lvl="1"/>
            <a:r>
              <a:rPr lang="ru-RU" sz="2000" dirty="0"/>
              <a:t>г) в случае отказа поставщика передать заказчику товар или принадлежности к нему.</a:t>
            </a:r>
          </a:p>
        </p:txBody>
      </p:sp>
      <p:sp>
        <p:nvSpPr>
          <p:cNvPr id="2" name="Номер слайда 1"/>
          <p:cNvSpPr>
            <a:spLocks noGrp="1"/>
          </p:cNvSpPr>
          <p:nvPr>
            <p:ph type="sldNum" sz="quarter" idx="12"/>
          </p:nvPr>
        </p:nvSpPr>
        <p:spPr/>
        <p:txBody>
          <a:bodyPr/>
          <a:lstStyle/>
          <a:p>
            <a:fld id="{25800938-3505-4AFC-AA3C-099AD5E268D3}" type="slidenum">
              <a:rPr lang="ru-RU" smtClean="0"/>
              <a:pPr/>
              <a:t>116</a:t>
            </a:fld>
            <a:endParaRPr lang="ru-RU"/>
          </a:p>
        </p:txBody>
      </p:sp>
    </p:spTree>
    <p:extLst>
      <p:ext uri="{BB962C8B-B14F-4D97-AF65-F5344CB8AC3E}">
        <p14:creationId xmlns:p14="http://schemas.microsoft.com/office/powerpoint/2010/main" val="3381753374"/>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t>Планируемые изменения в 44-ФЗ</a:t>
            </a:r>
            <a:r>
              <a:rPr lang="en-US" sz="2400" b="1" dirty="0" smtClean="0"/>
              <a:t>:</a:t>
            </a:r>
            <a:endParaRPr lang="ru-RU" sz="2400" b="1" dirty="0"/>
          </a:p>
        </p:txBody>
      </p:sp>
      <p:sp>
        <p:nvSpPr>
          <p:cNvPr id="39" name="Прямоугольник 38"/>
          <p:cNvSpPr/>
          <p:nvPr/>
        </p:nvSpPr>
        <p:spPr>
          <a:xfrm>
            <a:off x="79428" y="467750"/>
            <a:ext cx="8957067" cy="597809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2200" b="1" dirty="0" smtClean="0">
                <a:solidFill>
                  <a:schemeClr val="tx1">
                    <a:lumMod val="75000"/>
                    <a:lumOff val="25000"/>
                  </a:schemeClr>
                </a:solidFill>
                <a:latin typeface="Arial Narrow" pitchFamily="34" charset="0"/>
              </a:rPr>
              <a:t>законопроект </a:t>
            </a:r>
            <a:r>
              <a:rPr lang="ru-RU" sz="2200" b="1" dirty="0">
                <a:solidFill>
                  <a:schemeClr val="tx1">
                    <a:lumMod val="75000"/>
                    <a:lumOff val="25000"/>
                  </a:schemeClr>
                </a:solidFill>
                <a:latin typeface="Arial Narrow" pitchFamily="34" charset="0"/>
              </a:rPr>
              <a:t>по ч.9 </a:t>
            </a:r>
            <a:r>
              <a:rPr lang="ru-RU" sz="2200" b="1" dirty="0" err="1">
                <a:solidFill>
                  <a:schemeClr val="tx1">
                    <a:lumMod val="75000"/>
                    <a:lumOff val="25000"/>
                  </a:schemeClr>
                </a:solidFill>
                <a:latin typeface="Arial Narrow" pitchFamily="34" charset="0"/>
              </a:rPr>
              <a:t>ст</a:t>
            </a:r>
            <a:r>
              <a:rPr lang="ru-RU" sz="2200" b="1" dirty="0">
                <a:solidFill>
                  <a:schemeClr val="tx1">
                    <a:lumMod val="75000"/>
                    <a:lumOff val="25000"/>
                  </a:schemeClr>
                </a:solidFill>
                <a:latin typeface="Arial Narrow" pitchFamily="34" charset="0"/>
              </a:rPr>
              <a:t> 95.</a:t>
            </a:r>
          </a:p>
          <a:p>
            <a:r>
              <a:rPr lang="ru-RU" sz="2000" dirty="0" smtClean="0">
                <a:solidFill>
                  <a:schemeClr val="tx1">
                    <a:lumMod val="75000"/>
                    <a:lumOff val="25000"/>
                  </a:schemeClr>
                </a:solidFill>
                <a:latin typeface="Arial Narrow" pitchFamily="34" charset="0"/>
              </a:rPr>
              <a:t>9</a:t>
            </a:r>
            <a:r>
              <a:rPr lang="ru-RU" sz="2000" dirty="0">
                <a:solidFill>
                  <a:schemeClr val="tx1">
                    <a:lumMod val="75000"/>
                    <a:lumOff val="25000"/>
                  </a:schemeClr>
                </a:solidFill>
                <a:latin typeface="Arial Narrow" pitchFamily="34" charset="0"/>
              </a:rPr>
              <a:t>. Заказчик вправе принять решение об одностороннем отказе от исполнения контракта по следующим основаниям, при условии, если это было предусмотрено контрактом:</a:t>
            </a:r>
          </a:p>
          <a:p>
            <a:r>
              <a:rPr lang="ru-RU" sz="2000" dirty="0">
                <a:solidFill>
                  <a:schemeClr val="tx1">
                    <a:lumMod val="75000"/>
                    <a:lumOff val="25000"/>
                  </a:schemeClr>
                </a:solidFill>
                <a:latin typeface="Arial Narrow" pitchFamily="34" charset="0"/>
              </a:rPr>
              <a:t>… </a:t>
            </a:r>
            <a:endParaRPr lang="en-US" sz="2000" dirty="0" smtClean="0">
              <a:solidFill>
                <a:schemeClr val="tx1">
                  <a:lumMod val="75000"/>
                  <a:lumOff val="25000"/>
                </a:schemeClr>
              </a:solidFill>
              <a:latin typeface="Arial Narrow" pitchFamily="34" charset="0"/>
            </a:endParaRPr>
          </a:p>
          <a:p>
            <a:r>
              <a:rPr lang="en-US" sz="2000" dirty="0">
                <a:solidFill>
                  <a:schemeClr val="tx1">
                    <a:lumMod val="75000"/>
                    <a:lumOff val="25000"/>
                  </a:schemeClr>
                </a:solidFill>
                <a:latin typeface="Arial Narrow" pitchFamily="34" charset="0"/>
              </a:rPr>
              <a:t> </a:t>
            </a:r>
            <a:r>
              <a:rPr lang="en-US" sz="2000" dirty="0" smtClean="0">
                <a:solidFill>
                  <a:schemeClr val="tx1">
                    <a:lumMod val="75000"/>
                    <a:lumOff val="25000"/>
                  </a:schemeClr>
                </a:solidFill>
                <a:latin typeface="Arial Narrow" pitchFamily="34" charset="0"/>
              </a:rPr>
              <a:t>   </a:t>
            </a:r>
            <a:r>
              <a:rPr lang="ru-RU" sz="2000" dirty="0" smtClean="0">
                <a:solidFill>
                  <a:schemeClr val="tx1">
                    <a:lumMod val="75000"/>
                    <a:lumOff val="25000"/>
                  </a:schemeClr>
                </a:solidFill>
                <a:latin typeface="Arial Narrow" pitchFamily="34" charset="0"/>
              </a:rPr>
              <a:t>2</a:t>
            </a:r>
            <a:r>
              <a:rPr lang="ru-RU" sz="2000" dirty="0">
                <a:solidFill>
                  <a:schemeClr val="tx1">
                    <a:lumMod val="75000"/>
                    <a:lumOff val="25000"/>
                  </a:schemeClr>
                </a:solidFill>
                <a:latin typeface="Arial Narrow" pitchFamily="34" charset="0"/>
              </a:rPr>
              <a:t>) По контрактам на выполнение работ:</a:t>
            </a:r>
          </a:p>
          <a:p>
            <a:pPr lvl="1"/>
            <a:r>
              <a:rPr lang="ru-RU" sz="2000" dirty="0">
                <a:solidFill>
                  <a:schemeClr val="tx1">
                    <a:lumMod val="75000"/>
                    <a:lumOff val="25000"/>
                  </a:schemeClr>
                </a:solidFill>
                <a:latin typeface="Arial Narrow" pitchFamily="34" charset="0"/>
              </a:rPr>
              <a:t>а) в случае, если подрядчик не приступил своевременно к исполнению контракта или выполняет работы таким образом, что окончание их к сроку, предусмотренному контрактом, становится явно невозможным;</a:t>
            </a:r>
          </a:p>
          <a:p>
            <a:pPr lvl="1"/>
            <a:r>
              <a:rPr lang="ru-RU" sz="2000" dirty="0">
                <a:solidFill>
                  <a:schemeClr val="tx1">
                    <a:lumMod val="75000"/>
                    <a:lumOff val="25000"/>
                  </a:schemeClr>
                </a:solidFill>
                <a:latin typeface="Arial Narrow" pitchFamily="34" charset="0"/>
              </a:rPr>
              <a:t>б) в случае неисполнения подрядчиком обязанностей, предусмотренных контрактом, или нарушения условий исполнения контракта, если в установленный заказчиком разумный срок такие нарушения подрядчиком не устранены или нарушения являются существенными и неустранимыми;</a:t>
            </a:r>
          </a:p>
          <a:p>
            <a:pPr lvl="1"/>
            <a:r>
              <a:rPr lang="ru-RU" sz="2000" dirty="0">
                <a:solidFill>
                  <a:schemeClr val="tx1">
                    <a:lumMod val="75000"/>
                    <a:lumOff val="25000"/>
                  </a:schemeClr>
                </a:solidFill>
                <a:latin typeface="Arial Narrow" pitchFamily="34" charset="0"/>
              </a:rPr>
              <a:t>в) неоднократное нарушение сроков (периодов) выполнения работ.</a:t>
            </a:r>
          </a:p>
        </p:txBody>
      </p:sp>
      <p:sp>
        <p:nvSpPr>
          <p:cNvPr id="2" name="Номер слайда 1"/>
          <p:cNvSpPr>
            <a:spLocks noGrp="1"/>
          </p:cNvSpPr>
          <p:nvPr>
            <p:ph type="sldNum" sz="quarter" idx="12"/>
          </p:nvPr>
        </p:nvSpPr>
        <p:spPr/>
        <p:txBody>
          <a:bodyPr/>
          <a:lstStyle/>
          <a:p>
            <a:fld id="{25800938-3505-4AFC-AA3C-099AD5E268D3}" type="slidenum">
              <a:rPr lang="ru-RU" smtClean="0"/>
              <a:pPr/>
              <a:t>117</a:t>
            </a:fld>
            <a:endParaRPr lang="ru-RU"/>
          </a:p>
        </p:txBody>
      </p:sp>
    </p:spTree>
    <p:extLst>
      <p:ext uri="{BB962C8B-B14F-4D97-AF65-F5344CB8AC3E}">
        <p14:creationId xmlns:p14="http://schemas.microsoft.com/office/powerpoint/2010/main" val="1090460485"/>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t>Планируемые изменения в 44-ФЗ</a:t>
            </a:r>
            <a:r>
              <a:rPr lang="en-US" sz="2400" b="1" dirty="0" smtClean="0"/>
              <a:t>:</a:t>
            </a:r>
            <a:endParaRPr lang="ru-RU" sz="2400" b="1" dirty="0"/>
          </a:p>
        </p:txBody>
      </p:sp>
      <p:sp>
        <p:nvSpPr>
          <p:cNvPr id="39" name="Прямоугольник 38"/>
          <p:cNvSpPr/>
          <p:nvPr/>
        </p:nvSpPr>
        <p:spPr>
          <a:xfrm>
            <a:off x="79428" y="467750"/>
            <a:ext cx="8957067" cy="597809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2200" b="1" dirty="0" smtClean="0">
                <a:solidFill>
                  <a:schemeClr val="tx1">
                    <a:lumMod val="75000"/>
                    <a:lumOff val="25000"/>
                  </a:schemeClr>
                </a:solidFill>
                <a:latin typeface="Arial Narrow" pitchFamily="34" charset="0"/>
              </a:rPr>
              <a:t>законопроект </a:t>
            </a:r>
            <a:r>
              <a:rPr lang="ru-RU" sz="2200" b="1" dirty="0">
                <a:solidFill>
                  <a:schemeClr val="tx1">
                    <a:lumMod val="75000"/>
                    <a:lumOff val="25000"/>
                  </a:schemeClr>
                </a:solidFill>
                <a:latin typeface="Arial Narrow" pitchFamily="34" charset="0"/>
              </a:rPr>
              <a:t>по ч.9 </a:t>
            </a:r>
            <a:r>
              <a:rPr lang="ru-RU" sz="2200" b="1" dirty="0" err="1">
                <a:solidFill>
                  <a:schemeClr val="tx1">
                    <a:lumMod val="75000"/>
                    <a:lumOff val="25000"/>
                  </a:schemeClr>
                </a:solidFill>
                <a:latin typeface="Arial Narrow" pitchFamily="34" charset="0"/>
              </a:rPr>
              <a:t>ст</a:t>
            </a:r>
            <a:r>
              <a:rPr lang="ru-RU" sz="2200" b="1" dirty="0">
                <a:solidFill>
                  <a:schemeClr val="tx1">
                    <a:lumMod val="75000"/>
                    <a:lumOff val="25000"/>
                  </a:schemeClr>
                </a:solidFill>
                <a:latin typeface="Arial Narrow" pitchFamily="34" charset="0"/>
              </a:rPr>
              <a:t> 95.</a:t>
            </a:r>
          </a:p>
          <a:p>
            <a:r>
              <a:rPr lang="ru-RU" sz="2000" dirty="0">
                <a:solidFill>
                  <a:schemeClr val="tx1">
                    <a:lumMod val="75000"/>
                    <a:lumOff val="25000"/>
                  </a:schemeClr>
                </a:solidFill>
                <a:latin typeface="Arial Narrow" pitchFamily="34" charset="0"/>
              </a:rPr>
              <a:t>9. Заказчик вправе принять решение об одностороннем отказе от исполнения контракта по следующим основаниям, при условии, если это было предусмотрено контрактом:</a:t>
            </a:r>
          </a:p>
          <a:p>
            <a:r>
              <a:rPr lang="ru-RU" sz="2000" dirty="0">
                <a:solidFill>
                  <a:schemeClr val="tx1">
                    <a:lumMod val="75000"/>
                    <a:lumOff val="25000"/>
                  </a:schemeClr>
                </a:solidFill>
                <a:latin typeface="Arial Narrow" pitchFamily="34" charset="0"/>
              </a:rPr>
              <a:t>… </a:t>
            </a:r>
            <a:endParaRPr lang="en-US" sz="2000" dirty="0" smtClean="0">
              <a:solidFill>
                <a:schemeClr val="tx1">
                  <a:lumMod val="75000"/>
                  <a:lumOff val="25000"/>
                </a:schemeClr>
              </a:solidFill>
              <a:latin typeface="Arial Narrow" pitchFamily="34" charset="0"/>
            </a:endParaRPr>
          </a:p>
          <a:p>
            <a:r>
              <a:rPr lang="en-US" sz="2000" dirty="0">
                <a:solidFill>
                  <a:schemeClr val="tx1">
                    <a:lumMod val="75000"/>
                    <a:lumOff val="25000"/>
                  </a:schemeClr>
                </a:solidFill>
                <a:latin typeface="Arial Narrow" pitchFamily="34" charset="0"/>
              </a:rPr>
              <a:t> </a:t>
            </a:r>
            <a:r>
              <a:rPr lang="en-US" sz="2000" dirty="0" smtClean="0">
                <a:solidFill>
                  <a:schemeClr val="tx1">
                    <a:lumMod val="75000"/>
                    <a:lumOff val="25000"/>
                  </a:schemeClr>
                </a:solidFill>
                <a:latin typeface="Arial Narrow" pitchFamily="34" charset="0"/>
              </a:rPr>
              <a:t>  </a:t>
            </a:r>
            <a:r>
              <a:rPr lang="ru-RU" sz="2000" dirty="0" smtClean="0">
                <a:solidFill>
                  <a:schemeClr val="tx1">
                    <a:lumMod val="75000"/>
                    <a:lumOff val="25000"/>
                  </a:schemeClr>
                </a:solidFill>
                <a:latin typeface="Arial Narrow" pitchFamily="34" charset="0"/>
              </a:rPr>
              <a:t>3</a:t>
            </a:r>
            <a:r>
              <a:rPr lang="ru-RU" sz="2000" dirty="0">
                <a:solidFill>
                  <a:schemeClr val="tx1">
                    <a:lumMod val="75000"/>
                    <a:lumOff val="25000"/>
                  </a:schemeClr>
                </a:solidFill>
                <a:latin typeface="Arial Narrow" pitchFamily="34" charset="0"/>
              </a:rPr>
              <a:t>) По контрактам на оказание услуг:</a:t>
            </a:r>
          </a:p>
          <a:p>
            <a:pPr lvl="1"/>
            <a:r>
              <a:rPr lang="ru-RU" sz="2000" dirty="0">
                <a:solidFill>
                  <a:schemeClr val="tx1">
                    <a:lumMod val="75000"/>
                    <a:lumOff val="25000"/>
                  </a:schemeClr>
                </a:solidFill>
                <a:latin typeface="Arial Narrow" pitchFamily="34" charset="0"/>
              </a:rPr>
              <a:t>а) в случае, если исполнитель не приступил своевременно к исполнению контракта или оказывает услуги таким образом, что окончание их к сроку, предусмотренному контрактом, становится явно невозможным;</a:t>
            </a:r>
          </a:p>
          <a:p>
            <a:pPr lvl="1"/>
            <a:r>
              <a:rPr lang="ru-RU" sz="2000" dirty="0">
                <a:solidFill>
                  <a:schemeClr val="tx1">
                    <a:lumMod val="75000"/>
                    <a:lumOff val="25000"/>
                  </a:schemeClr>
                </a:solidFill>
                <a:latin typeface="Arial Narrow" pitchFamily="34" charset="0"/>
              </a:rPr>
              <a:t>б) в случае, если во время оказания услуги нарушены условия исполнения контракта и в установленный заказчиком разумный срок такие нарушения исполнителем не устранены или нарушения являются существенными и неустранимыми;</a:t>
            </a:r>
          </a:p>
          <a:p>
            <a:pPr lvl="1"/>
            <a:r>
              <a:rPr lang="ru-RU" sz="2000" dirty="0">
                <a:solidFill>
                  <a:schemeClr val="tx1">
                    <a:lumMod val="75000"/>
                    <a:lumOff val="25000"/>
                  </a:schemeClr>
                </a:solidFill>
                <a:latin typeface="Arial Narrow" pitchFamily="34" charset="0"/>
              </a:rPr>
              <a:t>в) неоднократное нарушение сроков (периодов) оказания услуг.»;</a:t>
            </a:r>
          </a:p>
          <a:p>
            <a:endParaRPr lang="ru-RU" sz="2000" dirty="0">
              <a:solidFill>
                <a:schemeClr val="tx1">
                  <a:lumMod val="75000"/>
                  <a:lumOff val="25000"/>
                </a:schemeClr>
              </a:solidFill>
              <a:latin typeface="Arial Narrow" pitchFamily="34" charset="0"/>
            </a:endParaRPr>
          </a:p>
          <a:p>
            <a:r>
              <a:rPr lang="ru-RU" sz="2000" dirty="0" smtClean="0">
                <a:solidFill>
                  <a:schemeClr val="tx1">
                    <a:lumMod val="75000"/>
                    <a:lumOff val="25000"/>
                  </a:schemeClr>
                </a:solidFill>
                <a:latin typeface="Arial Narrow" pitchFamily="34" charset="0"/>
              </a:rPr>
              <a:t>9.1 </a:t>
            </a:r>
            <a:r>
              <a:rPr lang="ru-RU" sz="2000" dirty="0">
                <a:solidFill>
                  <a:schemeClr val="tx1">
                    <a:lumMod val="75000"/>
                    <a:lumOff val="25000"/>
                  </a:schemeClr>
                </a:solidFill>
                <a:latin typeface="Arial Narrow" pitchFamily="34" charset="0"/>
              </a:rPr>
              <a:t>Заказчик не вправе принять решение об одностороннем отказе в случае, если обстоятельства, предусмотренные частью 9 настоящей статьи, наступили по вине заказчика.»;</a:t>
            </a:r>
          </a:p>
        </p:txBody>
      </p:sp>
      <p:sp>
        <p:nvSpPr>
          <p:cNvPr id="2" name="Номер слайда 1"/>
          <p:cNvSpPr>
            <a:spLocks noGrp="1"/>
          </p:cNvSpPr>
          <p:nvPr>
            <p:ph type="sldNum" sz="quarter" idx="12"/>
          </p:nvPr>
        </p:nvSpPr>
        <p:spPr/>
        <p:txBody>
          <a:bodyPr/>
          <a:lstStyle/>
          <a:p>
            <a:fld id="{25800938-3505-4AFC-AA3C-099AD5E268D3}" type="slidenum">
              <a:rPr lang="ru-RU" smtClean="0"/>
              <a:pPr/>
              <a:t>118</a:t>
            </a:fld>
            <a:endParaRPr lang="ru-RU"/>
          </a:p>
        </p:txBody>
      </p:sp>
    </p:spTree>
    <p:extLst>
      <p:ext uri="{BB962C8B-B14F-4D97-AF65-F5344CB8AC3E}">
        <p14:creationId xmlns:p14="http://schemas.microsoft.com/office/powerpoint/2010/main" val="455302861"/>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t>Планируемые изменения в 44-ФЗ</a:t>
            </a:r>
            <a:r>
              <a:rPr lang="en-US" sz="2400" b="1" dirty="0" smtClean="0"/>
              <a:t>:</a:t>
            </a:r>
            <a:endParaRPr lang="ru-RU" sz="2400" b="1" dirty="0"/>
          </a:p>
        </p:txBody>
      </p:sp>
      <p:sp>
        <p:nvSpPr>
          <p:cNvPr id="39" name="Прямоугольник 38"/>
          <p:cNvSpPr/>
          <p:nvPr/>
        </p:nvSpPr>
        <p:spPr>
          <a:xfrm>
            <a:off x="79428" y="467750"/>
            <a:ext cx="8957067" cy="597809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2200" b="1" dirty="0">
                <a:solidFill>
                  <a:schemeClr val="tx1">
                    <a:lumMod val="75000"/>
                    <a:lumOff val="25000"/>
                  </a:schemeClr>
                </a:solidFill>
                <a:latin typeface="Arial Narrow" pitchFamily="34" charset="0"/>
              </a:rPr>
              <a:t>законопроект по ч.19 ст. 95.</a:t>
            </a:r>
          </a:p>
          <a:p>
            <a:r>
              <a:rPr lang="ru-RU" sz="2000" dirty="0" smtClean="0">
                <a:solidFill>
                  <a:schemeClr val="tx1">
                    <a:lumMod val="75000"/>
                    <a:lumOff val="25000"/>
                  </a:schemeClr>
                </a:solidFill>
                <a:latin typeface="Arial Narrow" pitchFamily="34" charset="0"/>
              </a:rPr>
              <a:t>19</a:t>
            </a:r>
            <a:r>
              <a:rPr lang="ru-RU" sz="2000" dirty="0">
                <a:solidFill>
                  <a:schemeClr val="tx1">
                    <a:lumMod val="75000"/>
                    <a:lumOff val="25000"/>
                  </a:schemeClr>
                </a:solidFill>
                <a:latin typeface="Arial Narrow" pitchFamily="34" charset="0"/>
              </a:rPr>
              <a:t>. Исполнитель вправе принять решение об одностороннем отказе от исполнения контракта по следующим основаниям, при условии, если в контракте было предусмотрено право заказчика принять решение об одностороннем отказе от исполнения контракта:</a:t>
            </a:r>
          </a:p>
          <a:p>
            <a:pPr lvl="1"/>
            <a:r>
              <a:rPr lang="ru-RU" sz="2000" dirty="0">
                <a:solidFill>
                  <a:schemeClr val="tx1">
                    <a:lumMod val="75000"/>
                    <a:lumOff val="25000"/>
                  </a:schemeClr>
                </a:solidFill>
                <a:latin typeface="Arial Narrow" pitchFamily="34" charset="0"/>
              </a:rPr>
              <a:t>1. В случае </a:t>
            </a:r>
            <a:r>
              <a:rPr lang="ru-RU" sz="2000" dirty="0" err="1">
                <a:solidFill>
                  <a:schemeClr val="tx1">
                    <a:lumMod val="75000"/>
                    <a:lumOff val="25000"/>
                  </a:schemeClr>
                </a:solidFill>
                <a:latin typeface="Arial Narrow" pitchFamily="34" charset="0"/>
              </a:rPr>
              <a:t>непередачи</a:t>
            </a:r>
            <a:r>
              <a:rPr lang="ru-RU" sz="2000" dirty="0">
                <a:solidFill>
                  <a:schemeClr val="tx1">
                    <a:lumMod val="75000"/>
                    <a:lumOff val="25000"/>
                  </a:schemeClr>
                </a:solidFill>
                <a:latin typeface="Arial Narrow" pitchFamily="34" charset="0"/>
              </a:rPr>
              <a:t> или передачи заказчиком непригодных или недоброкачественных материалов, оборудования, документации или переданной для переработки (обработки) вещи, необходимых для исполнения обязательств по контракту, поставщику (подрядчику, исполнителю);</a:t>
            </a:r>
          </a:p>
          <a:p>
            <a:pPr lvl="1"/>
            <a:r>
              <a:rPr lang="ru-RU" sz="2000" dirty="0">
                <a:solidFill>
                  <a:schemeClr val="tx1">
                    <a:lumMod val="75000"/>
                    <a:lumOff val="25000"/>
                  </a:schemeClr>
                </a:solidFill>
                <a:latin typeface="Arial Narrow" pitchFamily="34" charset="0"/>
              </a:rPr>
              <a:t>2. В случае совершения заказчиком действий, которые препятствуют либо создают невозможность исполнения поставщиком (подрядчиком, исполнителем) обязательств по контракту в установленный срок;</a:t>
            </a:r>
          </a:p>
          <a:p>
            <a:pPr lvl="1"/>
            <a:r>
              <a:rPr lang="ru-RU" sz="2000" dirty="0">
                <a:solidFill>
                  <a:schemeClr val="tx1">
                    <a:lumMod val="75000"/>
                    <a:lumOff val="25000"/>
                  </a:schemeClr>
                </a:solidFill>
                <a:latin typeface="Arial Narrow" pitchFamily="34" charset="0"/>
              </a:rPr>
              <a:t>3. В случае неисполнения заказчиком обязательств по оплате товаров (работ, услуг</a:t>
            </a:r>
            <a:r>
              <a:rPr lang="ru-RU" sz="2000" dirty="0" smtClean="0">
                <a:solidFill>
                  <a:schemeClr val="tx1">
                    <a:lumMod val="75000"/>
                    <a:lumOff val="25000"/>
                  </a:schemeClr>
                </a:solidFill>
                <a:latin typeface="Arial Narrow" pitchFamily="34" charset="0"/>
              </a:rPr>
              <a:t>).</a:t>
            </a:r>
            <a:endParaRPr lang="ru-RU" sz="2000" dirty="0">
              <a:solidFill>
                <a:schemeClr val="tx1">
                  <a:lumMod val="75000"/>
                  <a:lumOff val="25000"/>
                </a:schemeClr>
              </a:solidFill>
              <a:latin typeface="Arial Narrow" pitchFamily="34" charset="0"/>
            </a:endParaRPr>
          </a:p>
          <a:p>
            <a:endParaRPr lang="ru-RU" sz="2200" b="1" dirty="0">
              <a:solidFill>
                <a:schemeClr val="tx1">
                  <a:lumMod val="75000"/>
                  <a:lumOff val="25000"/>
                </a:schemeClr>
              </a:solidFill>
              <a:latin typeface="Arial Narrow" pitchFamily="34" charset="0"/>
            </a:endParaRPr>
          </a:p>
          <a:p>
            <a:r>
              <a:rPr lang="ru-RU" sz="2200" b="1" dirty="0" smtClean="0">
                <a:solidFill>
                  <a:schemeClr val="tx1">
                    <a:lumMod val="75000"/>
                    <a:lumOff val="25000"/>
                  </a:schemeClr>
                </a:solidFill>
                <a:latin typeface="Arial Narrow" pitchFamily="34" charset="0"/>
              </a:rPr>
              <a:t>законопроект </a:t>
            </a:r>
            <a:r>
              <a:rPr lang="ru-RU" sz="2200" b="1" dirty="0">
                <a:solidFill>
                  <a:schemeClr val="tx1">
                    <a:lumMod val="75000"/>
                    <a:lumOff val="25000"/>
                  </a:schemeClr>
                </a:solidFill>
                <a:latin typeface="Arial Narrow" pitchFamily="34" charset="0"/>
              </a:rPr>
              <a:t>по ч.27 ст. 95.</a:t>
            </a:r>
          </a:p>
          <a:p>
            <a:r>
              <a:rPr lang="ru-RU" sz="2000" dirty="0" smtClean="0">
                <a:solidFill>
                  <a:schemeClr val="tx1">
                    <a:lumMod val="75000"/>
                    <a:lumOff val="25000"/>
                  </a:schemeClr>
                </a:solidFill>
                <a:latin typeface="Arial Narrow" pitchFamily="34" charset="0"/>
              </a:rPr>
              <a:t>27</a:t>
            </a:r>
            <a:r>
              <a:rPr lang="ru-RU" sz="2000" dirty="0">
                <a:solidFill>
                  <a:schemeClr val="tx1">
                    <a:lumMod val="75000"/>
                    <a:lumOff val="25000"/>
                  </a:schemeClr>
                </a:solidFill>
                <a:latin typeface="Arial Narrow" pitchFamily="34" charset="0"/>
              </a:rPr>
              <a:t>. Правительство РФ вправе определить иные случаи, при которых одна из сторон вправе отказаться от исполнения контракта в одностороннем порядке</a:t>
            </a:r>
            <a:r>
              <a:rPr lang="ru-RU" sz="2000" dirty="0" smtClean="0">
                <a:solidFill>
                  <a:schemeClr val="tx1">
                    <a:lumMod val="75000"/>
                    <a:lumOff val="25000"/>
                  </a:schemeClr>
                </a:solidFill>
                <a:latin typeface="Arial Narrow" pitchFamily="34" charset="0"/>
              </a:rPr>
              <a:t>.</a:t>
            </a:r>
            <a:endParaRPr lang="ru-RU" sz="2000" dirty="0">
              <a:solidFill>
                <a:schemeClr val="tx1">
                  <a:lumMod val="75000"/>
                  <a:lumOff val="25000"/>
                </a:schemeClr>
              </a:solidFill>
              <a:latin typeface="Arial Narrow" pitchFamily="34" charset="0"/>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119</a:t>
            </a:fld>
            <a:endParaRPr lang="ru-RU"/>
          </a:p>
        </p:txBody>
      </p:sp>
    </p:spTree>
    <p:extLst>
      <p:ext uri="{BB962C8B-B14F-4D97-AF65-F5344CB8AC3E}">
        <p14:creationId xmlns:p14="http://schemas.microsoft.com/office/powerpoint/2010/main" val="6804519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Инициативы и мысли от регуляторов</a:t>
            </a:r>
            <a:endParaRPr lang="ru-RU" sz="2400" b="1" dirty="0">
              <a:solidFill>
                <a:prstClr val="black"/>
              </a:solidFill>
            </a:endParaRPr>
          </a:p>
        </p:txBody>
      </p:sp>
      <p:sp>
        <p:nvSpPr>
          <p:cNvPr id="39" name="Прямоугольник 38"/>
          <p:cNvSpPr/>
          <p:nvPr/>
        </p:nvSpPr>
        <p:spPr>
          <a:xfrm>
            <a:off x="179513" y="467750"/>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r>
              <a:rPr lang="ru-RU" sz="1600" b="1" dirty="0" smtClean="0"/>
              <a:t> МИНФИН</a:t>
            </a:r>
            <a:r>
              <a:rPr lang="en-US" sz="1600" b="1" dirty="0" smtClean="0"/>
              <a:t>:</a:t>
            </a:r>
            <a:endParaRPr lang="ru-RU" sz="1600" b="1" dirty="0" smtClean="0"/>
          </a:p>
          <a:p>
            <a:r>
              <a:rPr lang="ru-RU" sz="1600" dirty="0"/>
              <a:t>Планы развития КТРУ:</a:t>
            </a:r>
          </a:p>
          <a:p>
            <a:r>
              <a:rPr lang="ru-RU" sz="1600" dirty="0"/>
              <a:t>   - применение как обязанность при закупках у единственного поставщика</a:t>
            </a:r>
          </a:p>
          <a:p>
            <a:r>
              <a:rPr lang="ru-RU" sz="1600" dirty="0"/>
              <a:t>   - исключить запросы котировок и предложений и заменить на электронные магазины по позициям КТРУ</a:t>
            </a:r>
          </a:p>
          <a:p>
            <a:r>
              <a:rPr lang="ru-RU" sz="1600" dirty="0"/>
              <a:t>  - использовать для ценообразования по конкретной позиции</a:t>
            </a:r>
          </a:p>
          <a:p>
            <a:pPr algn="just"/>
            <a:endParaRPr lang="ru-RU" sz="1600" b="1" dirty="0" smtClean="0"/>
          </a:p>
          <a:p>
            <a:pPr algn="just"/>
            <a:endParaRPr lang="ru-RU" sz="1600" b="1" dirty="0"/>
          </a:p>
          <a:p>
            <a:pPr algn="just"/>
            <a:endParaRPr lang="ru-RU" sz="1600" b="1" dirty="0" smtClean="0"/>
          </a:p>
          <a:p>
            <a:pPr algn="just"/>
            <a:endParaRPr lang="ru-RU" sz="1600" b="1" dirty="0"/>
          </a:p>
          <a:p>
            <a:pPr algn="just"/>
            <a:endParaRPr lang="ru-RU" sz="1600" b="1" dirty="0" smtClean="0"/>
          </a:p>
          <a:p>
            <a:pPr algn="just"/>
            <a:endParaRPr lang="ru-RU" sz="1600" b="1" dirty="0"/>
          </a:p>
          <a:p>
            <a:pPr algn="just"/>
            <a:endParaRPr lang="ru-RU" sz="1600" b="1" dirty="0" smtClean="0"/>
          </a:p>
          <a:p>
            <a:pPr algn="just"/>
            <a:endParaRPr lang="ru-RU" sz="1600" b="1" dirty="0"/>
          </a:p>
          <a:p>
            <a:pPr algn="just"/>
            <a:endParaRPr lang="ru-RU" sz="1600" b="1" dirty="0" smtClean="0"/>
          </a:p>
          <a:p>
            <a:pPr algn="just"/>
            <a:endParaRPr lang="ru-RU" sz="1600" b="1" dirty="0"/>
          </a:p>
          <a:p>
            <a:pPr algn="just"/>
            <a:endParaRPr lang="ru-RU" sz="1600" b="1" dirty="0" smtClean="0"/>
          </a:p>
          <a:p>
            <a:pPr algn="just"/>
            <a:endParaRPr lang="ru-RU" sz="1600" b="1" dirty="0"/>
          </a:p>
          <a:p>
            <a:pPr algn="just"/>
            <a:endParaRPr lang="en-US" sz="1600" b="1" dirty="0" smtClean="0"/>
          </a:p>
          <a:p>
            <a:pPr algn="just"/>
            <a:endParaRPr lang="ru-RU" sz="1600" b="1" dirty="0" smtClean="0"/>
          </a:p>
          <a:p>
            <a:r>
              <a:rPr lang="ru-RU" dirty="0" smtClean="0"/>
              <a:t> </a:t>
            </a:r>
            <a:endParaRPr lang="ru-RU" sz="2400" dirty="0" smtClean="0"/>
          </a:p>
          <a:p>
            <a:endParaRPr lang="ru-RU" sz="1400" dirty="0"/>
          </a:p>
          <a:p>
            <a:endParaRPr lang="ru-RU" sz="1400" dirty="0" smtClean="0"/>
          </a:p>
          <a:p>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12</a:t>
            </a:fld>
            <a:endParaRPr lang="ru-RU"/>
          </a:p>
        </p:txBody>
      </p:sp>
      <p:pic>
        <p:nvPicPr>
          <p:cNvPr id="6" name="Рисунок 5"/>
          <p:cNvPicPr/>
          <p:nvPr/>
        </p:nvPicPr>
        <p:blipFill rotWithShape="1">
          <a:blip r:embed="rId3" cstate="print">
            <a:extLst>
              <a:ext uri="{28A0092B-C50C-407E-A947-70E740481C1C}">
                <a14:useLocalDpi xmlns:a14="http://schemas.microsoft.com/office/drawing/2010/main" val="0"/>
              </a:ext>
            </a:extLst>
          </a:blip>
          <a:srcRect r="1657" b="14652"/>
          <a:stretch/>
        </p:blipFill>
        <p:spPr bwMode="auto">
          <a:xfrm>
            <a:off x="395536" y="2132856"/>
            <a:ext cx="8424936" cy="381642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90608607"/>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t>Планируемые изменения в закон об энергосбережении</a:t>
            </a:r>
            <a:r>
              <a:rPr lang="en-US" sz="2400" b="1" dirty="0" smtClean="0"/>
              <a:t>:</a:t>
            </a:r>
            <a:endParaRPr lang="ru-RU" sz="2400" b="1" dirty="0"/>
          </a:p>
        </p:txBody>
      </p:sp>
      <p:sp>
        <p:nvSpPr>
          <p:cNvPr id="39" name="Прямоугольник 38"/>
          <p:cNvSpPr/>
          <p:nvPr/>
        </p:nvSpPr>
        <p:spPr>
          <a:xfrm>
            <a:off x="79428" y="467750"/>
            <a:ext cx="8957067" cy="597809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b="1" dirty="0" smtClean="0">
                <a:solidFill>
                  <a:schemeClr val="tx1">
                    <a:lumMod val="75000"/>
                    <a:lumOff val="25000"/>
                  </a:schemeClr>
                </a:solidFill>
                <a:latin typeface="Arial Narrow" pitchFamily="34" charset="0"/>
              </a:rPr>
              <a:t>Проект </a:t>
            </a:r>
            <a:r>
              <a:rPr lang="ru-RU" b="1" dirty="0">
                <a:solidFill>
                  <a:schemeClr val="tx1">
                    <a:lumMod val="75000"/>
                    <a:lumOff val="25000"/>
                  </a:schemeClr>
                </a:solidFill>
                <a:latin typeface="Arial Narrow" pitchFamily="34" charset="0"/>
              </a:rPr>
              <a:t>Федерального </a:t>
            </a:r>
            <a:r>
              <a:rPr lang="ru-RU" b="1" dirty="0" smtClean="0">
                <a:solidFill>
                  <a:schemeClr val="tx1">
                    <a:lumMod val="75000"/>
                    <a:lumOff val="25000"/>
                  </a:schemeClr>
                </a:solidFill>
                <a:latin typeface="Arial Narrow" pitchFamily="34" charset="0"/>
              </a:rPr>
              <a:t>закона N 1158419-6</a:t>
            </a:r>
            <a:r>
              <a:rPr lang="en-US" dirty="0" smtClean="0"/>
              <a:t>.</a:t>
            </a:r>
            <a:endParaRPr lang="ru-RU" b="1" dirty="0">
              <a:solidFill>
                <a:schemeClr val="tx1">
                  <a:lumMod val="75000"/>
                  <a:lumOff val="25000"/>
                </a:schemeClr>
              </a:solidFill>
              <a:latin typeface="Arial Narrow" pitchFamily="34" charset="0"/>
            </a:endParaRPr>
          </a:p>
          <a:p>
            <a:pPr marL="457200" indent="-457200">
              <a:buAutoNum type="arabicPeriod"/>
            </a:pPr>
            <a:r>
              <a:rPr lang="ru-RU" dirty="0" smtClean="0"/>
              <a:t>Декларируется </a:t>
            </a:r>
            <a:r>
              <a:rPr lang="ru-RU" dirty="0"/>
              <a:t>потреблении энергетических </a:t>
            </a:r>
            <a:r>
              <a:rPr lang="ru-RU" dirty="0" smtClean="0"/>
              <a:t>ресурсов за отчетный год</a:t>
            </a:r>
            <a:r>
              <a:rPr lang="en-US" dirty="0" smtClean="0"/>
              <a:t>.</a:t>
            </a:r>
            <a:endParaRPr lang="ru-RU" dirty="0" smtClean="0"/>
          </a:p>
          <a:p>
            <a:pPr marL="457200" indent="-457200">
              <a:buAutoNum type="arabicPeriod"/>
            </a:pPr>
            <a:r>
              <a:rPr lang="ru-RU" dirty="0" smtClean="0"/>
              <a:t>Государственное </a:t>
            </a:r>
            <a:r>
              <a:rPr lang="ru-RU" dirty="0"/>
              <a:t>(муниципальное) учреждение обязано обеспечить снижение в сопоставимых </a:t>
            </a:r>
            <a:r>
              <a:rPr lang="ru-RU" dirty="0" smtClean="0"/>
              <a:t>условиях объема </a:t>
            </a:r>
            <a:r>
              <a:rPr lang="ru-RU" dirty="0"/>
              <a:t>потребленных им </a:t>
            </a:r>
            <a:r>
              <a:rPr lang="ru-RU" dirty="0" smtClean="0"/>
              <a:t>воды, дизельного </a:t>
            </a:r>
            <a:r>
              <a:rPr lang="ru-RU" dirty="0"/>
              <a:t>и иного топлива, мазута, природного газа, тепловой энергии, электрической энергии, угля в соответствии с требованиями, установленными Правительством Российской </a:t>
            </a:r>
            <a:r>
              <a:rPr lang="ru-RU" dirty="0" smtClean="0"/>
              <a:t>Федерации.</a:t>
            </a:r>
          </a:p>
          <a:p>
            <a:pPr marL="457200" indent="-457200">
              <a:buAutoNum type="arabicPeriod"/>
            </a:pPr>
            <a:r>
              <a:rPr lang="ru-RU" dirty="0" smtClean="0"/>
              <a:t>ГРБС </a:t>
            </a:r>
            <a:r>
              <a:rPr lang="ru-RU" dirty="0"/>
              <a:t>осуществляют планирование бюджетных </a:t>
            </a:r>
            <a:r>
              <a:rPr lang="ru-RU" dirty="0" smtClean="0"/>
              <a:t>ассигнований, </a:t>
            </a:r>
            <a:r>
              <a:rPr lang="ru-RU" dirty="0"/>
              <a:t>составление сметы казенного учреждения, </a:t>
            </a:r>
            <a:r>
              <a:rPr lang="ru-RU" dirty="0" smtClean="0"/>
              <a:t>определение </a:t>
            </a:r>
            <a:r>
              <a:rPr lang="ru-RU" dirty="0"/>
              <a:t>размера субсидии в целях финансового обеспечения выполнения государственного (муниципального) задания бюджетным или автономным учреждением на основании </a:t>
            </a:r>
            <a:r>
              <a:rPr lang="ru-RU" dirty="0" smtClean="0"/>
              <a:t>данных  </a:t>
            </a:r>
            <a:r>
              <a:rPr lang="ru-RU" dirty="0"/>
              <a:t>о суммарном объеме фактически потребленных казенными, бюджетными, автономными учреждениями ресурсов, </a:t>
            </a:r>
            <a:r>
              <a:rPr lang="ru-RU" dirty="0" smtClean="0"/>
              <a:t>с </a:t>
            </a:r>
            <a:r>
              <a:rPr lang="ru-RU" dirty="0"/>
              <a:t>учетом требований о снижении их </a:t>
            </a:r>
            <a:r>
              <a:rPr lang="ru-RU" dirty="0" smtClean="0"/>
              <a:t>потребления.</a:t>
            </a:r>
          </a:p>
          <a:p>
            <a:pPr marL="457200" indent="-457200">
              <a:buFontTx/>
              <a:buAutoNum type="arabicPeriod"/>
            </a:pPr>
            <a:r>
              <a:rPr lang="ru-RU" dirty="0" smtClean="0"/>
              <a:t>ГРБС </a:t>
            </a:r>
            <a:r>
              <a:rPr lang="ru-RU" dirty="0"/>
              <a:t>обязаны представлять ежеквартально информацию об объемах снижения потребляемых ресурсов и воды находящимися в их ведении государственными (муниципальными) учреждениями, а также о сопоставимых условиях, влияющих на определение объемов снижения потребляемых такими учреждениями ресурсов и воды, в государственную информационную систему в области энергосбережения и повышения энергетической </a:t>
            </a:r>
            <a:r>
              <a:rPr lang="ru-RU" dirty="0" smtClean="0"/>
              <a:t>эффективности.</a:t>
            </a:r>
            <a:r>
              <a:rPr lang="ru-RU" sz="2000" dirty="0" smtClean="0"/>
              <a:t> </a:t>
            </a:r>
            <a:endParaRPr lang="ru-RU" sz="20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120</a:t>
            </a:fld>
            <a:endParaRPr lang="ru-RU"/>
          </a:p>
        </p:txBody>
      </p:sp>
    </p:spTree>
    <p:extLst>
      <p:ext uri="{BB962C8B-B14F-4D97-AF65-F5344CB8AC3E}">
        <p14:creationId xmlns:p14="http://schemas.microsoft.com/office/powerpoint/2010/main" val="3863486418"/>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2"/>
          <p:cNvSpPr txBox="1">
            <a:spLocks/>
          </p:cNvSpPr>
          <p:nvPr/>
        </p:nvSpPr>
        <p:spPr>
          <a:xfrm>
            <a:off x="99204" y="206869"/>
            <a:ext cx="8865284" cy="7647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000" b="1" dirty="0" smtClean="0">
                <a:solidFill>
                  <a:schemeClr val="accent1">
                    <a:lumMod val="50000"/>
                  </a:schemeClr>
                </a:solidFill>
                <a:latin typeface="+mn-lt"/>
                <a:ea typeface="Verdana" panose="020B0604030504040204" pitchFamily="34" charset="0"/>
                <a:cs typeface="Verdana" panose="020B0604030504040204" pitchFamily="34" charset="0"/>
              </a:rPr>
              <a:t>ПОЛОЖЕНИЯ ЗАКОНОПРОЕКТОВ, НАПРАВЛЕННЫЕ НА СОВЕРШЕНСТВОВАНИЕ ЗАКОНОДАТЕЛЬСТВА О КОНТРАКТНОЙ СИСТЕМЕ </a:t>
            </a:r>
          </a:p>
        </p:txBody>
      </p:sp>
      <p:cxnSp>
        <p:nvCxnSpPr>
          <p:cNvPr id="7" name="Прямая соединительная линия 6"/>
          <p:cNvCxnSpPr/>
          <p:nvPr/>
        </p:nvCxnSpPr>
        <p:spPr>
          <a:xfrm>
            <a:off x="151200" y="1196752"/>
            <a:ext cx="7884368" cy="0"/>
          </a:xfrm>
          <a:prstGeom prst="line">
            <a:avLst/>
          </a:prstGeom>
        </p:spPr>
        <p:style>
          <a:lnRef idx="3">
            <a:schemeClr val="accent4"/>
          </a:lnRef>
          <a:fillRef idx="0">
            <a:schemeClr val="accent4"/>
          </a:fillRef>
          <a:effectRef idx="2">
            <a:schemeClr val="accent4"/>
          </a:effectRef>
          <a:fontRef idx="minor">
            <a:schemeClr val="tx1"/>
          </a:fontRef>
        </p:style>
      </p:cxnSp>
      <p:sp>
        <p:nvSpPr>
          <p:cNvPr id="9" name="Пятиугольник 8"/>
          <p:cNvSpPr/>
          <p:nvPr/>
        </p:nvSpPr>
        <p:spPr>
          <a:xfrm>
            <a:off x="151200" y="3535163"/>
            <a:ext cx="2520000" cy="720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smtClean="0">
              <a:solidFill>
                <a:schemeClr val="accent1">
                  <a:lumMod val="50000"/>
                </a:schemeClr>
              </a:solidFill>
              <a:ea typeface="Times New Roman"/>
              <a:cs typeface="Arial" panose="020B0604020202020204" pitchFamily="34" charset="0"/>
            </a:endParaRPr>
          </a:p>
        </p:txBody>
      </p:sp>
      <p:sp>
        <p:nvSpPr>
          <p:cNvPr id="10" name="Прямоугольник 9"/>
          <p:cNvSpPr/>
          <p:nvPr/>
        </p:nvSpPr>
        <p:spPr>
          <a:xfrm>
            <a:off x="323528" y="3602775"/>
            <a:ext cx="1800201" cy="584775"/>
          </a:xfrm>
          <a:prstGeom prst="rect">
            <a:avLst/>
          </a:prstGeom>
        </p:spPr>
        <p:txBody>
          <a:bodyPr wrap="square">
            <a:spAutoFit/>
          </a:bodyPr>
          <a:lstStyle/>
          <a:p>
            <a:pPr lvl="0" algn="ctr"/>
            <a:r>
              <a:rPr lang="ru-RU" sz="1600" b="1" dirty="0" smtClean="0">
                <a:solidFill>
                  <a:srgbClr val="C00000"/>
                </a:solidFill>
                <a:ea typeface="Times New Roman"/>
              </a:rPr>
              <a:t>ПЛАНИРУЕМЫЕ ЗАКОНОПРОЕКТЫ </a:t>
            </a:r>
            <a:endParaRPr lang="ru-RU" sz="1600" b="1" dirty="0">
              <a:solidFill>
                <a:srgbClr val="C00000"/>
              </a:solidFill>
              <a:ea typeface="Times New Roman"/>
            </a:endParaRPr>
          </a:p>
        </p:txBody>
      </p:sp>
      <p:sp>
        <p:nvSpPr>
          <p:cNvPr id="11" name="Прямоугольник 10"/>
          <p:cNvSpPr/>
          <p:nvPr/>
        </p:nvSpPr>
        <p:spPr>
          <a:xfrm>
            <a:off x="2671200" y="1614461"/>
            <a:ext cx="6213699" cy="4831384"/>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endParaRPr lang="ru-RU" sz="1600" dirty="0"/>
          </a:p>
        </p:txBody>
      </p:sp>
      <p:sp>
        <p:nvSpPr>
          <p:cNvPr id="12" name="Прямоугольник 11"/>
          <p:cNvSpPr/>
          <p:nvPr/>
        </p:nvSpPr>
        <p:spPr>
          <a:xfrm>
            <a:off x="2767629" y="1741151"/>
            <a:ext cx="6072365" cy="3631763"/>
          </a:xfrm>
          <a:prstGeom prst="rect">
            <a:avLst/>
          </a:prstGeom>
        </p:spPr>
        <p:txBody>
          <a:bodyPr wrap="square">
            <a:spAutoFit/>
          </a:bodyPr>
          <a:lstStyle/>
          <a:p>
            <a:pPr marL="285750" indent="-285750" algn="just">
              <a:spcBef>
                <a:spcPts val="400"/>
              </a:spcBef>
              <a:spcAft>
                <a:spcPts val="400"/>
              </a:spcAft>
              <a:buFont typeface="Arial" panose="020B0604020202020204" pitchFamily="34" charset="0"/>
              <a:buChar char="•"/>
            </a:pPr>
            <a:r>
              <a:rPr lang="ru-RU" sz="1400" b="1" dirty="0">
                <a:solidFill>
                  <a:schemeClr val="tx2">
                    <a:lumMod val="50000"/>
                  </a:schemeClr>
                </a:solidFill>
                <a:ea typeface="Times New Roman"/>
              </a:rPr>
              <a:t>Планируется значительно расширить перечень иностранных товаров машиностроения, которые запрещено закупать в рамках Закона N 44-ФЗ. В этот список могут включить, например, башенные краны, промышленные дизели и ленточные конвейеры</a:t>
            </a:r>
            <a:r>
              <a:rPr lang="ru-RU" sz="1400" b="1" dirty="0" smtClean="0">
                <a:solidFill>
                  <a:schemeClr val="tx2">
                    <a:lumMod val="50000"/>
                  </a:schemeClr>
                </a:solidFill>
                <a:ea typeface="Times New Roman"/>
              </a:rPr>
              <a:t>.</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Планируется установить дополнительные требования  </a:t>
            </a:r>
            <a:r>
              <a:rPr lang="ru-RU" sz="1400" b="1" dirty="0" smtClean="0"/>
              <a:t>к </a:t>
            </a:r>
            <a:r>
              <a:rPr lang="ru-RU" sz="1400" b="1" dirty="0"/>
              <a:t>участникам </a:t>
            </a:r>
            <a:br>
              <a:rPr lang="ru-RU" sz="1400" b="1" dirty="0"/>
            </a:br>
            <a:r>
              <a:rPr lang="ru-RU" sz="1400" b="1" dirty="0"/>
              <a:t>закупки аудиторских, в том числе сопутствующих аудиту, и консультационных услуг, а также документов, </a:t>
            </a:r>
            <a:r>
              <a:rPr lang="ru-RU" sz="1400" b="1" dirty="0" smtClean="0"/>
              <a:t>подтверждающих </a:t>
            </a:r>
            <a:r>
              <a:rPr lang="ru-RU" sz="1400" b="1" dirty="0"/>
              <a:t>соответствие участников закупки указанным дополнительным </a:t>
            </a:r>
            <a:r>
              <a:rPr lang="ru-RU" sz="1400" b="1" dirty="0" smtClean="0"/>
              <a:t>требованиям.</a:t>
            </a:r>
          </a:p>
          <a:p>
            <a:pPr marL="285750" indent="-285750" algn="just">
              <a:spcBef>
                <a:spcPts val="400"/>
              </a:spcBef>
              <a:spcAft>
                <a:spcPts val="400"/>
              </a:spcAft>
              <a:buFont typeface="Arial" panose="020B0604020202020204" pitchFamily="34" charset="0"/>
              <a:buChar char="•"/>
            </a:pPr>
            <a:r>
              <a:rPr lang="ru-RU" sz="1400" b="1" dirty="0" smtClean="0"/>
              <a:t>Право заказчику установить обеспечение исполнения </a:t>
            </a:r>
            <a:r>
              <a:rPr lang="ru-RU" sz="1400" b="1" dirty="0"/>
              <a:t>гарантийных обязательств, предусмотренных </a:t>
            </a:r>
            <a:r>
              <a:rPr lang="ru-RU" sz="1400" b="1" dirty="0" smtClean="0"/>
              <a:t>контрактом. Нужно </a:t>
            </a:r>
            <a:r>
              <a:rPr lang="ru-RU" sz="1400" b="1" dirty="0"/>
              <a:t>будет предоставить банковскую гарантию или внести денежные средства. Размер обеспечения составит 5 - 10% от начальной (максимальной) цены </a:t>
            </a:r>
            <a:r>
              <a:rPr lang="ru-RU" sz="1400" b="1" dirty="0" smtClean="0"/>
              <a:t>контракта (прошел общественное обсуждение).</a:t>
            </a:r>
            <a:endParaRPr lang="ru-RU" sz="1400" b="1" dirty="0"/>
          </a:p>
          <a:p>
            <a:pPr algn="just">
              <a:spcBef>
                <a:spcPts val="400"/>
              </a:spcBef>
              <a:spcAft>
                <a:spcPts val="400"/>
              </a:spcAft>
            </a:pPr>
            <a:endParaRPr lang="ru-RU" sz="1400" b="1" dirty="0">
              <a:solidFill>
                <a:schemeClr val="tx2">
                  <a:lumMod val="50000"/>
                </a:schemeClr>
              </a:solidFill>
              <a:ea typeface="Times New Roman"/>
            </a:endParaRPr>
          </a:p>
        </p:txBody>
      </p:sp>
      <p:sp>
        <p:nvSpPr>
          <p:cNvPr id="3" name="Номер слайда 2"/>
          <p:cNvSpPr>
            <a:spLocks noGrp="1"/>
          </p:cNvSpPr>
          <p:nvPr>
            <p:ph type="sldNum" sz="quarter" idx="12"/>
          </p:nvPr>
        </p:nvSpPr>
        <p:spPr/>
        <p:txBody>
          <a:bodyPr/>
          <a:lstStyle/>
          <a:p>
            <a:fld id="{25800938-3505-4AFC-AA3C-099AD5E268D3}" type="slidenum">
              <a:rPr lang="ru-RU" smtClean="0"/>
              <a:pPr/>
              <a:t>121</a:t>
            </a:fld>
            <a:endParaRPr lang="ru-RU"/>
          </a:p>
        </p:txBody>
      </p:sp>
    </p:spTree>
    <p:extLst>
      <p:ext uri="{BB962C8B-B14F-4D97-AF65-F5344CB8AC3E}">
        <p14:creationId xmlns:p14="http://schemas.microsoft.com/office/powerpoint/2010/main" val="3008899764"/>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2"/>
          <p:cNvSpPr txBox="1">
            <a:spLocks/>
          </p:cNvSpPr>
          <p:nvPr/>
        </p:nvSpPr>
        <p:spPr>
          <a:xfrm>
            <a:off x="99204" y="206869"/>
            <a:ext cx="8865284" cy="7647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000" b="1" dirty="0" smtClean="0">
                <a:solidFill>
                  <a:schemeClr val="accent1">
                    <a:lumMod val="50000"/>
                  </a:schemeClr>
                </a:solidFill>
                <a:latin typeface="+mn-lt"/>
                <a:ea typeface="Verdana" panose="020B0604030504040204" pitchFamily="34" charset="0"/>
                <a:cs typeface="Verdana" panose="020B0604030504040204" pitchFamily="34" charset="0"/>
              </a:rPr>
              <a:t>ПОЛОЖЕНИЯ ЗАКОНОПРОЕКТОВ, НАПРАВЛЕННЫЕ НА СОВЕРШЕНСТВОВАНИЕ ЗАКОНОДАТЕЛЬСТВА О КОНТРАКТНОЙ СИСТЕМЕ </a:t>
            </a:r>
          </a:p>
        </p:txBody>
      </p:sp>
      <p:cxnSp>
        <p:nvCxnSpPr>
          <p:cNvPr id="7" name="Прямая соединительная линия 6"/>
          <p:cNvCxnSpPr/>
          <p:nvPr/>
        </p:nvCxnSpPr>
        <p:spPr>
          <a:xfrm>
            <a:off x="151200" y="1196752"/>
            <a:ext cx="7884368" cy="0"/>
          </a:xfrm>
          <a:prstGeom prst="line">
            <a:avLst/>
          </a:prstGeom>
        </p:spPr>
        <p:style>
          <a:lnRef idx="3">
            <a:schemeClr val="accent4"/>
          </a:lnRef>
          <a:fillRef idx="0">
            <a:schemeClr val="accent4"/>
          </a:fillRef>
          <a:effectRef idx="2">
            <a:schemeClr val="accent4"/>
          </a:effectRef>
          <a:fontRef idx="minor">
            <a:schemeClr val="tx1"/>
          </a:fontRef>
        </p:style>
      </p:cxnSp>
      <p:sp>
        <p:nvSpPr>
          <p:cNvPr id="9" name="Пятиугольник 8"/>
          <p:cNvSpPr/>
          <p:nvPr/>
        </p:nvSpPr>
        <p:spPr>
          <a:xfrm>
            <a:off x="151200" y="3535163"/>
            <a:ext cx="2520000" cy="720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smtClean="0">
              <a:solidFill>
                <a:schemeClr val="accent1">
                  <a:lumMod val="50000"/>
                </a:schemeClr>
              </a:solidFill>
              <a:ea typeface="Times New Roman"/>
              <a:cs typeface="Arial" panose="020B0604020202020204" pitchFamily="34" charset="0"/>
            </a:endParaRPr>
          </a:p>
        </p:txBody>
      </p:sp>
      <p:sp>
        <p:nvSpPr>
          <p:cNvPr id="10" name="Прямоугольник 9"/>
          <p:cNvSpPr/>
          <p:nvPr/>
        </p:nvSpPr>
        <p:spPr>
          <a:xfrm>
            <a:off x="323528" y="3602775"/>
            <a:ext cx="1800201" cy="584775"/>
          </a:xfrm>
          <a:prstGeom prst="rect">
            <a:avLst/>
          </a:prstGeom>
        </p:spPr>
        <p:txBody>
          <a:bodyPr wrap="square">
            <a:spAutoFit/>
          </a:bodyPr>
          <a:lstStyle/>
          <a:p>
            <a:pPr lvl="0" algn="ctr"/>
            <a:r>
              <a:rPr lang="ru-RU" sz="1600" b="1" dirty="0" smtClean="0">
                <a:solidFill>
                  <a:srgbClr val="C00000"/>
                </a:solidFill>
                <a:ea typeface="Times New Roman"/>
              </a:rPr>
              <a:t>ПЛАНИРУЕМЫЕ ЗАКОНОПРОЕКТЫ </a:t>
            </a:r>
            <a:endParaRPr lang="ru-RU" sz="1600" b="1" dirty="0">
              <a:solidFill>
                <a:srgbClr val="C00000"/>
              </a:solidFill>
              <a:ea typeface="Times New Roman"/>
            </a:endParaRPr>
          </a:p>
        </p:txBody>
      </p:sp>
      <p:sp>
        <p:nvSpPr>
          <p:cNvPr id="11" name="Прямоугольник 10"/>
          <p:cNvSpPr/>
          <p:nvPr/>
        </p:nvSpPr>
        <p:spPr>
          <a:xfrm>
            <a:off x="2671200" y="1421932"/>
            <a:ext cx="6213699" cy="5023913"/>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endParaRPr lang="ru-RU" sz="1600" dirty="0"/>
          </a:p>
        </p:txBody>
      </p:sp>
      <p:sp>
        <p:nvSpPr>
          <p:cNvPr id="12" name="Прямоугольник 11"/>
          <p:cNvSpPr/>
          <p:nvPr/>
        </p:nvSpPr>
        <p:spPr>
          <a:xfrm>
            <a:off x="2741867" y="1484784"/>
            <a:ext cx="6072365" cy="3949799"/>
          </a:xfrm>
          <a:prstGeom prst="rect">
            <a:avLst/>
          </a:prstGeom>
        </p:spPr>
        <p:txBody>
          <a:bodyPr wrap="square">
            <a:spAutoFit/>
          </a:bodyPr>
          <a:lstStyle/>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Планируется, что конфликтом интересов будет брак между </a:t>
            </a:r>
            <a:r>
              <a:rPr lang="ru-RU" sz="1400" b="1" dirty="0" err="1" smtClean="0">
                <a:solidFill>
                  <a:schemeClr val="tx2">
                    <a:lumMod val="50000"/>
                  </a:schemeClr>
                </a:solidFill>
                <a:ea typeface="Times New Roman"/>
              </a:rPr>
              <a:t>бенефициарным</a:t>
            </a:r>
            <a:r>
              <a:rPr lang="ru-RU" sz="1400" b="1" dirty="0" smtClean="0">
                <a:solidFill>
                  <a:schemeClr val="tx2">
                    <a:lumMod val="50000"/>
                  </a:schemeClr>
                </a:solidFill>
                <a:ea typeface="Times New Roman"/>
              </a:rPr>
              <a:t> владельцем участника и главой </a:t>
            </a:r>
            <a:r>
              <a:rPr lang="ru-RU" sz="1400" b="1" dirty="0" err="1" smtClean="0">
                <a:solidFill>
                  <a:schemeClr val="tx2">
                    <a:lumMod val="50000"/>
                  </a:schemeClr>
                </a:solidFill>
                <a:ea typeface="Times New Roman"/>
              </a:rPr>
              <a:t>госзаказчика</a:t>
            </a:r>
            <a:r>
              <a:rPr lang="ru-RU" sz="1400" b="1" dirty="0">
                <a:solidFill>
                  <a:schemeClr val="tx2">
                    <a:lumMod val="50000"/>
                  </a:schemeClr>
                </a:solidFill>
                <a:ea typeface="Times New Roman"/>
              </a:rPr>
              <a:t>, член комиссии, руководитель контрактной службы или контрактный управляющий</a:t>
            </a:r>
            <a:r>
              <a:rPr lang="ru-RU" sz="1400" b="1" dirty="0" smtClean="0">
                <a:solidFill>
                  <a:schemeClr val="tx2">
                    <a:lumMod val="50000"/>
                  </a:schemeClr>
                </a:solidFill>
                <a:ea typeface="Times New Roman"/>
              </a:rPr>
              <a:t>.   </a:t>
            </a:r>
          </a:p>
          <a:p>
            <a:pPr lvl="1" algn="just">
              <a:spcBef>
                <a:spcPts val="400"/>
              </a:spcBef>
              <a:spcAft>
                <a:spcPts val="400"/>
              </a:spcAft>
            </a:pPr>
            <a:r>
              <a:rPr lang="ru-RU" sz="1400" b="1" dirty="0" smtClean="0">
                <a:solidFill>
                  <a:schemeClr val="tx2">
                    <a:lumMod val="50000"/>
                  </a:schemeClr>
                </a:solidFill>
                <a:ea typeface="Times New Roman"/>
              </a:rPr>
              <a:t>Под </a:t>
            </a:r>
            <a:r>
              <a:rPr lang="ru-RU" sz="1400" b="1" dirty="0" err="1">
                <a:solidFill>
                  <a:schemeClr val="tx2">
                    <a:lumMod val="50000"/>
                  </a:schemeClr>
                </a:solidFill>
                <a:ea typeface="Times New Roman"/>
              </a:rPr>
              <a:t>бенефициарным</a:t>
            </a:r>
            <a:r>
              <a:rPr lang="ru-RU" sz="1400" b="1" dirty="0">
                <a:solidFill>
                  <a:schemeClr val="tx2">
                    <a:lumMod val="50000"/>
                  </a:schemeClr>
                </a:solidFill>
                <a:ea typeface="Times New Roman"/>
              </a:rPr>
              <a:t> владельцем хозяйственного общества - участника закупки предлагается понимать физлицо, которое может контролировать действия общества</a:t>
            </a:r>
            <a:r>
              <a:rPr lang="ru-RU" sz="1400" b="1" dirty="0" smtClean="0">
                <a:solidFill>
                  <a:schemeClr val="tx2">
                    <a:lumMod val="50000"/>
                  </a:schemeClr>
                </a:solidFill>
                <a:ea typeface="Times New Roman"/>
              </a:rPr>
              <a:t>. (Проект закона прошел общественное обсуждение). </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Предлагается </a:t>
            </a:r>
            <a:r>
              <a:rPr lang="ru-RU" sz="1400" b="1" dirty="0">
                <a:solidFill>
                  <a:schemeClr val="tx2">
                    <a:lumMod val="50000"/>
                  </a:schemeClr>
                </a:solidFill>
                <a:ea typeface="Times New Roman"/>
              </a:rPr>
              <a:t>распространить порядок банковского сопровождения на контракты, которые унитарные предприятия будут заключать по Закону N 44-ФЗ</a:t>
            </a:r>
            <a:r>
              <a:rPr lang="ru-RU" sz="1400" b="1" dirty="0" smtClean="0">
                <a:solidFill>
                  <a:schemeClr val="tx2">
                    <a:lumMod val="50000"/>
                  </a:schemeClr>
                </a:solidFill>
                <a:ea typeface="Times New Roman"/>
              </a:rPr>
              <a:t>. (Прошел общественное обсуждение 12.10.2016).</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Предлагается утвердить перечень случаев и перечень документов подтверждающих цену при демпинге (</a:t>
            </a:r>
            <a:r>
              <a:rPr lang="ru-RU" sz="1400" dirty="0"/>
              <a:t>Проект </a:t>
            </a:r>
            <a:r>
              <a:rPr lang="ru-RU" sz="1400" dirty="0" smtClean="0"/>
              <a:t>32913-7</a:t>
            </a:r>
            <a:r>
              <a:rPr lang="ru-RU" sz="1400" b="1" dirty="0" smtClean="0">
                <a:solidFill>
                  <a:schemeClr val="tx2">
                    <a:lumMod val="50000"/>
                  </a:schemeClr>
                </a:solidFill>
                <a:ea typeface="Times New Roman"/>
              </a:rPr>
              <a:t>).</a:t>
            </a:r>
          </a:p>
          <a:p>
            <a:pPr marL="285750" indent="-285750" algn="just">
              <a:spcBef>
                <a:spcPts val="400"/>
              </a:spcBef>
              <a:spcAft>
                <a:spcPts val="400"/>
              </a:spcAft>
              <a:buFont typeface="Arial" panose="020B0604020202020204" pitchFamily="34" charset="0"/>
              <a:buChar char="•"/>
            </a:pPr>
            <a:r>
              <a:rPr lang="ru-RU" sz="1400" b="1" dirty="0" smtClean="0"/>
              <a:t>Предлагается </a:t>
            </a:r>
            <a:r>
              <a:rPr lang="ru-RU" sz="1400" b="1" dirty="0"/>
              <a:t>обязать участников </a:t>
            </a:r>
            <a:r>
              <a:rPr lang="ru-RU" sz="1400" b="1" dirty="0" err="1"/>
              <a:t>госзакупок</a:t>
            </a:r>
            <a:r>
              <a:rPr lang="ru-RU" sz="1400" b="1" dirty="0"/>
              <a:t> платить госпошлину за подачу жалобы в контрольный орган</a:t>
            </a:r>
            <a:r>
              <a:rPr lang="ru-RU" sz="1400" b="1" dirty="0">
                <a:solidFill>
                  <a:schemeClr val="tx2">
                    <a:lumMod val="50000"/>
                  </a:schemeClr>
                </a:solidFill>
                <a:ea typeface="Times New Roman"/>
              </a:rPr>
              <a:t>. </a:t>
            </a:r>
            <a:r>
              <a:rPr lang="ru-RU" sz="1400" i="1" dirty="0"/>
              <a:t> </a:t>
            </a:r>
            <a:r>
              <a:rPr lang="ru-RU" sz="1400" i="1" dirty="0">
                <a:hlinkClick r:id="rId2"/>
              </a:rPr>
              <a:t>Проект</a:t>
            </a:r>
            <a:r>
              <a:rPr lang="ru-RU" sz="1400" i="1" dirty="0"/>
              <a:t> Федерального закона N 67135-7 (внесен в Госдуму 28 декабря 2016 </a:t>
            </a:r>
            <a:r>
              <a:rPr lang="ru-RU" sz="1400" i="1" dirty="0" smtClean="0"/>
              <a:t>года … снят 04.04.2017)</a:t>
            </a:r>
            <a:endParaRPr lang="ru-RU" sz="1400" b="1" dirty="0">
              <a:solidFill>
                <a:schemeClr val="tx2">
                  <a:lumMod val="50000"/>
                </a:schemeClr>
              </a:solidFill>
              <a:ea typeface="Times New Roman"/>
            </a:endParaRPr>
          </a:p>
        </p:txBody>
      </p:sp>
      <p:sp>
        <p:nvSpPr>
          <p:cNvPr id="3" name="Номер слайда 2"/>
          <p:cNvSpPr>
            <a:spLocks noGrp="1"/>
          </p:cNvSpPr>
          <p:nvPr>
            <p:ph type="sldNum" sz="quarter" idx="12"/>
          </p:nvPr>
        </p:nvSpPr>
        <p:spPr/>
        <p:txBody>
          <a:bodyPr/>
          <a:lstStyle/>
          <a:p>
            <a:fld id="{25800938-3505-4AFC-AA3C-099AD5E268D3}" type="slidenum">
              <a:rPr lang="ru-RU" smtClean="0"/>
              <a:pPr/>
              <a:t>122</a:t>
            </a:fld>
            <a:endParaRPr lang="ru-RU"/>
          </a:p>
        </p:txBody>
      </p:sp>
    </p:spTree>
    <p:extLst>
      <p:ext uri="{BB962C8B-B14F-4D97-AF65-F5344CB8AC3E}">
        <p14:creationId xmlns:p14="http://schemas.microsoft.com/office/powerpoint/2010/main" val="3104808631"/>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2"/>
          <p:cNvSpPr txBox="1">
            <a:spLocks/>
          </p:cNvSpPr>
          <p:nvPr/>
        </p:nvSpPr>
        <p:spPr>
          <a:xfrm>
            <a:off x="99204" y="206869"/>
            <a:ext cx="8865284" cy="7647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000" b="1" dirty="0" smtClean="0">
                <a:solidFill>
                  <a:schemeClr val="accent1">
                    <a:lumMod val="50000"/>
                  </a:schemeClr>
                </a:solidFill>
                <a:latin typeface="+mn-lt"/>
                <a:ea typeface="Verdana" panose="020B0604030504040204" pitchFamily="34" charset="0"/>
                <a:cs typeface="Verdana" panose="020B0604030504040204" pitchFamily="34" charset="0"/>
              </a:rPr>
              <a:t>ПОЛОЖЕНИЯ ЗАКОНОПРОЕКТОВ, НАПРАВЛЕННЫЕ НА СОВЕРШЕНСТВОВАНИЕ ЗАКОНОДАТЕЛЬСТВА О КОНТРАКТНОЙ СИСТЕМЕ </a:t>
            </a:r>
          </a:p>
        </p:txBody>
      </p:sp>
      <p:cxnSp>
        <p:nvCxnSpPr>
          <p:cNvPr id="7" name="Прямая соединительная линия 6"/>
          <p:cNvCxnSpPr/>
          <p:nvPr/>
        </p:nvCxnSpPr>
        <p:spPr>
          <a:xfrm>
            <a:off x="151200" y="1196752"/>
            <a:ext cx="7884368" cy="0"/>
          </a:xfrm>
          <a:prstGeom prst="line">
            <a:avLst/>
          </a:prstGeom>
        </p:spPr>
        <p:style>
          <a:lnRef idx="3">
            <a:schemeClr val="accent4"/>
          </a:lnRef>
          <a:fillRef idx="0">
            <a:schemeClr val="accent4"/>
          </a:fillRef>
          <a:effectRef idx="2">
            <a:schemeClr val="accent4"/>
          </a:effectRef>
          <a:fontRef idx="minor">
            <a:schemeClr val="tx1"/>
          </a:fontRef>
        </p:style>
      </p:cxnSp>
      <p:sp>
        <p:nvSpPr>
          <p:cNvPr id="9" name="Пятиугольник 8"/>
          <p:cNvSpPr/>
          <p:nvPr/>
        </p:nvSpPr>
        <p:spPr>
          <a:xfrm>
            <a:off x="151200" y="3535163"/>
            <a:ext cx="2520000" cy="720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smtClean="0">
              <a:solidFill>
                <a:schemeClr val="accent1">
                  <a:lumMod val="50000"/>
                </a:schemeClr>
              </a:solidFill>
              <a:ea typeface="Times New Roman"/>
              <a:cs typeface="Arial" panose="020B0604020202020204" pitchFamily="34" charset="0"/>
            </a:endParaRPr>
          </a:p>
        </p:txBody>
      </p:sp>
      <p:sp>
        <p:nvSpPr>
          <p:cNvPr id="10" name="Прямоугольник 9"/>
          <p:cNvSpPr/>
          <p:nvPr/>
        </p:nvSpPr>
        <p:spPr>
          <a:xfrm>
            <a:off x="323528" y="3602775"/>
            <a:ext cx="1800201" cy="584775"/>
          </a:xfrm>
          <a:prstGeom prst="rect">
            <a:avLst/>
          </a:prstGeom>
        </p:spPr>
        <p:txBody>
          <a:bodyPr wrap="square">
            <a:spAutoFit/>
          </a:bodyPr>
          <a:lstStyle/>
          <a:p>
            <a:pPr lvl="0" algn="ctr"/>
            <a:r>
              <a:rPr lang="ru-RU" sz="1600" b="1" dirty="0" smtClean="0">
                <a:solidFill>
                  <a:srgbClr val="C00000"/>
                </a:solidFill>
                <a:ea typeface="Times New Roman"/>
              </a:rPr>
              <a:t>ПЛАНИРУЕМЫЕ ЗАКОНОПРОЕКТЫ </a:t>
            </a:r>
            <a:endParaRPr lang="ru-RU" sz="1600" b="1" dirty="0">
              <a:solidFill>
                <a:srgbClr val="C00000"/>
              </a:solidFill>
              <a:ea typeface="Times New Roman"/>
            </a:endParaRPr>
          </a:p>
        </p:txBody>
      </p:sp>
      <p:sp>
        <p:nvSpPr>
          <p:cNvPr id="11" name="Прямоугольник 10"/>
          <p:cNvSpPr/>
          <p:nvPr/>
        </p:nvSpPr>
        <p:spPr>
          <a:xfrm>
            <a:off x="2671200" y="1614461"/>
            <a:ext cx="6213699" cy="4831384"/>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endParaRPr lang="ru-RU" sz="1600" dirty="0"/>
          </a:p>
        </p:txBody>
      </p:sp>
      <p:sp>
        <p:nvSpPr>
          <p:cNvPr id="12" name="Прямоугольник 11"/>
          <p:cNvSpPr/>
          <p:nvPr/>
        </p:nvSpPr>
        <p:spPr>
          <a:xfrm>
            <a:off x="2741866" y="1634271"/>
            <a:ext cx="6072365" cy="3098284"/>
          </a:xfrm>
          <a:prstGeom prst="rect">
            <a:avLst/>
          </a:prstGeom>
        </p:spPr>
        <p:txBody>
          <a:bodyPr wrap="square">
            <a:spAutoFit/>
          </a:bodyPr>
          <a:lstStyle/>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Предлагается привлекать экспертов к ответственности за дачу заведомо ложного заключения. Уголовная ответственность (срок 1 год) при ущербе свыше 2 млн.500 тыс. рублей. Ущерб менее – административная ответственность до 50 </a:t>
            </a:r>
            <a:r>
              <a:rPr lang="ru-RU" sz="1400" b="1" dirty="0" err="1" smtClean="0">
                <a:solidFill>
                  <a:schemeClr val="tx2">
                    <a:lumMod val="50000"/>
                  </a:schemeClr>
                </a:solidFill>
                <a:ea typeface="Times New Roman"/>
              </a:rPr>
              <a:t>тыс.рублей</a:t>
            </a:r>
            <a:r>
              <a:rPr lang="ru-RU" sz="1400" b="1" dirty="0" smtClean="0">
                <a:solidFill>
                  <a:schemeClr val="tx2">
                    <a:lumMod val="50000"/>
                  </a:schemeClr>
                </a:solidFill>
                <a:ea typeface="Times New Roman"/>
              </a:rPr>
              <a:t>. (Общественное обсуждение до 13.01.2017).</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Планируется </a:t>
            </a:r>
            <a:r>
              <a:rPr lang="ru-RU" sz="1400" b="1" dirty="0">
                <a:solidFill>
                  <a:schemeClr val="tx2">
                    <a:lumMod val="50000"/>
                  </a:schemeClr>
                </a:solidFill>
                <a:ea typeface="Times New Roman"/>
              </a:rPr>
              <a:t>обязать контрольные органы в сфере </a:t>
            </a:r>
            <a:r>
              <a:rPr lang="ru-RU" sz="1400" b="1" dirty="0" err="1">
                <a:solidFill>
                  <a:schemeClr val="tx2">
                    <a:lumMod val="50000"/>
                  </a:schemeClr>
                </a:solidFill>
                <a:ea typeface="Times New Roman"/>
              </a:rPr>
              <a:t>госзакупок</a:t>
            </a:r>
            <a:r>
              <a:rPr lang="ru-RU" sz="1400" b="1" dirty="0">
                <a:solidFill>
                  <a:schemeClr val="tx2">
                    <a:lumMod val="50000"/>
                  </a:schemeClr>
                </a:solidFill>
                <a:ea typeface="Times New Roman"/>
              </a:rPr>
              <a:t> вести онлайн-трансляцию заседаний по рассмотрению жалоб. Сейчас такой обязанности в Законе N 44-ФЗ нет. Законопроект Минэкономразвития </a:t>
            </a:r>
            <a:r>
              <a:rPr lang="ru-RU" sz="1400" b="1" dirty="0" smtClean="0">
                <a:solidFill>
                  <a:schemeClr val="tx2">
                    <a:lumMod val="50000"/>
                  </a:schemeClr>
                </a:solidFill>
                <a:ea typeface="Times New Roman"/>
              </a:rPr>
              <a:t>прошел </a:t>
            </a:r>
            <a:r>
              <a:rPr lang="ru-RU" sz="1400" b="1" dirty="0">
                <a:solidFill>
                  <a:schemeClr val="tx2">
                    <a:lumMod val="50000"/>
                  </a:schemeClr>
                </a:solidFill>
                <a:ea typeface="Times New Roman"/>
              </a:rPr>
              <a:t>общественное </a:t>
            </a:r>
            <a:r>
              <a:rPr lang="ru-RU" sz="1400" b="1" dirty="0" smtClean="0">
                <a:solidFill>
                  <a:schemeClr val="tx2">
                    <a:lumMod val="50000"/>
                  </a:schemeClr>
                </a:solidFill>
                <a:ea typeface="Times New Roman"/>
              </a:rPr>
              <a:t>обсуждение 29.12.2016.</a:t>
            </a:r>
            <a:endParaRPr lang="ru-RU" sz="1400" b="1" dirty="0">
              <a:solidFill>
                <a:schemeClr val="tx2">
                  <a:lumMod val="50000"/>
                </a:schemeClr>
              </a:solidFill>
              <a:ea typeface="Times New Roman"/>
            </a:endParaRPr>
          </a:p>
          <a:p>
            <a:pPr lvl="1" algn="just">
              <a:spcBef>
                <a:spcPts val="400"/>
              </a:spcBef>
              <a:spcAft>
                <a:spcPts val="400"/>
              </a:spcAft>
            </a:pPr>
            <a:r>
              <a:rPr lang="ru-RU" sz="1400" b="1" dirty="0">
                <a:solidFill>
                  <a:schemeClr val="tx2">
                    <a:lumMod val="50000"/>
                  </a:schemeClr>
                </a:solidFill>
                <a:ea typeface="Times New Roman"/>
              </a:rPr>
              <a:t>По проекту предлагается транслировать заседания по рассмотрению всех жалоб, кроме тех, сведения о которых составляют </a:t>
            </a:r>
            <a:r>
              <a:rPr lang="ru-RU" sz="1400" b="1" dirty="0" err="1">
                <a:solidFill>
                  <a:schemeClr val="tx2">
                    <a:lumMod val="50000"/>
                  </a:schemeClr>
                </a:solidFill>
                <a:ea typeface="Times New Roman"/>
              </a:rPr>
              <a:t>гостайну</a:t>
            </a:r>
            <a:r>
              <a:rPr lang="ru-RU" sz="1400" b="1" dirty="0">
                <a:solidFill>
                  <a:schemeClr val="tx2">
                    <a:lumMod val="50000"/>
                  </a:schemeClr>
                </a:solidFill>
                <a:ea typeface="Times New Roman"/>
              </a:rPr>
              <a:t>. Смотреть трансляции заседаний можно будет на официальном сайте соответствующего контрольного органа</a:t>
            </a:r>
            <a:r>
              <a:rPr lang="ru-RU" sz="1400" b="1" dirty="0" smtClean="0">
                <a:solidFill>
                  <a:schemeClr val="tx2">
                    <a:lumMod val="50000"/>
                  </a:schemeClr>
                </a:solidFill>
                <a:ea typeface="Times New Roman"/>
              </a:rPr>
              <a:t>.</a:t>
            </a:r>
          </a:p>
        </p:txBody>
      </p:sp>
      <p:sp>
        <p:nvSpPr>
          <p:cNvPr id="3" name="Номер слайда 2"/>
          <p:cNvSpPr>
            <a:spLocks noGrp="1"/>
          </p:cNvSpPr>
          <p:nvPr>
            <p:ph type="sldNum" sz="quarter" idx="12"/>
          </p:nvPr>
        </p:nvSpPr>
        <p:spPr/>
        <p:txBody>
          <a:bodyPr/>
          <a:lstStyle/>
          <a:p>
            <a:fld id="{25800938-3505-4AFC-AA3C-099AD5E268D3}" type="slidenum">
              <a:rPr lang="ru-RU" smtClean="0"/>
              <a:pPr/>
              <a:t>123</a:t>
            </a:fld>
            <a:endParaRPr lang="ru-RU"/>
          </a:p>
        </p:txBody>
      </p:sp>
    </p:spTree>
    <p:extLst>
      <p:ext uri="{BB962C8B-B14F-4D97-AF65-F5344CB8AC3E}">
        <p14:creationId xmlns:p14="http://schemas.microsoft.com/office/powerpoint/2010/main" val="2532868848"/>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2"/>
          <p:cNvSpPr txBox="1">
            <a:spLocks/>
          </p:cNvSpPr>
          <p:nvPr/>
        </p:nvSpPr>
        <p:spPr>
          <a:xfrm>
            <a:off x="99204" y="206869"/>
            <a:ext cx="8865284" cy="7647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000" b="1" dirty="0" smtClean="0">
                <a:solidFill>
                  <a:schemeClr val="accent1">
                    <a:lumMod val="50000"/>
                  </a:schemeClr>
                </a:solidFill>
                <a:latin typeface="+mn-lt"/>
                <a:ea typeface="Verdana" panose="020B0604030504040204" pitchFamily="34" charset="0"/>
                <a:cs typeface="Verdana" panose="020B0604030504040204" pitchFamily="34" charset="0"/>
              </a:rPr>
              <a:t>ПРЕДЛОЖЕНИЯ ВЕДОМСТВ И ОБЩЕСТВЕННЫХ ОРГАНИЗАЦИЙ, НАПРАВЛЕННЫЕ НА СОВЕРШЕНСТВОВАНИЕ ЗАКОНОДАТЕЛЬСТВА О КОНТРАКТНОЙ СИСТЕМЕ </a:t>
            </a:r>
          </a:p>
        </p:txBody>
      </p:sp>
      <p:cxnSp>
        <p:nvCxnSpPr>
          <p:cNvPr id="7" name="Прямая соединительная линия 6"/>
          <p:cNvCxnSpPr/>
          <p:nvPr/>
        </p:nvCxnSpPr>
        <p:spPr>
          <a:xfrm>
            <a:off x="151200" y="1196752"/>
            <a:ext cx="7884368" cy="0"/>
          </a:xfrm>
          <a:prstGeom prst="line">
            <a:avLst/>
          </a:prstGeom>
        </p:spPr>
        <p:style>
          <a:lnRef idx="3">
            <a:schemeClr val="accent4"/>
          </a:lnRef>
          <a:fillRef idx="0">
            <a:schemeClr val="accent4"/>
          </a:fillRef>
          <a:effectRef idx="2">
            <a:schemeClr val="accent4"/>
          </a:effectRef>
          <a:fontRef idx="minor">
            <a:schemeClr val="tx1"/>
          </a:fontRef>
        </p:style>
      </p:cxnSp>
      <p:sp>
        <p:nvSpPr>
          <p:cNvPr id="9" name="Пятиугольник 8"/>
          <p:cNvSpPr/>
          <p:nvPr/>
        </p:nvSpPr>
        <p:spPr>
          <a:xfrm>
            <a:off x="151200" y="3535163"/>
            <a:ext cx="2520000" cy="720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smtClean="0">
              <a:solidFill>
                <a:schemeClr val="accent1">
                  <a:lumMod val="50000"/>
                </a:schemeClr>
              </a:solidFill>
              <a:ea typeface="Times New Roman"/>
              <a:cs typeface="Arial" panose="020B0604020202020204" pitchFamily="34" charset="0"/>
            </a:endParaRPr>
          </a:p>
        </p:txBody>
      </p:sp>
      <p:sp>
        <p:nvSpPr>
          <p:cNvPr id="10" name="Прямоугольник 9"/>
          <p:cNvSpPr/>
          <p:nvPr/>
        </p:nvSpPr>
        <p:spPr>
          <a:xfrm>
            <a:off x="323528" y="3602775"/>
            <a:ext cx="1800201" cy="584775"/>
          </a:xfrm>
          <a:prstGeom prst="rect">
            <a:avLst/>
          </a:prstGeom>
        </p:spPr>
        <p:txBody>
          <a:bodyPr wrap="square">
            <a:spAutoFit/>
          </a:bodyPr>
          <a:lstStyle/>
          <a:p>
            <a:pPr lvl="0" algn="ctr"/>
            <a:r>
              <a:rPr lang="ru-RU" sz="1600" b="1" dirty="0" smtClean="0">
                <a:solidFill>
                  <a:srgbClr val="C00000"/>
                </a:solidFill>
                <a:ea typeface="Times New Roman"/>
              </a:rPr>
              <a:t>ВОЗМОЖНЫЕ ЗАКОНОПРОЕКТЫ </a:t>
            </a:r>
            <a:endParaRPr lang="ru-RU" sz="1600" b="1" dirty="0">
              <a:solidFill>
                <a:srgbClr val="C00000"/>
              </a:solidFill>
              <a:ea typeface="Times New Roman"/>
            </a:endParaRPr>
          </a:p>
        </p:txBody>
      </p:sp>
      <p:sp>
        <p:nvSpPr>
          <p:cNvPr id="11" name="Прямоугольник 10"/>
          <p:cNvSpPr/>
          <p:nvPr/>
        </p:nvSpPr>
        <p:spPr>
          <a:xfrm>
            <a:off x="2671200" y="1340768"/>
            <a:ext cx="6213699" cy="5328592"/>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endParaRPr lang="ru-RU" sz="1600" dirty="0"/>
          </a:p>
        </p:txBody>
      </p:sp>
      <p:sp>
        <p:nvSpPr>
          <p:cNvPr id="12" name="Прямоугольник 11"/>
          <p:cNvSpPr/>
          <p:nvPr/>
        </p:nvSpPr>
        <p:spPr>
          <a:xfrm>
            <a:off x="2793175" y="1390035"/>
            <a:ext cx="6072365" cy="4596130"/>
          </a:xfrm>
          <a:prstGeom prst="rect">
            <a:avLst/>
          </a:prstGeom>
        </p:spPr>
        <p:txBody>
          <a:bodyPr wrap="square">
            <a:spAutoFit/>
          </a:bodyPr>
          <a:lstStyle/>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Минэкономразвития планируют закупки на основе </a:t>
            </a:r>
            <a:r>
              <a:rPr lang="ru-RU" sz="1400" b="1" dirty="0" err="1" smtClean="0">
                <a:solidFill>
                  <a:schemeClr val="tx2">
                    <a:lumMod val="50000"/>
                  </a:schemeClr>
                </a:solidFill>
                <a:ea typeface="Times New Roman"/>
              </a:rPr>
              <a:t>референтного</a:t>
            </a:r>
            <a:r>
              <a:rPr lang="ru-RU" sz="1400" b="1" dirty="0" smtClean="0">
                <a:solidFill>
                  <a:schemeClr val="tx2">
                    <a:lumMod val="50000"/>
                  </a:schemeClr>
                </a:solidFill>
                <a:ea typeface="Times New Roman"/>
              </a:rPr>
              <a:t> ценообразования (цены из контрактов в ЕИС в автоматическом режиме в ЕИС с применением индекс-дефлятора) (Прошло общественное обсуждение).</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Предлагается на конкурсах и аукционах при закупке ТРУ по списку, устанавливаемому Правительством РФ падение цены на 25% (</a:t>
            </a:r>
            <a:r>
              <a:rPr lang="ru-RU" sz="1400" b="1" dirty="0">
                <a:solidFill>
                  <a:schemeClr val="tx2">
                    <a:lumMod val="50000"/>
                  </a:schemeClr>
                </a:solidFill>
                <a:ea typeface="Times New Roman"/>
              </a:rPr>
              <a:t>д</a:t>
            </a:r>
            <a:r>
              <a:rPr lang="ru-RU" sz="1400" b="1" dirty="0" smtClean="0">
                <a:solidFill>
                  <a:schemeClr val="tx2">
                    <a:lumMod val="50000"/>
                  </a:schemeClr>
                </a:solidFill>
                <a:ea typeface="Times New Roman"/>
              </a:rPr>
              <a:t>емпинг) подтверждать документами по списку, устанавливаемому Правительством РФ (</a:t>
            </a:r>
            <a:r>
              <a:rPr lang="ru-RU" sz="1400" b="1" dirty="0"/>
              <a:t>Законопроект № </a:t>
            </a:r>
            <a:r>
              <a:rPr lang="ru-RU" sz="1400" b="1" dirty="0" smtClean="0"/>
              <a:t>32913-7</a:t>
            </a:r>
            <a:r>
              <a:rPr lang="ru-RU" sz="1400" b="1" dirty="0" smtClean="0">
                <a:solidFill>
                  <a:schemeClr val="tx2">
                    <a:lumMod val="50000"/>
                  </a:schemeClr>
                </a:solidFill>
                <a:ea typeface="Times New Roman"/>
              </a:rPr>
              <a:t>).</a:t>
            </a:r>
            <a:endParaRPr lang="ru-RU" sz="1400" b="1" dirty="0">
              <a:solidFill>
                <a:schemeClr val="tx2">
                  <a:lumMod val="50000"/>
                </a:schemeClr>
              </a:solidFill>
              <a:ea typeface="Times New Roman"/>
            </a:endParaRPr>
          </a:p>
          <a:p>
            <a:pPr marL="285750" indent="-285750" algn="just">
              <a:spcBef>
                <a:spcPts val="400"/>
              </a:spcBef>
              <a:spcAft>
                <a:spcPts val="400"/>
              </a:spcAft>
              <a:buFont typeface="Arial" panose="020B0604020202020204" pitchFamily="34" charset="0"/>
              <a:buChar char="•"/>
            </a:pPr>
            <a:r>
              <a:rPr lang="ru-RU" sz="1400" b="1" dirty="0">
                <a:solidFill>
                  <a:schemeClr val="tx2">
                    <a:lumMod val="50000"/>
                  </a:schemeClr>
                </a:solidFill>
                <a:ea typeface="Times New Roman"/>
              </a:rPr>
              <a:t>Заключено соглашение Межрегиональной общественной организации специалистов в сфере закупок </a:t>
            </a:r>
            <a:r>
              <a:rPr lang="en-US" sz="1400" b="1" dirty="0">
                <a:solidFill>
                  <a:schemeClr val="tx2">
                    <a:lumMod val="50000"/>
                  </a:schemeClr>
                </a:solidFill>
                <a:ea typeface="Times New Roman"/>
              </a:rPr>
              <a:t>“</a:t>
            </a:r>
            <a:r>
              <a:rPr lang="ru-RU" sz="1400" b="1" dirty="0">
                <a:solidFill>
                  <a:schemeClr val="tx2">
                    <a:lumMod val="50000"/>
                  </a:schemeClr>
                </a:solidFill>
                <a:ea typeface="Times New Roman"/>
              </a:rPr>
              <a:t>Ассоциация заказчиков и поставщиков</a:t>
            </a:r>
            <a:r>
              <a:rPr lang="en-US" sz="1400" b="1" dirty="0">
                <a:solidFill>
                  <a:schemeClr val="tx2">
                    <a:lumMod val="50000"/>
                  </a:schemeClr>
                </a:solidFill>
                <a:ea typeface="Times New Roman"/>
              </a:rPr>
              <a:t>”</a:t>
            </a:r>
            <a:r>
              <a:rPr lang="ru-RU" sz="1400" b="1" dirty="0">
                <a:solidFill>
                  <a:schemeClr val="tx2">
                    <a:lumMod val="50000"/>
                  </a:schemeClr>
                </a:solidFill>
                <a:ea typeface="Times New Roman"/>
              </a:rPr>
              <a:t> и Техническим комитетом </a:t>
            </a:r>
            <a:r>
              <a:rPr lang="ru-RU" sz="1400" b="1" dirty="0" err="1">
                <a:solidFill>
                  <a:schemeClr val="tx2">
                    <a:lumMod val="50000"/>
                  </a:schemeClr>
                </a:solidFill>
                <a:ea typeface="Times New Roman"/>
              </a:rPr>
              <a:t>Росстандарта</a:t>
            </a:r>
            <a:r>
              <a:rPr lang="ru-RU" sz="1400" b="1" dirty="0">
                <a:solidFill>
                  <a:schemeClr val="tx2">
                    <a:lumMod val="50000"/>
                  </a:schemeClr>
                </a:solidFill>
                <a:ea typeface="Times New Roman"/>
              </a:rPr>
              <a:t> №066 </a:t>
            </a:r>
            <a:r>
              <a:rPr lang="en-US" sz="1400" b="1" dirty="0">
                <a:solidFill>
                  <a:schemeClr val="tx2">
                    <a:lumMod val="50000"/>
                  </a:schemeClr>
                </a:solidFill>
                <a:ea typeface="Times New Roman"/>
              </a:rPr>
              <a:t>“</a:t>
            </a:r>
            <a:r>
              <a:rPr lang="ru-RU" sz="1400" b="1" dirty="0">
                <a:solidFill>
                  <a:schemeClr val="tx2">
                    <a:lumMod val="50000"/>
                  </a:schemeClr>
                </a:solidFill>
                <a:ea typeface="Times New Roman"/>
              </a:rPr>
              <a:t>Оценка опыта и деловой репутации</a:t>
            </a:r>
            <a:r>
              <a:rPr lang="en-US" sz="1400" b="1" dirty="0">
                <a:solidFill>
                  <a:schemeClr val="tx2">
                    <a:lumMod val="50000"/>
                  </a:schemeClr>
                </a:solidFill>
                <a:ea typeface="Times New Roman"/>
              </a:rPr>
              <a:t>”</a:t>
            </a:r>
            <a:r>
              <a:rPr lang="ru-RU" sz="1400" b="1" dirty="0">
                <a:solidFill>
                  <a:schemeClr val="tx2">
                    <a:lumMod val="50000"/>
                  </a:schemeClr>
                </a:solidFill>
                <a:ea typeface="Times New Roman"/>
              </a:rPr>
              <a:t> по формированию Национального реестра надежных поставщиков ТРУ</a:t>
            </a:r>
            <a:r>
              <a:rPr lang="ru-RU" sz="1400" b="1" dirty="0" smtClean="0">
                <a:solidFill>
                  <a:schemeClr val="tx2">
                    <a:lumMod val="50000"/>
                  </a:schemeClr>
                </a:solidFill>
                <a:ea typeface="Times New Roman"/>
              </a:rPr>
              <a:t>.</a:t>
            </a: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Может появиться маркировка </a:t>
            </a:r>
            <a:r>
              <a:rPr lang="en-US" sz="1400" b="1" dirty="0" smtClean="0">
                <a:solidFill>
                  <a:schemeClr val="tx2">
                    <a:lumMod val="50000"/>
                  </a:schemeClr>
                </a:solidFill>
                <a:ea typeface="Times New Roman"/>
              </a:rPr>
              <a:t>“</a:t>
            </a:r>
            <a:r>
              <a:rPr lang="ru-RU" sz="1400" b="1" dirty="0" smtClean="0">
                <a:solidFill>
                  <a:schemeClr val="tx2">
                    <a:lumMod val="50000"/>
                  </a:schemeClr>
                </a:solidFill>
                <a:ea typeface="Times New Roman"/>
              </a:rPr>
              <a:t>Сделано в ЕАЭС</a:t>
            </a:r>
            <a:r>
              <a:rPr lang="en-US" sz="1400" b="1" dirty="0" smtClean="0">
                <a:solidFill>
                  <a:schemeClr val="tx2">
                    <a:lumMod val="50000"/>
                  </a:schemeClr>
                </a:solidFill>
                <a:ea typeface="Times New Roman"/>
              </a:rPr>
              <a:t>”</a:t>
            </a:r>
            <a:r>
              <a:rPr lang="ru-RU" sz="1400" b="1" dirty="0" smtClean="0">
                <a:solidFill>
                  <a:schemeClr val="tx2">
                    <a:lumMod val="50000"/>
                  </a:schemeClr>
                </a:solidFill>
                <a:ea typeface="Times New Roman"/>
              </a:rPr>
              <a:t> – Сделано в Евразийском экономическом союзе. </a:t>
            </a:r>
            <a:endParaRPr lang="ru-RU" sz="1400" b="1" dirty="0">
              <a:solidFill>
                <a:schemeClr val="tx2">
                  <a:lumMod val="50000"/>
                </a:schemeClr>
              </a:solidFill>
              <a:ea typeface="Times New Roman"/>
            </a:endParaRPr>
          </a:p>
          <a:p>
            <a:pPr marL="285750" indent="-285750" algn="just">
              <a:spcBef>
                <a:spcPts val="400"/>
              </a:spcBef>
              <a:spcAft>
                <a:spcPts val="400"/>
              </a:spcAft>
              <a:buFont typeface="Arial" panose="020B0604020202020204" pitchFamily="34" charset="0"/>
              <a:buChar char="•"/>
            </a:pPr>
            <a:r>
              <a:rPr lang="ru-RU" sz="1400" b="1" dirty="0" smtClean="0">
                <a:solidFill>
                  <a:schemeClr val="tx2">
                    <a:lumMod val="50000"/>
                  </a:schemeClr>
                </a:solidFill>
                <a:ea typeface="Times New Roman"/>
              </a:rPr>
              <a:t>Заказчики </a:t>
            </a:r>
            <a:r>
              <a:rPr lang="ru-RU" sz="1400" b="1" dirty="0">
                <a:solidFill>
                  <a:schemeClr val="tx2">
                    <a:lumMod val="50000"/>
                  </a:schemeClr>
                </a:solidFill>
                <a:ea typeface="Times New Roman"/>
              </a:rPr>
              <a:t>согласно проекту смогут заключать с единственным поставщиком контракт, максимальная цена которого не 100 тыс., а 300 тыс. руб. Годовой объем таких закупок вместо 2 млн не должен будет превышать 5 млн руб</a:t>
            </a:r>
            <a:r>
              <a:rPr lang="ru-RU" sz="1400" b="1" dirty="0" smtClean="0">
                <a:solidFill>
                  <a:schemeClr val="tx2">
                    <a:lumMod val="50000"/>
                  </a:schemeClr>
                </a:solidFill>
                <a:ea typeface="Times New Roman"/>
              </a:rPr>
              <a:t>.</a:t>
            </a:r>
            <a:endParaRPr lang="ru-RU" sz="1400" b="1" dirty="0">
              <a:solidFill>
                <a:schemeClr val="tx2">
                  <a:lumMod val="50000"/>
                </a:schemeClr>
              </a:solidFill>
              <a:ea typeface="Times New Roman"/>
            </a:endParaRPr>
          </a:p>
        </p:txBody>
      </p:sp>
      <p:sp>
        <p:nvSpPr>
          <p:cNvPr id="3" name="Номер слайда 2"/>
          <p:cNvSpPr>
            <a:spLocks noGrp="1"/>
          </p:cNvSpPr>
          <p:nvPr>
            <p:ph type="sldNum" sz="quarter" idx="12"/>
          </p:nvPr>
        </p:nvSpPr>
        <p:spPr/>
        <p:txBody>
          <a:bodyPr/>
          <a:lstStyle/>
          <a:p>
            <a:fld id="{25800938-3505-4AFC-AA3C-099AD5E268D3}" type="slidenum">
              <a:rPr lang="ru-RU" smtClean="0"/>
              <a:pPr/>
              <a:t>124</a:t>
            </a:fld>
            <a:endParaRPr lang="ru-RU"/>
          </a:p>
        </p:txBody>
      </p:sp>
    </p:spTree>
    <p:extLst>
      <p:ext uri="{BB962C8B-B14F-4D97-AF65-F5344CB8AC3E}">
        <p14:creationId xmlns:p14="http://schemas.microsoft.com/office/powerpoint/2010/main" val="401278543"/>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2"/>
          <p:cNvSpPr txBox="1">
            <a:spLocks/>
          </p:cNvSpPr>
          <p:nvPr/>
        </p:nvSpPr>
        <p:spPr>
          <a:xfrm>
            <a:off x="0" y="0"/>
            <a:ext cx="7895371" cy="76470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ru-RU" sz="2000" b="1" dirty="0" smtClean="0">
                <a:solidFill>
                  <a:schemeClr val="accent1">
                    <a:lumMod val="50000"/>
                  </a:schemeClr>
                </a:solidFill>
                <a:latin typeface="+mn-lt"/>
                <a:ea typeface="Verdana" panose="020B0604030504040204" pitchFamily="34" charset="0"/>
                <a:cs typeface="Verdana" panose="020B0604030504040204" pitchFamily="34" charset="0"/>
              </a:rPr>
              <a:t>ЗАКОНОПРОЕКТ ОБ ОПТИМИЗАЦИИ ДЕЯТЕЛЬНОСТИ КОНТРОЛЬНЫХ ОРГАНОВ В СФЕРЕ ЗАКУПОК </a:t>
            </a:r>
            <a:endParaRPr lang="ru-RU" sz="2000" b="1" dirty="0">
              <a:solidFill>
                <a:schemeClr val="accent1">
                  <a:lumMod val="50000"/>
                </a:schemeClr>
              </a:solidFill>
              <a:latin typeface="+mn-lt"/>
              <a:ea typeface="Verdana" panose="020B0604030504040204" pitchFamily="34" charset="0"/>
              <a:cs typeface="Verdana" panose="020B0604030504040204" pitchFamily="34" charset="0"/>
            </a:endParaRPr>
          </a:p>
        </p:txBody>
      </p:sp>
      <p:grpSp>
        <p:nvGrpSpPr>
          <p:cNvPr id="27" name="Группа 26"/>
          <p:cNvGrpSpPr/>
          <p:nvPr/>
        </p:nvGrpSpPr>
        <p:grpSpPr>
          <a:xfrm>
            <a:off x="151983" y="1092779"/>
            <a:ext cx="3600000" cy="972000"/>
            <a:chOff x="179512" y="1211310"/>
            <a:chExt cx="3600000" cy="972000"/>
          </a:xfrm>
        </p:grpSpPr>
        <p:sp>
          <p:nvSpPr>
            <p:cNvPr id="15" name="Пятиугольник 14"/>
            <p:cNvSpPr/>
            <p:nvPr/>
          </p:nvSpPr>
          <p:spPr>
            <a:xfrm>
              <a:off x="179512" y="1211310"/>
              <a:ext cx="3600000" cy="972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smtClean="0">
                <a:solidFill>
                  <a:schemeClr val="accent1">
                    <a:lumMod val="50000"/>
                  </a:schemeClr>
                </a:solidFill>
                <a:ea typeface="Times New Roman"/>
                <a:cs typeface="Arial" panose="020B0604020202020204" pitchFamily="34" charset="0"/>
              </a:endParaRPr>
            </a:p>
          </p:txBody>
        </p:sp>
        <p:sp>
          <p:nvSpPr>
            <p:cNvPr id="20" name="Прямоугольник 19"/>
            <p:cNvSpPr/>
            <p:nvPr/>
          </p:nvSpPr>
          <p:spPr>
            <a:xfrm>
              <a:off x="528975" y="1325478"/>
              <a:ext cx="2918066" cy="738664"/>
            </a:xfrm>
            <a:prstGeom prst="rect">
              <a:avLst/>
            </a:prstGeom>
          </p:spPr>
          <p:txBody>
            <a:bodyPr wrap="square">
              <a:spAutoFit/>
            </a:bodyPr>
            <a:lstStyle/>
            <a:p>
              <a:pPr lvl="0"/>
              <a:r>
                <a:rPr lang="ru-RU" sz="1400" b="1" dirty="0">
                  <a:solidFill>
                    <a:schemeClr val="tx2">
                      <a:lumMod val="50000"/>
                    </a:schemeClr>
                  </a:solidFill>
                  <a:ea typeface="Times New Roman"/>
                  <a:cs typeface="Arial" panose="020B0604020202020204" pitchFamily="34" charset="0"/>
                </a:rPr>
                <a:t>Реорганизация </a:t>
              </a:r>
              <a:endParaRPr lang="ru-RU" sz="1400" b="1" dirty="0" smtClean="0">
                <a:solidFill>
                  <a:schemeClr val="tx2">
                    <a:lumMod val="50000"/>
                  </a:schemeClr>
                </a:solidFill>
                <a:ea typeface="Times New Roman"/>
                <a:cs typeface="Arial" panose="020B0604020202020204" pitchFamily="34" charset="0"/>
              </a:endParaRPr>
            </a:p>
            <a:p>
              <a:pPr lvl="0"/>
              <a:r>
                <a:rPr lang="ru-RU" sz="1400" b="1" dirty="0" smtClean="0">
                  <a:solidFill>
                    <a:schemeClr val="tx2">
                      <a:lumMod val="50000"/>
                    </a:schemeClr>
                  </a:solidFill>
                  <a:ea typeface="Times New Roman"/>
                  <a:cs typeface="Arial" panose="020B0604020202020204" pitchFamily="34" charset="0"/>
                </a:rPr>
                <a:t>системы контроля в </a:t>
              </a:r>
              <a:r>
                <a:rPr lang="ru-RU" sz="1400" b="1" dirty="0">
                  <a:solidFill>
                    <a:schemeClr val="tx2">
                      <a:lumMod val="50000"/>
                    </a:schemeClr>
                  </a:solidFill>
                  <a:ea typeface="Times New Roman"/>
                  <a:cs typeface="Arial" panose="020B0604020202020204" pitchFamily="34" charset="0"/>
                </a:rPr>
                <a:t>сфере </a:t>
              </a:r>
              <a:r>
                <a:rPr lang="ru-RU" sz="1400" b="1" dirty="0" smtClean="0">
                  <a:solidFill>
                    <a:schemeClr val="tx2">
                      <a:lumMod val="50000"/>
                    </a:schemeClr>
                  </a:solidFill>
                  <a:ea typeface="Times New Roman"/>
                  <a:cs typeface="Arial" panose="020B0604020202020204" pitchFamily="34" charset="0"/>
                </a:rPr>
                <a:t>закупок </a:t>
              </a:r>
            </a:p>
            <a:p>
              <a:pPr lvl="0"/>
              <a:r>
                <a:rPr lang="ru-RU" sz="1400" b="1" dirty="0" smtClean="0">
                  <a:solidFill>
                    <a:schemeClr val="tx2">
                      <a:lumMod val="50000"/>
                    </a:schemeClr>
                  </a:solidFill>
                  <a:ea typeface="Times New Roman"/>
                  <a:cs typeface="Arial" panose="020B0604020202020204" pitchFamily="34" charset="0"/>
                </a:rPr>
                <a:t>на </a:t>
              </a:r>
              <a:r>
                <a:rPr lang="ru-RU" sz="1400" b="1" dirty="0">
                  <a:solidFill>
                    <a:schemeClr val="tx2">
                      <a:lumMod val="50000"/>
                    </a:schemeClr>
                  </a:solidFill>
                  <a:ea typeface="Times New Roman"/>
                  <a:cs typeface="Arial" panose="020B0604020202020204" pitchFamily="34" charset="0"/>
                </a:rPr>
                <a:t>муниципальном уровне</a:t>
              </a:r>
            </a:p>
          </p:txBody>
        </p:sp>
        <p:sp>
          <p:nvSpPr>
            <p:cNvPr id="22" name="Овал 21"/>
            <p:cNvSpPr/>
            <p:nvPr/>
          </p:nvSpPr>
          <p:spPr>
            <a:xfrm>
              <a:off x="206865" y="1325478"/>
              <a:ext cx="288032" cy="288032"/>
            </a:xfrm>
            <a:prstGeom prst="ellipse">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bg1"/>
                  </a:solidFill>
                </a:rPr>
                <a:t>1</a:t>
              </a:r>
              <a:endParaRPr lang="ru-RU" b="1" dirty="0">
                <a:solidFill>
                  <a:schemeClr val="bg1"/>
                </a:solidFill>
              </a:endParaRPr>
            </a:p>
          </p:txBody>
        </p:sp>
      </p:grpSp>
      <p:grpSp>
        <p:nvGrpSpPr>
          <p:cNvPr id="28" name="Группа 27"/>
          <p:cNvGrpSpPr/>
          <p:nvPr/>
        </p:nvGrpSpPr>
        <p:grpSpPr>
          <a:xfrm>
            <a:off x="151983" y="2335609"/>
            <a:ext cx="3600000" cy="972000"/>
            <a:chOff x="182376" y="2284151"/>
            <a:chExt cx="3600000" cy="972000"/>
          </a:xfrm>
        </p:grpSpPr>
        <p:sp>
          <p:nvSpPr>
            <p:cNvPr id="16" name="Пятиугольник 15"/>
            <p:cNvSpPr/>
            <p:nvPr/>
          </p:nvSpPr>
          <p:spPr>
            <a:xfrm>
              <a:off x="182376" y="2284151"/>
              <a:ext cx="3600000" cy="972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a:solidFill>
                  <a:schemeClr val="accent1">
                    <a:lumMod val="50000"/>
                  </a:schemeClr>
                </a:solidFill>
                <a:ea typeface="Times New Roman"/>
                <a:cs typeface="Arial" panose="020B0604020202020204" pitchFamily="34" charset="0"/>
              </a:endParaRPr>
            </a:p>
          </p:txBody>
        </p:sp>
        <p:sp>
          <p:nvSpPr>
            <p:cNvPr id="5" name="Прямоугольник 4"/>
            <p:cNvSpPr/>
            <p:nvPr/>
          </p:nvSpPr>
          <p:spPr>
            <a:xfrm>
              <a:off x="528975" y="2447310"/>
              <a:ext cx="2376264" cy="523220"/>
            </a:xfrm>
            <a:prstGeom prst="rect">
              <a:avLst/>
            </a:prstGeom>
          </p:spPr>
          <p:txBody>
            <a:bodyPr wrap="square">
              <a:spAutoFit/>
            </a:bodyPr>
            <a:lstStyle/>
            <a:p>
              <a:pPr lvl="0"/>
              <a:r>
                <a:rPr lang="ru-RU" sz="1400" b="1" dirty="0">
                  <a:solidFill>
                    <a:schemeClr val="tx2">
                      <a:lumMod val="50000"/>
                    </a:schemeClr>
                  </a:solidFill>
                  <a:ea typeface="Times New Roman"/>
                  <a:cs typeface="Arial" panose="020B0604020202020204" pitchFamily="34" charset="0"/>
                </a:rPr>
                <a:t>Формирование вертикали </a:t>
              </a:r>
              <a:endParaRPr lang="ru-RU" sz="1400" b="1" dirty="0" smtClean="0">
                <a:solidFill>
                  <a:schemeClr val="tx2">
                    <a:lumMod val="50000"/>
                  </a:schemeClr>
                </a:solidFill>
                <a:ea typeface="Times New Roman"/>
                <a:cs typeface="Arial" panose="020B0604020202020204" pitchFamily="34" charset="0"/>
              </a:endParaRPr>
            </a:p>
            <a:p>
              <a:pPr lvl="0"/>
              <a:r>
                <a:rPr lang="ru-RU" sz="1400" b="1" dirty="0" smtClean="0">
                  <a:solidFill>
                    <a:schemeClr val="tx2">
                      <a:lumMod val="50000"/>
                    </a:schemeClr>
                  </a:solidFill>
                  <a:ea typeface="Times New Roman"/>
                  <a:cs typeface="Arial" panose="020B0604020202020204" pitchFamily="34" charset="0"/>
                </a:rPr>
                <a:t>процедурного </a:t>
              </a:r>
              <a:r>
                <a:rPr lang="ru-RU" sz="1400" b="1" dirty="0">
                  <a:solidFill>
                    <a:schemeClr val="tx2">
                      <a:lumMod val="50000"/>
                    </a:schemeClr>
                  </a:solidFill>
                  <a:ea typeface="Times New Roman"/>
                  <a:cs typeface="Arial" panose="020B0604020202020204" pitchFamily="34" charset="0"/>
                </a:rPr>
                <a:t>контроля</a:t>
              </a:r>
            </a:p>
          </p:txBody>
        </p:sp>
        <p:sp>
          <p:nvSpPr>
            <p:cNvPr id="23" name="Овал 22"/>
            <p:cNvSpPr/>
            <p:nvPr/>
          </p:nvSpPr>
          <p:spPr>
            <a:xfrm>
              <a:off x="216000" y="2376000"/>
              <a:ext cx="288032" cy="288032"/>
            </a:xfrm>
            <a:prstGeom prst="ellipse">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bg1"/>
                  </a:solidFill>
                </a:rPr>
                <a:t>2</a:t>
              </a:r>
              <a:endParaRPr lang="ru-RU" b="1" dirty="0">
                <a:solidFill>
                  <a:schemeClr val="bg1"/>
                </a:solidFill>
              </a:endParaRPr>
            </a:p>
          </p:txBody>
        </p:sp>
      </p:grpSp>
      <p:grpSp>
        <p:nvGrpSpPr>
          <p:cNvPr id="29" name="Группа 28"/>
          <p:cNvGrpSpPr/>
          <p:nvPr/>
        </p:nvGrpSpPr>
        <p:grpSpPr>
          <a:xfrm>
            <a:off x="151983" y="3458422"/>
            <a:ext cx="3600000" cy="972000"/>
            <a:chOff x="188008" y="3356992"/>
            <a:chExt cx="3600000" cy="972000"/>
          </a:xfrm>
        </p:grpSpPr>
        <p:sp>
          <p:nvSpPr>
            <p:cNvPr id="17" name="Пятиугольник 16"/>
            <p:cNvSpPr/>
            <p:nvPr/>
          </p:nvSpPr>
          <p:spPr>
            <a:xfrm>
              <a:off x="188008" y="3356992"/>
              <a:ext cx="3600000" cy="972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600" b="1" dirty="0">
                <a:solidFill>
                  <a:schemeClr val="accent1">
                    <a:lumMod val="50000"/>
                  </a:schemeClr>
                </a:solidFill>
                <a:ea typeface="Times New Roman"/>
                <a:cs typeface="Arial" panose="020B0604020202020204" pitchFamily="34" charset="0"/>
              </a:endParaRPr>
            </a:p>
          </p:txBody>
        </p:sp>
        <p:sp>
          <p:nvSpPr>
            <p:cNvPr id="21" name="Прямоугольник 20"/>
            <p:cNvSpPr/>
            <p:nvPr/>
          </p:nvSpPr>
          <p:spPr>
            <a:xfrm>
              <a:off x="528975" y="3499779"/>
              <a:ext cx="2221308" cy="738664"/>
            </a:xfrm>
            <a:prstGeom prst="rect">
              <a:avLst/>
            </a:prstGeom>
          </p:spPr>
          <p:txBody>
            <a:bodyPr wrap="square">
              <a:spAutoFit/>
            </a:bodyPr>
            <a:lstStyle/>
            <a:p>
              <a:pPr lvl="0"/>
              <a:r>
                <a:rPr lang="ru-RU" sz="1400" b="1" dirty="0">
                  <a:solidFill>
                    <a:schemeClr val="tx2">
                      <a:lumMod val="50000"/>
                    </a:schemeClr>
                  </a:solidFill>
                  <a:ea typeface="Times New Roman"/>
                  <a:cs typeface="Arial" panose="020B0604020202020204" pitchFamily="34" charset="0"/>
                </a:rPr>
                <a:t>Установление системы </a:t>
              </a:r>
              <a:endParaRPr lang="ru-RU" sz="1400" b="1" dirty="0" smtClean="0">
                <a:solidFill>
                  <a:schemeClr val="tx2">
                    <a:lumMod val="50000"/>
                  </a:schemeClr>
                </a:solidFill>
                <a:ea typeface="Times New Roman"/>
                <a:cs typeface="Arial" panose="020B0604020202020204" pitchFamily="34" charset="0"/>
              </a:endParaRPr>
            </a:p>
            <a:p>
              <a:pPr lvl="0"/>
              <a:r>
                <a:rPr lang="ru-RU" sz="1400" b="1" dirty="0" smtClean="0">
                  <a:solidFill>
                    <a:schemeClr val="tx2">
                      <a:lumMod val="50000"/>
                    </a:schemeClr>
                  </a:solidFill>
                  <a:ea typeface="Times New Roman"/>
                  <a:cs typeface="Arial" panose="020B0604020202020204" pitchFamily="34" charset="0"/>
                </a:rPr>
                <a:t>оценки </a:t>
              </a:r>
              <a:r>
                <a:rPr lang="ru-RU" sz="1400" b="1" dirty="0">
                  <a:solidFill>
                    <a:schemeClr val="tx2">
                      <a:lumMod val="50000"/>
                    </a:schemeClr>
                  </a:solidFill>
                  <a:ea typeface="Times New Roman"/>
                  <a:cs typeface="Arial" panose="020B0604020202020204" pitchFamily="34" charset="0"/>
                </a:rPr>
                <a:t>эффективности </a:t>
              </a:r>
              <a:endParaRPr lang="ru-RU" sz="1400" b="1" dirty="0" smtClean="0">
                <a:solidFill>
                  <a:schemeClr val="tx2">
                    <a:lumMod val="50000"/>
                  </a:schemeClr>
                </a:solidFill>
                <a:ea typeface="Times New Roman"/>
                <a:cs typeface="Arial" panose="020B0604020202020204" pitchFamily="34" charset="0"/>
              </a:endParaRPr>
            </a:p>
            <a:p>
              <a:pPr lvl="0"/>
              <a:r>
                <a:rPr lang="ru-RU" sz="1400" b="1" dirty="0" smtClean="0">
                  <a:solidFill>
                    <a:schemeClr val="tx2">
                      <a:lumMod val="50000"/>
                    </a:schemeClr>
                  </a:solidFill>
                  <a:ea typeface="Times New Roman"/>
                  <a:cs typeface="Arial" panose="020B0604020202020204" pitchFamily="34" charset="0"/>
                </a:rPr>
                <a:t>контроля </a:t>
              </a:r>
              <a:r>
                <a:rPr lang="ru-RU" sz="1400" b="1" dirty="0">
                  <a:solidFill>
                    <a:schemeClr val="tx2">
                      <a:lumMod val="50000"/>
                    </a:schemeClr>
                  </a:solidFill>
                  <a:ea typeface="Times New Roman"/>
                  <a:cs typeface="Arial" panose="020B0604020202020204" pitchFamily="34" charset="0"/>
                </a:rPr>
                <a:t>в сфере закупок</a:t>
              </a:r>
            </a:p>
          </p:txBody>
        </p:sp>
        <p:sp>
          <p:nvSpPr>
            <p:cNvPr id="24" name="Овал 23"/>
            <p:cNvSpPr/>
            <p:nvPr/>
          </p:nvSpPr>
          <p:spPr>
            <a:xfrm>
              <a:off x="216000" y="3456000"/>
              <a:ext cx="288032" cy="288032"/>
            </a:xfrm>
            <a:prstGeom prst="ellipse">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bg1"/>
                  </a:solidFill>
                </a:rPr>
                <a:t>3</a:t>
              </a:r>
              <a:endParaRPr lang="ru-RU" b="1" dirty="0">
                <a:solidFill>
                  <a:schemeClr val="bg1"/>
                </a:solidFill>
              </a:endParaRPr>
            </a:p>
          </p:txBody>
        </p:sp>
      </p:grpSp>
      <p:grpSp>
        <p:nvGrpSpPr>
          <p:cNvPr id="30" name="Группа 29"/>
          <p:cNvGrpSpPr/>
          <p:nvPr/>
        </p:nvGrpSpPr>
        <p:grpSpPr>
          <a:xfrm>
            <a:off x="151983" y="4500414"/>
            <a:ext cx="3600000" cy="972000"/>
            <a:chOff x="188008" y="4512485"/>
            <a:chExt cx="3600000" cy="972000"/>
          </a:xfrm>
        </p:grpSpPr>
        <p:sp>
          <p:nvSpPr>
            <p:cNvPr id="18" name="Пятиугольник 17"/>
            <p:cNvSpPr/>
            <p:nvPr/>
          </p:nvSpPr>
          <p:spPr>
            <a:xfrm>
              <a:off x="188008" y="4512485"/>
              <a:ext cx="3600000" cy="972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400" b="1" dirty="0">
                <a:solidFill>
                  <a:schemeClr val="accent1">
                    <a:lumMod val="50000"/>
                  </a:schemeClr>
                </a:solidFill>
                <a:ea typeface="Times New Roman"/>
                <a:cs typeface="Arial" panose="020B0604020202020204" pitchFamily="34" charset="0"/>
              </a:endParaRPr>
            </a:p>
          </p:txBody>
        </p:sp>
        <p:sp>
          <p:nvSpPr>
            <p:cNvPr id="25" name="Прямоугольник 24"/>
            <p:cNvSpPr/>
            <p:nvPr/>
          </p:nvSpPr>
          <p:spPr>
            <a:xfrm>
              <a:off x="528974" y="4521431"/>
              <a:ext cx="2918067" cy="954107"/>
            </a:xfrm>
            <a:prstGeom prst="rect">
              <a:avLst/>
            </a:prstGeom>
          </p:spPr>
          <p:txBody>
            <a:bodyPr wrap="square">
              <a:spAutoFit/>
            </a:bodyPr>
            <a:lstStyle/>
            <a:p>
              <a:pPr lvl="0"/>
              <a:r>
                <a:rPr lang="ru-RU" sz="1400" b="1" dirty="0" smtClean="0">
                  <a:solidFill>
                    <a:schemeClr val="tx2">
                      <a:lumMod val="50000"/>
                    </a:schemeClr>
                  </a:solidFill>
                  <a:ea typeface="Times New Roman"/>
                  <a:cs typeface="Arial" panose="020B0604020202020204" pitchFamily="34" charset="0"/>
                </a:rPr>
                <a:t>Определение</a:t>
              </a:r>
            </a:p>
            <a:p>
              <a:pPr lvl="0"/>
              <a:r>
                <a:rPr lang="ru-RU" sz="1400" b="1" dirty="0" smtClean="0">
                  <a:solidFill>
                    <a:schemeClr val="tx2">
                      <a:lumMod val="50000"/>
                    </a:schemeClr>
                  </a:solidFill>
                  <a:ea typeface="Times New Roman"/>
                  <a:cs typeface="Arial" panose="020B0604020202020204" pitchFamily="34" charset="0"/>
                </a:rPr>
                <a:t>единых </a:t>
              </a:r>
              <a:r>
                <a:rPr lang="ru-RU" sz="1400" b="1" dirty="0">
                  <a:solidFill>
                    <a:schemeClr val="tx2">
                      <a:lumMod val="50000"/>
                    </a:schemeClr>
                  </a:solidFill>
                  <a:ea typeface="Times New Roman"/>
                  <a:cs typeface="Arial" panose="020B0604020202020204" pitchFamily="34" charset="0"/>
                </a:rPr>
                <a:t>принципов и </a:t>
              </a:r>
              <a:r>
                <a:rPr lang="ru-RU" sz="1400" b="1" dirty="0" smtClean="0">
                  <a:solidFill>
                    <a:schemeClr val="tx2">
                      <a:lumMod val="50000"/>
                    </a:schemeClr>
                  </a:solidFill>
                  <a:ea typeface="Times New Roman"/>
                  <a:cs typeface="Arial" panose="020B0604020202020204" pitchFamily="34" charset="0"/>
                </a:rPr>
                <a:t>методологии </a:t>
              </a:r>
              <a:r>
                <a:rPr lang="ru-RU" sz="1400" b="1" dirty="0">
                  <a:solidFill>
                    <a:schemeClr val="tx2">
                      <a:lumMod val="50000"/>
                    </a:schemeClr>
                  </a:solidFill>
                  <a:ea typeface="Times New Roman"/>
                  <a:cs typeface="Arial" panose="020B0604020202020204" pitchFamily="34" charset="0"/>
                </a:rPr>
                <a:t>осуществления контроля </a:t>
              </a:r>
              <a:endParaRPr lang="ru-RU" sz="1400" b="1" dirty="0" smtClean="0">
                <a:solidFill>
                  <a:schemeClr val="tx2">
                    <a:lumMod val="50000"/>
                  </a:schemeClr>
                </a:solidFill>
                <a:ea typeface="Times New Roman"/>
                <a:cs typeface="Arial" panose="020B0604020202020204" pitchFamily="34" charset="0"/>
              </a:endParaRPr>
            </a:p>
            <a:p>
              <a:pPr lvl="0"/>
              <a:r>
                <a:rPr lang="ru-RU" sz="1400" b="1" dirty="0" smtClean="0">
                  <a:solidFill>
                    <a:schemeClr val="tx2">
                      <a:lumMod val="50000"/>
                    </a:schemeClr>
                  </a:solidFill>
                  <a:ea typeface="Times New Roman"/>
                  <a:cs typeface="Arial" panose="020B0604020202020204" pitchFamily="34" charset="0"/>
                </a:rPr>
                <a:t>в </a:t>
              </a:r>
              <a:r>
                <a:rPr lang="ru-RU" sz="1400" b="1" dirty="0">
                  <a:solidFill>
                    <a:schemeClr val="tx2">
                      <a:lumMod val="50000"/>
                    </a:schemeClr>
                  </a:solidFill>
                  <a:ea typeface="Times New Roman"/>
                  <a:cs typeface="Arial" panose="020B0604020202020204" pitchFamily="34" charset="0"/>
                </a:rPr>
                <a:t>сфере закупок</a:t>
              </a:r>
            </a:p>
          </p:txBody>
        </p:sp>
        <p:sp>
          <p:nvSpPr>
            <p:cNvPr id="11" name="Овал 10"/>
            <p:cNvSpPr/>
            <p:nvPr/>
          </p:nvSpPr>
          <p:spPr>
            <a:xfrm>
              <a:off x="216000" y="4608000"/>
              <a:ext cx="288032" cy="288032"/>
            </a:xfrm>
            <a:prstGeom prst="ellipse">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bg1"/>
                  </a:solidFill>
                </a:rPr>
                <a:t>4</a:t>
              </a:r>
              <a:endParaRPr lang="ru-RU" b="1" dirty="0">
                <a:solidFill>
                  <a:schemeClr val="bg1"/>
                </a:solidFill>
              </a:endParaRPr>
            </a:p>
          </p:txBody>
        </p:sp>
      </p:grpSp>
      <p:grpSp>
        <p:nvGrpSpPr>
          <p:cNvPr id="31" name="Группа 30"/>
          <p:cNvGrpSpPr/>
          <p:nvPr/>
        </p:nvGrpSpPr>
        <p:grpSpPr>
          <a:xfrm>
            <a:off x="151983" y="5557091"/>
            <a:ext cx="3600000" cy="972000"/>
            <a:chOff x="195285" y="5606373"/>
            <a:chExt cx="3600000" cy="972000"/>
          </a:xfrm>
        </p:grpSpPr>
        <p:sp>
          <p:nvSpPr>
            <p:cNvPr id="19" name="Пятиугольник 18"/>
            <p:cNvSpPr/>
            <p:nvPr/>
          </p:nvSpPr>
          <p:spPr>
            <a:xfrm>
              <a:off x="195285" y="5606373"/>
              <a:ext cx="3600000" cy="972000"/>
            </a:xfrm>
            <a:prstGeom prst="homePlate">
              <a:avLst/>
            </a:prstGeom>
            <a:solidFill>
              <a:schemeClr val="bg1"/>
            </a:solidFill>
            <a:ln w="12700">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wrap="square" anchor="ctr">
              <a:spAutoFit/>
            </a:bodyPr>
            <a:lstStyle/>
            <a:p>
              <a:pPr marL="363538"/>
              <a:endParaRPr lang="ru-RU" sz="1400" b="1" dirty="0">
                <a:solidFill>
                  <a:schemeClr val="accent1">
                    <a:lumMod val="50000"/>
                  </a:schemeClr>
                </a:solidFill>
                <a:ea typeface="Times New Roman"/>
                <a:cs typeface="Arial" panose="020B0604020202020204" pitchFamily="34" charset="0"/>
              </a:endParaRPr>
            </a:p>
          </p:txBody>
        </p:sp>
        <p:sp>
          <p:nvSpPr>
            <p:cNvPr id="14" name="Овал 13"/>
            <p:cNvSpPr/>
            <p:nvPr/>
          </p:nvSpPr>
          <p:spPr>
            <a:xfrm>
              <a:off x="216000" y="5724000"/>
              <a:ext cx="288032" cy="288032"/>
            </a:xfrm>
            <a:prstGeom prst="ellipse">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bg1"/>
                  </a:solidFill>
                </a:rPr>
                <a:t>5</a:t>
              </a:r>
            </a:p>
          </p:txBody>
        </p:sp>
        <p:sp>
          <p:nvSpPr>
            <p:cNvPr id="26" name="Прямоугольник 25"/>
            <p:cNvSpPr/>
            <p:nvPr/>
          </p:nvSpPr>
          <p:spPr>
            <a:xfrm>
              <a:off x="528975" y="5723041"/>
              <a:ext cx="2760423" cy="738664"/>
            </a:xfrm>
            <a:prstGeom prst="rect">
              <a:avLst/>
            </a:prstGeom>
          </p:spPr>
          <p:txBody>
            <a:bodyPr wrap="square">
              <a:spAutoFit/>
            </a:bodyPr>
            <a:lstStyle/>
            <a:p>
              <a:pPr lvl="0"/>
              <a:r>
                <a:rPr lang="ru-RU" sz="1400" b="1" dirty="0" smtClean="0">
                  <a:solidFill>
                    <a:schemeClr val="tx2">
                      <a:lumMod val="50000"/>
                    </a:schemeClr>
                  </a:solidFill>
                  <a:ea typeface="Times New Roman"/>
                  <a:cs typeface="Arial" panose="020B0604020202020204" pitchFamily="34" charset="0"/>
                </a:rPr>
                <a:t>Запрет </a:t>
              </a:r>
              <a:r>
                <a:rPr lang="ru-RU" sz="1400" b="1" dirty="0">
                  <a:solidFill>
                    <a:schemeClr val="tx2">
                      <a:lumMod val="50000"/>
                    </a:schemeClr>
                  </a:solidFill>
                  <a:ea typeface="Times New Roman"/>
                  <a:cs typeface="Arial" panose="020B0604020202020204" pitchFamily="34" charset="0"/>
                </a:rPr>
                <a:t>на возложение функций по централизации закупок </a:t>
              </a:r>
              <a:br>
                <a:rPr lang="ru-RU" sz="1400" b="1" dirty="0">
                  <a:solidFill>
                    <a:schemeClr val="tx2">
                      <a:lumMod val="50000"/>
                    </a:schemeClr>
                  </a:solidFill>
                  <a:ea typeface="Times New Roman"/>
                  <a:cs typeface="Arial" panose="020B0604020202020204" pitchFamily="34" charset="0"/>
                </a:rPr>
              </a:br>
              <a:r>
                <a:rPr lang="ru-RU" sz="1400" b="1" dirty="0">
                  <a:solidFill>
                    <a:schemeClr val="tx2">
                      <a:lumMod val="50000"/>
                    </a:schemeClr>
                  </a:solidFill>
                  <a:ea typeface="Times New Roman"/>
                  <a:cs typeface="Arial" panose="020B0604020202020204" pitchFamily="34" charset="0"/>
                </a:rPr>
                <a:t>на органы контроля</a:t>
              </a:r>
            </a:p>
          </p:txBody>
        </p:sp>
      </p:grpSp>
      <p:sp>
        <p:nvSpPr>
          <p:cNvPr id="3" name="Прямоугольник 2"/>
          <p:cNvSpPr/>
          <p:nvPr/>
        </p:nvSpPr>
        <p:spPr>
          <a:xfrm>
            <a:off x="3809195" y="1050710"/>
            <a:ext cx="5208894" cy="111490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32" name="Прямоугольник 31"/>
          <p:cNvSpPr/>
          <p:nvPr/>
        </p:nvSpPr>
        <p:spPr>
          <a:xfrm>
            <a:off x="3845652" y="1026723"/>
            <a:ext cx="5172437" cy="1169551"/>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anchor="t">
            <a:spAutoFit/>
          </a:bodyPr>
          <a:lstStyle/>
          <a:p>
            <a:pPr marL="171450" lvl="0" indent="-171450" algn="just">
              <a:buFont typeface="Arial" panose="020B0604020202020204" pitchFamily="34" charset="0"/>
              <a:buChar char="•"/>
            </a:pPr>
            <a:r>
              <a:rPr lang="ru-RU" sz="1400" b="1" dirty="0">
                <a:solidFill>
                  <a:schemeClr val="tx2">
                    <a:lumMod val="50000"/>
                  </a:schemeClr>
                </a:solidFill>
                <a:ea typeface="Times New Roman"/>
                <a:cs typeface="Arial" panose="020B0604020202020204" pitchFamily="34" charset="0"/>
              </a:rPr>
              <a:t>Передача полномочий </a:t>
            </a:r>
            <a:r>
              <a:rPr lang="ru-RU" sz="1400" b="1" dirty="0" smtClean="0">
                <a:solidFill>
                  <a:schemeClr val="tx2">
                    <a:lumMod val="50000"/>
                  </a:schemeClr>
                </a:solidFill>
                <a:ea typeface="Times New Roman"/>
                <a:cs typeface="Arial" panose="020B0604020202020204" pitchFamily="34" charset="0"/>
              </a:rPr>
              <a:t>муниципальных органов контроля в </a:t>
            </a:r>
            <a:r>
              <a:rPr lang="ru-RU" sz="1400" b="1" dirty="0">
                <a:solidFill>
                  <a:schemeClr val="tx2">
                    <a:lumMod val="50000"/>
                  </a:schemeClr>
                </a:solidFill>
                <a:ea typeface="Times New Roman"/>
                <a:cs typeface="Arial" panose="020B0604020202020204" pitchFamily="34" charset="0"/>
              </a:rPr>
              <a:t>сфере </a:t>
            </a:r>
            <a:r>
              <a:rPr lang="ru-RU" sz="1400" b="1" dirty="0" smtClean="0">
                <a:solidFill>
                  <a:schemeClr val="tx2">
                    <a:lumMod val="50000"/>
                  </a:schemeClr>
                </a:solidFill>
                <a:ea typeface="Times New Roman"/>
                <a:cs typeface="Arial" panose="020B0604020202020204" pitchFamily="34" charset="0"/>
              </a:rPr>
              <a:t>закупок соответствующим </a:t>
            </a:r>
            <a:r>
              <a:rPr lang="ru-RU" sz="1400" b="1" dirty="0">
                <a:solidFill>
                  <a:schemeClr val="tx2">
                    <a:lumMod val="50000"/>
                  </a:schemeClr>
                </a:solidFill>
                <a:ea typeface="Times New Roman"/>
                <a:cs typeface="Arial" panose="020B0604020202020204" pitchFamily="34" charset="0"/>
              </a:rPr>
              <a:t>контрольным органам субъектов </a:t>
            </a:r>
            <a:r>
              <a:rPr lang="ru-RU" sz="1400" b="1" dirty="0" smtClean="0">
                <a:solidFill>
                  <a:schemeClr val="tx2">
                    <a:lumMod val="50000"/>
                  </a:schemeClr>
                </a:solidFill>
                <a:ea typeface="Times New Roman"/>
                <a:cs typeface="Arial" panose="020B0604020202020204" pitchFamily="34" charset="0"/>
              </a:rPr>
              <a:t>РФ</a:t>
            </a:r>
          </a:p>
          <a:p>
            <a:pPr marL="171450" indent="-171450" algn="just">
              <a:buFont typeface="Arial" panose="020B0604020202020204" pitchFamily="34" charset="0"/>
              <a:buChar char="•"/>
            </a:pPr>
            <a:r>
              <a:rPr lang="ru-RU" sz="1400" b="1" dirty="0" smtClean="0">
                <a:solidFill>
                  <a:schemeClr val="tx2">
                    <a:lumMod val="50000"/>
                  </a:schemeClr>
                </a:solidFill>
                <a:ea typeface="Times New Roman"/>
                <a:cs typeface="Arial" panose="020B0604020202020204" pitchFamily="34" charset="0"/>
              </a:rPr>
              <a:t>Утверждение Правительством Российской Федерации </a:t>
            </a:r>
            <a:r>
              <a:rPr lang="ru-RU" sz="1400" b="1" dirty="0" smtClean="0">
                <a:solidFill>
                  <a:srgbClr val="C00000"/>
                </a:solidFill>
                <a:ea typeface="Times New Roman"/>
                <a:cs typeface="Arial" panose="020B0604020202020204" pitchFamily="34" charset="0"/>
              </a:rPr>
              <a:t>порядка </a:t>
            </a:r>
            <a:r>
              <a:rPr lang="ru-RU" sz="1400" b="1" dirty="0">
                <a:solidFill>
                  <a:srgbClr val="C00000"/>
                </a:solidFill>
                <a:ea typeface="Times New Roman"/>
                <a:cs typeface="Arial" panose="020B0604020202020204" pitchFamily="34" charset="0"/>
              </a:rPr>
              <a:t>осуществления контроля в сфере </a:t>
            </a:r>
            <a:r>
              <a:rPr lang="ru-RU" sz="1400" b="1" dirty="0" smtClean="0">
                <a:solidFill>
                  <a:srgbClr val="C00000"/>
                </a:solidFill>
                <a:ea typeface="Times New Roman"/>
                <a:cs typeface="Arial" panose="020B0604020202020204" pitchFamily="34" charset="0"/>
              </a:rPr>
              <a:t>закупок</a:t>
            </a:r>
            <a:endParaRPr lang="ru-RU" sz="1200" b="1" dirty="0">
              <a:solidFill>
                <a:srgbClr val="C00000"/>
              </a:solidFill>
              <a:ea typeface="Times New Roman"/>
              <a:cs typeface="Arial" panose="020B0604020202020204" pitchFamily="34" charset="0"/>
            </a:endParaRPr>
          </a:p>
        </p:txBody>
      </p:sp>
      <p:sp>
        <p:nvSpPr>
          <p:cNvPr id="36" name="Прямоугольник 35"/>
          <p:cNvSpPr/>
          <p:nvPr/>
        </p:nvSpPr>
        <p:spPr>
          <a:xfrm>
            <a:off x="3809195" y="2257353"/>
            <a:ext cx="5208894" cy="1147191"/>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37" name="Прямоугольник 36"/>
          <p:cNvSpPr/>
          <p:nvPr/>
        </p:nvSpPr>
        <p:spPr>
          <a:xfrm>
            <a:off x="3807996" y="3458422"/>
            <a:ext cx="5204908" cy="97200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a:p>
        </p:txBody>
      </p:sp>
      <p:sp>
        <p:nvSpPr>
          <p:cNvPr id="33" name="Прямоугольник 32"/>
          <p:cNvSpPr/>
          <p:nvPr/>
        </p:nvSpPr>
        <p:spPr>
          <a:xfrm>
            <a:off x="3879244" y="2257353"/>
            <a:ext cx="5040000" cy="1128514"/>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anchor="ctr">
            <a:spAutoFit/>
          </a:bodyPr>
          <a:lstStyle/>
          <a:p>
            <a:pPr lvl="0" indent="265113" algn="just">
              <a:spcBef>
                <a:spcPts val="400"/>
              </a:spcBef>
              <a:spcAft>
                <a:spcPts val="400"/>
              </a:spcAft>
            </a:pPr>
            <a:r>
              <a:rPr lang="ru-RU" sz="1400" b="1" dirty="0">
                <a:solidFill>
                  <a:schemeClr val="tx2">
                    <a:lumMod val="50000"/>
                  </a:schemeClr>
                </a:solidFill>
                <a:ea typeface="Times New Roman"/>
                <a:cs typeface="Arial" panose="020B0604020202020204" pitchFamily="34" charset="0"/>
              </a:rPr>
              <a:t>Наделение ФАС России </a:t>
            </a:r>
            <a:r>
              <a:rPr lang="ru-RU" sz="1400" b="1" dirty="0" smtClean="0">
                <a:solidFill>
                  <a:schemeClr val="tx2">
                    <a:lumMod val="50000"/>
                  </a:schemeClr>
                </a:solidFill>
                <a:ea typeface="Times New Roman"/>
                <a:cs typeface="Arial" panose="020B0604020202020204" pitchFamily="34" charset="0"/>
              </a:rPr>
              <a:t>полномочиями по </a:t>
            </a:r>
            <a:r>
              <a:rPr lang="ru-RU" sz="1400" b="1" dirty="0">
                <a:solidFill>
                  <a:schemeClr val="tx2">
                    <a:lumMod val="50000"/>
                  </a:schemeClr>
                </a:solidFill>
                <a:ea typeface="Times New Roman"/>
                <a:cs typeface="Arial" panose="020B0604020202020204" pitchFamily="34" charset="0"/>
              </a:rPr>
              <a:t>проведению </a:t>
            </a:r>
            <a:r>
              <a:rPr lang="ru-RU" sz="1400" b="1" dirty="0" smtClean="0">
                <a:solidFill>
                  <a:schemeClr val="tx2">
                    <a:lumMod val="50000"/>
                  </a:schemeClr>
                </a:solidFill>
                <a:ea typeface="Times New Roman"/>
                <a:cs typeface="Arial" panose="020B0604020202020204" pitchFamily="34" charset="0"/>
              </a:rPr>
              <a:t>плановых проверок: </a:t>
            </a:r>
          </a:p>
          <a:p>
            <a:pPr marL="285750" lvl="0" indent="-285750" algn="just">
              <a:buFont typeface="Arial" panose="020B0604020202020204" pitchFamily="34" charset="0"/>
              <a:buChar char="•"/>
            </a:pPr>
            <a:r>
              <a:rPr lang="ru-RU" sz="1200" b="1" dirty="0" smtClean="0">
                <a:solidFill>
                  <a:schemeClr val="tx2">
                    <a:lumMod val="50000"/>
                  </a:schemeClr>
                </a:solidFill>
                <a:ea typeface="Times New Roman"/>
                <a:cs typeface="Arial" panose="020B0604020202020204" pitchFamily="34" charset="0"/>
              </a:rPr>
              <a:t>результатов деятельности контрольных органов </a:t>
            </a:r>
            <a:r>
              <a:rPr lang="ru-RU" sz="1200" b="1" dirty="0">
                <a:solidFill>
                  <a:schemeClr val="tx2">
                    <a:lumMod val="50000"/>
                  </a:schemeClr>
                </a:solidFill>
                <a:ea typeface="Times New Roman"/>
                <a:cs typeface="Arial" panose="020B0604020202020204" pitchFamily="34" charset="0"/>
              </a:rPr>
              <a:t>субъектов </a:t>
            </a:r>
            <a:r>
              <a:rPr lang="ru-RU" sz="1200" b="1" dirty="0" smtClean="0">
                <a:solidFill>
                  <a:schemeClr val="tx2">
                    <a:lumMod val="50000"/>
                  </a:schemeClr>
                </a:solidFill>
                <a:ea typeface="Times New Roman"/>
                <a:cs typeface="Arial" panose="020B0604020202020204" pitchFamily="34" charset="0"/>
              </a:rPr>
              <a:t>РФ</a:t>
            </a:r>
          </a:p>
          <a:p>
            <a:pPr marL="285750" lvl="0" indent="-285750" algn="just">
              <a:buFont typeface="Arial" panose="020B0604020202020204" pitchFamily="34" charset="0"/>
              <a:buChar char="•"/>
            </a:pPr>
            <a:r>
              <a:rPr lang="ru-RU" sz="1200" b="1" dirty="0" smtClean="0">
                <a:solidFill>
                  <a:schemeClr val="tx2">
                    <a:lumMod val="50000"/>
                  </a:schemeClr>
                </a:solidFill>
                <a:ea typeface="Times New Roman"/>
                <a:cs typeface="Arial" panose="020B0604020202020204" pitchFamily="34" charset="0"/>
              </a:rPr>
              <a:t>Федерального казначейства в </a:t>
            </a:r>
            <a:r>
              <a:rPr lang="ru-RU" sz="1200" b="1" dirty="0">
                <a:solidFill>
                  <a:schemeClr val="tx2">
                    <a:lumMod val="50000"/>
                  </a:schemeClr>
                </a:solidFill>
                <a:ea typeface="Times New Roman"/>
                <a:cs typeface="Arial" panose="020B0604020202020204" pitchFamily="34" charset="0"/>
              </a:rPr>
              <a:t>части </a:t>
            </a:r>
            <a:r>
              <a:rPr lang="ru-RU" sz="1200" b="1" dirty="0" smtClean="0">
                <a:solidFill>
                  <a:schemeClr val="tx2">
                    <a:lumMod val="50000"/>
                  </a:schemeClr>
                </a:solidFill>
                <a:ea typeface="Times New Roman"/>
                <a:cs typeface="Arial" panose="020B0604020202020204" pitchFamily="34" charset="0"/>
              </a:rPr>
              <a:t>проверки осуществления </a:t>
            </a:r>
            <a:r>
              <a:rPr lang="ru-RU" sz="1200" b="1" dirty="0">
                <a:solidFill>
                  <a:schemeClr val="tx2">
                    <a:lumMod val="50000"/>
                  </a:schemeClr>
                </a:solidFill>
                <a:ea typeface="Times New Roman"/>
                <a:cs typeface="Arial" panose="020B0604020202020204" pitchFamily="34" charset="0"/>
              </a:rPr>
              <a:t>функции </a:t>
            </a:r>
            <a:r>
              <a:rPr lang="ru-RU" sz="1200" b="1" dirty="0" smtClean="0">
                <a:solidFill>
                  <a:schemeClr val="tx2">
                    <a:lumMod val="50000"/>
                  </a:schemeClr>
                </a:solidFill>
                <a:ea typeface="Times New Roman"/>
                <a:cs typeface="Arial" panose="020B0604020202020204" pitchFamily="34" charset="0"/>
              </a:rPr>
              <a:t>по обеспечение бесперебойного функционирования ЕИС</a:t>
            </a:r>
            <a:endParaRPr lang="ru-RU" sz="1200" b="1" dirty="0">
              <a:solidFill>
                <a:schemeClr val="tx2">
                  <a:lumMod val="50000"/>
                </a:schemeClr>
              </a:solidFill>
              <a:ea typeface="Times New Roman"/>
              <a:cs typeface="Arial" panose="020B0604020202020204" pitchFamily="34" charset="0"/>
            </a:endParaRPr>
          </a:p>
        </p:txBody>
      </p:sp>
      <p:sp>
        <p:nvSpPr>
          <p:cNvPr id="38" name="Прямоугольник 37"/>
          <p:cNvSpPr/>
          <p:nvPr/>
        </p:nvSpPr>
        <p:spPr>
          <a:xfrm>
            <a:off x="3809195" y="4536522"/>
            <a:ext cx="5204908" cy="899783"/>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dirty="0"/>
          </a:p>
        </p:txBody>
      </p:sp>
      <p:sp>
        <p:nvSpPr>
          <p:cNvPr id="34" name="Прямоугольник 33"/>
          <p:cNvSpPr/>
          <p:nvPr/>
        </p:nvSpPr>
        <p:spPr>
          <a:xfrm>
            <a:off x="3882927" y="3442586"/>
            <a:ext cx="5055045" cy="954107"/>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anchor="ctr">
            <a:spAutoFit/>
          </a:bodyPr>
          <a:lstStyle/>
          <a:p>
            <a:pPr lvl="0" algn="just"/>
            <a:r>
              <a:rPr lang="ru-RU" sz="1400" b="1" dirty="0" smtClean="0">
                <a:solidFill>
                  <a:schemeClr val="tx2">
                    <a:lumMod val="50000"/>
                  </a:schemeClr>
                </a:solidFill>
                <a:ea typeface="Times New Roman"/>
                <a:cs typeface="Arial" panose="020B0604020202020204" pitchFamily="34" charset="0"/>
              </a:rPr>
              <a:t>Правительством  РФ  утверждается:</a:t>
            </a:r>
          </a:p>
          <a:p>
            <a:pPr lvl="0" algn="just"/>
            <a:r>
              <a:rPr lang="ru-RU" sz="1400" b="1" dirty="0" smtClean="0">
                <a:solidFill>
                  <a:srgbClr val="C00000"/>
                </a:solidFill>
                <a:ea typeface="Times New Roman"/>
                <a:cs typeface="Arial" panose="020B0604020202020204" pitchFamily="34" charset="0"/>
              </a:rPr>
              <a:t>Методика </a:t>
            </a:r>
            <a:r>
              <a:rPr lang="ru-RU" sz="1400" b="1" dirty="0">
                <a:solidFill>
                  <a:srgbClr val="C00000"/>
                </a:solidFill>
                <a:ea typeface="Times New Roman"/>
                <a:cs typeface="Arial" panose="020B0604020202020204" pitchFamily="34" charset="0"/>
              </a:rPr>
              <a:t>оценки эффективности </a:t>
            </a:r>
            <a:r>
              <a:rPr lang="ru-RU" sz="1400" b="1" dirty="0" smtClean="0">
                <a:solidFill>
                  <a:srgbClr val="C00000"/>
                </a:solidFill>
                <a:ea typeface="Times New Roman"/>
                <a:cs typeface="Arial" panose="020B0604020202020204" pitchFamily="34" charset="0"/>
              </a:rPr>
              <a:t>контроля в </a:t>
            </a:r>
            <a:r>
              <a:rPr lang="ru-RU" sz="1400" b="1" dirty="0">
                <a:solidFill>
                  <a:srgbClr val="C00000"/>
                </a:solidFill>
                <a:ea typeface="Times New Roman"/>
                <a:cs typeface="Arial" panose="020B0604020202020204" pitchFamily="34" charset="0"/>
              </a:rPr>
              <a:t>сфере закупок, </a:t>
            </a:r>
            <a:r>
              <a:rPr lang="ru-RU" sz="1400" b="1" dirty="0" smtClean="0">
                <a:solidFill>
                  <a:srgbClr val="C00000"/>
                </a:solidFill>
                <a:ea typeface="Times New Roman"/>
                <a:cs typeface="Arial" panose="020B0604020202020204" pitchFamily="34" charset="0"/>
              </a:rPr>
              <a:t>устанавливающая критерии </a:t>
            </a:r>
            <a:r>
              <a:rPr lang="ru-RU" sz="1400" b="1" dirty="0">
                <a:solidFill>
                  <a:srgbClr val="C00000"/>
                </a:solidFill>
                <a:ea typeface="Times New Roman"/>
                <a:cs typeface="Arial" panose="020B0604020202020204" pitchFamily="34" charset="0"/>
              </a:rPr>
              <a:t>и порядок оценки деятельности </a:t>
            </a:r>
            <a:r>
              <a:rPr lang="ru-RU" sz="1400" b="1" dirty="0" smtClean="0">
                <a:solidFill>
                  <a:srgbClr val="C00000"/>
                </a:solidFill>
                <a:ea typeface="Times New Roman"/>
                <a:cs typeface="Arial" panose="020B0604020202020204" pitchFamily="34" charset="0"/>
              </a:rPr>
              <a:t>органов контроля в </a:t>
            </a:r>
            <a:r>
              <a:rPr lang="ru-RU" sz="1400" b="1" dirty="0">
                <a:solidFill>
                  <a:srgbClr val="C00000"/>
                </a:solidFill>
                <a:ea typeface="Times New Roman"/>
                <a:cs typeface="Arial" panose="020B0604020202020204" pitchFamily="34" charset="0"/>
              </a:rPr>
              <a:t>сфере </a:t>
            </a:r>
            <a:r>
              <a:rPr lang="ru-RU" sz="1400" b="1" dirty="0" smtClean="0">
                <a:solidFill>
                  <a:srgbClr val="C00000"/>
                </a:solidFill>
                <a:ea typeface="Times New Roman"/>
                <a:cs typeface="Arial" panose="020B0604020202020204" pitchFamily="34" charset="0"/>
              </a:rPr>
              <a:t>закупок</a:t>
            </a:r>
            <a:endParaRPr lang="ru-RU" sz="1400" b="1" dirty="0">
              <a:solidFill>
                <a:srgbClr val="C00000"/>
              </a:solidFill>
              <a:ea typeface="Times New Roman"/>
              <a:cs typeface="Arial" panose="020B0604020202020204" pitchFamily="34" charset="0"/>
            </a:endParaRPr>
          </a:p>
        </p:txBody>
      </p:sp>
      <p:sp>
        <p:nvSpPr>
          <p:cNvPr id="39" name="Прямоугольник 38"/>
          <p:cNvSpPr/>
          <p:nvPr/>
        </p:nvSpPr>
        <p:spPr>
          <a:xfrm>
            <a:off x="3809195" y="5518497"/>
            <a:ext cx="5204908" cy="97200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ru-RU" dirty="0"/>
          </a:p>
        </p:txBody>
      </p:sp>
      <p:sp>
        <p:nvSpPr>
          <p:cNvPr id="35" name="Прямоугольник 34"/>
          <p:cNvSpPr/>
          <p:nvPr/>
        </p:nvSpPr>
        <p:spPr>
          <a:xfrm>
            <a:off x="4006678" y="4726065"/>
            <a:ext cx="4675289" cy="307777"/>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anchor="ctr">
            <a:spAutoFit/>
          </a:bodyPr>
          <a:lstStyle/>
          <a:p>
            <a:pPr lvl="0" algn="just">
              <a:spcBef>
                <a:spcPts val="400"/>
              </a:spcBef>
              <a:spcAft>
                <a:spcPts val="400"/>
              </a:spcAft>
            </a:pPr>
            <a:r>
              <a:rPr lang="ru-RU" sz="1400" b="1" dirty="0" smtClean="0">
                <a:solidFill>
                  <a:srgbClr val="C00000"/>
                </a:solidFill>
                <a:ea typeface="Times New Roman"/>
                <a:cs typeface="Arial" panose="020B0604020202020204" pitchFamily="34" charset="0"/>
              </a:rPr>
              <a:t>Создание Совета по контролю и аудиту в сфере закупок</a:t>
            </a:r>
          </a:p>
        </p:txBody>
      </p:sp>
      <p:sp>
        <p:nvSpPr>
          <p:cNvPr id="4" name="Прямоугольник 3"/>
          <p:cNvSpPr/>
          <p:nvPr/>
        </p:nvSpPr>
        <p:spPr>
          <a:xfrm>
            <a:off x="3897606" y="5503038"/>
            <a:ext cx="5304835" cy="1061829"/>
          </a:xfrm>
          <a:prstGeom prst="rect">
            <a:avLst/>
          </a:prstGeom>
        </p:spPr>
        <p:txBody>
          <a:bodyPr wrap="square">
            <a:spAutoFit/>
          </a:bodyPr>
          <a:lstStyle/>
          <a:p>
            <a:pPr marL="171450" indent="-171450">
              <a:lnSpc>
                <a:spcPct val="150000"/>
              </a:lnSpc>
              <a:buFont typeface="Arial" panose="020B0604020202020204" pitchFamily="34" charset="0"/>
              <a:buChar char="•"/>
            </a:pPr>
            <a:r>
              <a:rPr lang="ru-RU" sz="1400" b="1" dirty="0" smtClean="0">
                <a:solidFill>
                  <a:schemeClr val="tx2">
                    <a:lumMod val="50000"/>
                  </a:schemeClr>
                </a:solidFill>
              </a:rPr>
              <a:t>Исключение несвойственных </a:t>
            </a:r>
            <a:r>
              <a:rPr lang="ru-RU" sz="1400" b="1" dirty="0">
                <a:solidFill>
                  <a:schemeClr val="tx2">
                    <a:lumMod val="50000"/>
                  </a:schemeClr>
                </a:solidFill>
              </a:rPr>
              <a:t>контрольным органам </a:t>
            </a:r>
            <a:r>
              <a:rPr lang="ru-RU" sz="1400" b="1" dirty="0" smtClean="0">
                <a:solidFill>
                  <a:schemeClr val="tx2">
                    <a:lumMod val="50000"/>
                  </a:schemeClr>
                </a:solidFill>
              </a:rPr>
              <a:t>функции</a:t>
            </a:r>
          </a:p>
          <a:p>
            <a:pPr marL="171450" indent="-171450">
              <a:lnSpc>
                <a:spcPct val="150000"/>
              </a:lnSpc>
              <a:buFont typeface="Arial" panose="020B0604020202020204" pitchFamily="34" charset="0"/>
              <a:buChar char="•"/>
            </a:pPr>
            <a:r>
              <a:rPr lang="ru-RU" sz="1400" b="1" dirty="0">
                <a:solidFill>
                  <a:schemeClr val="tx2">
                    <a:lumMod val="50000"/>
                  </a:schemeClr>
                </a:solidFill>
              </a:rPr>
              <a:t>С</a:t>
            </a:r>
            <a:r>
              <a:rPr lang="ru-RU" sz="1400" b="1" dirty="0" smtClean="0">
                <a:solidFill>
                  <a:schemeClr val="tx2">
                    <a:lumMod val="50000"/>
                  </a:schemeClr>
                </a:solidFill>
              </a:rPr>
              <a:t>нижение коррупционных  рисков</a:t>
            </a:r>
          </a:p>
          <a:p>
            <a:pPr marL="171450" indent="-171450">
              <a:lnSpc>
                <a:spcPct val="150000"/>
              </a:lnSpc>
              <a:buFont typeface="Arial" panose="020B0604020202020204" pitchFamily="34" charset="0"/>
              <a:buChar char="•"/>
            </a:pPr>
            <a:r>
              <a:rPr lang="ru-RU" sz="1400" b="1" dirty="0" smtClean="0">
                <a:solidFill>
                  <a:schemeClr val="tx2">
                    <a:lumMod val="50000"/>
                  </a:schemeClr>
                </a:solidFill>
              </a:rPr>
              <a:t>Повышение эффективности </a:t>
            </a:r>
            <a:r>
              <a:rPr lang="ru-RU" sz="1400" b="1" dirty="0">
                <a:solidFill>
                  <a:schemeClr val="tx2">
                    <a:lumMod val="50000"/>
                  </a:schemeClr>
                </a:solidFill>
              </a:rPr>
              <a:t>контроля</a:t>
            </a:r>
          </a:p>
        </p:txBody>
      </p:sp>
      <p:sp>
        <p:nvSpPr>
          <p:cNvPr id="40" name="Прямоугольник 39"/>
          <p:cNvSpPr/>
          <p:nvPr/>
        </p:nvSpPr>
        <p:spPr>
          <a:xfrm>
            <a:off x="626806" y="764704"/>
            <a:ext cx="2119815" cy="307777"/>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wrap="square" anchor="ctr">
            <a:spAutoFit/>
          </a:bodyPr>
          <a:lstStyle/>
          <a:p>
            <a:pPr lvl="0" algn="just">
              <a:spcBef>
                <a:spcPts val="400"/>
              </a:spcBef>
              <a:spcAft>
                <a:spcPts val="400"/>
              </a:spcAft>
            </a:pPr>
            <a:r>
              <a:rPr lang="ru-RU" sz="1400" b="1" dirty="0" smtClean="0">
                <a:solidFill>
                  <a:srgbClr val="C00000"/>
                </a:solidFill>
                <a:ea typeface="Times New Roman"/>
                <a:cs typeface="Arial" panose="020B0604020202020204" pitchFamily="34" charset="0"/>
              </a:rPr>
              <a:t>ОСНОВНЫЕ ИЗМЕНЕНИЯ</a:t>
            </a:r>
          </a:p>
        </p:txBody>
      </p:sp>
      <p:cxnSp>
        <p:nvCxnSpPr>
          <p:cNvPr id="41" name="Прямая соединительная линия 40"/>
          <p:cNvCxnSpPr/>
          <p:nvPr/>
        </p:nvCxnSpPr>
        <p:spPr>
          <a:xfrm>
            <a:off x="11003" y="764704"/>
            <a:ext cx="7884368" cy="0"/>
          </a:xfrm>
          <a:prstGeom prst="line">
            <a:avLst/>
          </a:prstGeom>
        </p:spPr>
        <p:style>
          <a:lnRef idx="3">
            <a:schemeClr val="accent4"/>
          </a:lnRef>
          <a:fillRef idx="0">
            <a:schemeClr val="accent4"/>
          </a:fillRef>
          <a:effectRef idx="2">
            <a:schemeClr val="accent4"/>
          </a:effectRef>
          <a:fontRef idx="minor">
            <a:schemeClr val="tx1"/>
          </a:fontRef>
        </p:style>
      </p:cxnSp>
      <p:sp>
        <p:nvSpPr>
          <p:cNvPr id="7" name="Номер слайда 6"/>
          <p:cNvSpPr>
            <a:spLocks noGrp="1"/>
          </p:cNvSpPr>
          <p:nvPr>
            <p:ph type="sldNum" sz="quarter" idx="12"/>
          </p:nvPr>
        </p:nvSpPr>
        <p:spPr/>
        <p:txBody>
          <a:bodyPr/>
          <a:lstStyle/>
          <a:p>
            <a:fld id="{25800938-3505-4AFC-AA3C-099AD5E268D3}" type="slidenum">
              <a:rPr lang="ru-RU" smtClean="0"/>
              <a:pPr/>
              <a:t>125</a:t>
            </a:fld>
            <a:endParaRPr lang="ru-RU"/>
          </a:p>
        </p:txBody>
      </p:sp>
      <p:pic>
        <p:nvPicPr>
          <p:cNvPr id="42" name="Рисунок 9"/>
          <p:cNvPicPr>
            <a:picLocks noChangeAspect="1"/>
          </p:cNvPicPr>
          <p:nvPr/>
        </p:nvPicPr>
        <p:blipFill>
          <a:blip r:embed="rId2" cstate="print"/>
          <a:srcRect/>
          <a:stretch>
            <a:fillRect/>
          </a:stretch>
        </p:blipFill>
        <p:spPr bwMode="auto">
          <a:xfrm>
            <a:off x="8078788" y="0"/>
            <a:ext cx="1065212" cy="958850"/>
          </a:xfrm>
          <a:prstGeom prst="rect">
            <a:avLst/>
          </a:prstGeom>
          <a:noFill/>
          <a:ln w="9525">
            <a:noFill/>
            <a:miter lim="800000"/>
            <a:headEnd/>
            <a:tailEnd/>
          </a:ln>
        </p:spPr>
      </p:pic>
    </p:spTree>
    <p:extLst>
      <p:ext uri="{BB962C8B-B14F-4D97-AF65-F5344CB8AC3E}">
        <p14:creationId xmlns:p14="http://schemas.microsoft.com/office/powerpoint/2010/main" val="489379261"/>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a:t>Федеральный конституционный закон от 15.02.2016 N 2-ФКЗ</a:t>
            </a:r>
          </a:p>
        </p:txBody>
      </p:sp>
      <p:sp>
        <p:nvSpPr>
          <p:cNvPr id="39" name="Прямоугольник 38"/>
          <p:cNvSpPr/>
          <p:nvPr/>
        </p:nvSpPr>
        <p:spPr>
          <a:xfrm>
            <a:off x="79428" y="467750"/>
            <a:ext cx="8957067" cy="597809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2000" b="1" dirty="0"/>
              <a:t>Письма ФАС и Минэкономразвития с 17 марта </a:t>
            </a:r>
            <a:r>
              <a:rPr lang="ru-RU" sz="2000" b="1" dirty="0" smtClean="0"/>
              <a:t>2016 разрешено </a:t>
            </a:r>
            <a:r>
              <a:rPr lang="ru-RU" sz="2000" b="1" dirty="0"/>
              <a:t>обжаловать в ВС РФ</a:t>
            </a:r>
          </a:p>
          <a:p>
            <a:endParaRPr lang="ru-RU" sz="2000" b="1" dirty="0" smtClean="0"/>
          </a:p>
          <a:p>
            <a:r>
              <a:rPr lang="ru-RU" sz="2000" dirty="0" smtClean="0"/>
              <a:t>ВС </a:t>
            </a:r>
            <a:r>
              <a:rPr lang="ru-RU" sz="2000" dirty="0"/>
              <a:t>РФ будет рассматривать административные дела об оспаривании актов федерального органа исполнительной власти, которые содержат разъяснения законодательства и обладают нормативными свойствами</a:t>
            </a:r>
            <a:r>
              <a:rPr lang="ru-RU" sz="2000" dirty="0" smtClean="0"/>
              <a:t>.</a:t>
            </a:r>
          </a:p>
          <a:p>
            <a:endParaRPr lang="ru-RU" sz="2000" b="1" dirty="0"/>
          </a:p>
          <a:p>
            <a:r>
              <a:rPr lang="ru-RU" sz="2000" b="1" dirty="0"/>
              <a:t>Документ: Федеральный конституционный закон от 15.02.2016 N 2-ФКЗ</a:t>
            </a:r>
          </a:p>
        </p:txBody>
      </p:sp>
      <p:sp>
        <p:nvSpPr>
          <p:cNvPr id="2" name="Номер слайда 1"/>
          <p:cNvSpPr>
            <a:spLocks noGrp="1"/>
          </p:cNvSpPr>
          <p:nvPr>
            <p:ph type="sldNum" sz="quarter" idx="12"/>
          </p:nvPr>
        </p:nvSpPr>
        <p:spPr/>
        <p:txBody>
          <a:bodyPr/>
          <a:lstStyle/>
          <a:p>
            <a:fld id="{25800938-3505-4AFC-AA3C-099AD5E268D3}" type="slidenum">
              <a:rPr lang="ru-RU" smtClean="0"/>
              <a:pPr/>
              <a:t>126</a:t>
            </a:fld>
            <a:endParaRPr lang="ru-RU"/>
          </a:p>
        </p:txBody>
      </p:sp>
    </p:spTree>
    <p:extLst>
      <p:ext uri="{BB962C8B-B14F-4D97-AF65-F5344CB8AC3E}">
        <p14:creationId xmlns:p14="http://schemas.microsoft.com/office/powerpoint/2010/main" val="3865774836"/>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a:solidFill>
                  <a:prstClr val="black"/>
                </a:solidFill>
              </a:rPr>
              <a:t>Решение ВС РФ от 11.04.2016 по делу N АКПИ16-53</a:t>
            </a:r>
          </a:p>
        </p:txBody>
      </p:sp>
      <p:sp>
        <p:nvSpPr>
          <p:cNvPr id="39" name="Прямоугольник 38"/>
          <p:cNvSpPr/>
          <p:nvPr/>
        </p:nvSpPr>
        <p:spPr>
          <a:xfrm>
            <a:off x="79428" y="467750"/>
            <a:ext cx="8957067" cy="597809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b="1" dirty="0"/>
              <a:t>В</a:t>
            </a:r>
            <a:r>
              <a:rPr lang="ru-RU" b="1" dirty="0" smtClean="0"/>
              <a:t>С </a:t>
            </a:r>
            <a:r>
              <a:rPr lang="ru-RU" b="1" dirty="0"/>
              <a:t>РФ: мнение ведомств о </a:t>
            </a:r>
            <a:r>
              <a:rPr lang="ru-RU" b="1" dirty="0" err="1"/>
              <a:t>нестоимостных</a:t>
            </a:r>
            <a:r>
              <a:rPr lang="ru-RU" b="1" dirty="0"/>
              <a:t> критериях оценки не противоречит Закону </a:t>
            </a:r>
            <a:r>
              <a:rPr lang="ru-RU" b="1" dirty="0" smtClean="0"/>
              <a:t>№ </a:t>
            </a:r>
            <a:r>
              <a:rPr lang="ru-RU" b="1" dirty="0"/>
              <a:t>44-ФЗ</a:t>
            </a:r>
          </a:p>
          <a:p>
            <a:endParaRPr lang="ru-RU" dirty="0" smtClean="0"/>
          </a:p>
          <a:p>
            <a:r>
              <a:rPr lang="ru-RU" b="1" dirty="0" smtClean="0"/>
              <a:t>Суд </a:t>
            </a:r>
            <a:r>
              <a:rPr lang="ru-RU" b="1" dirty="0"/>
              <a:t>отказался признать совместное письмо ФАС и Минэкономразвития частично не действующим.</a:t>
            </a:r>
            <a:r>
              <a:rPr lang="ru-RU" dirty="0"/>
              <a:t> Оно касается правил, по которым в документации устанавливается порядок рассмотрения и оценки заявок (окончательных предложений) по </a:t>
            </a:r>
            <a:r>
              <a:rPr lang="ru-RU" dirty="0" err="1"/>
              <a:t>нестоимостным</a:t>
            </a:r>
            <a:r>
              <a:rPr lang="ru-RU" dirty="0"/>
              <a:t> критериям.</a:t>
            </a:r>
          </a:p>
          <a:p>
            <a:endParaRPr lang="ru-RU" dirty="0" smtClean="0"/>
          </a:p>
          <a:p>
            <a:pPr lvl="1"/>
            <a:r>
              <a:rPr lang="ru-RU" dirty="0" smtClean="0"/>
              <a:t>С </a:t>
            </a:r>
            <a:r>
              <a:rPr lang="ru-RU" dirty="0"/>
              <a:t>точки зрения ведомств, в документации должна быть отражена зависимость между количеством присваиваемых баллов и сведениями, представленными по определенному критерию. </a:t>
            </a:r>
            <a:endParaRPr lang="ru-RU" dirty="0" smtClean="0"/>
          </a:p>
          <a:p>
            <a:endParaRPr lang="ru-RU" dirty="0"/>
          </a:p>
          <a:p>
            <a:r>
              <a:rPr lang="ru-RU" b="1" dirty="0" smtClean="0"/>
              <a:t>Суд </a:t>
            </a:r>
            <a:r>
              <a:rPr lang="ru-RU" b="1" dirty="0"/>
              <a:t>счел: это указание не означает, что введено не установленное законодательством понятие.</a:t>
            </a:r>
          </a:p>
          <a:p>
            <a:endParaRPr lang="ru-RU" dirty="0" smtClean="0"/>
          </a:p>
          <a:p>
            <a:pPr lvl="1"/>
            <a:r>
              <a:rPr lang="ru-RU" dirty="0" smtClean="0"/>
              <a:t>Письмо </a:t>
            </a:r>
            <a:r>
              <a:rPr lang="ru-RU" dirty="0"/>
              <a:t>не противоречит смыслу положений Закона N 44-ФЗ и Правил оценки заявок (окончательных предложений) участников закупки. Оно считается разъясняющим актом, который не содержит новых нормативных предписаний в отношении комментируемых норм.</a:t>
            </a:r>
          </a:p>
          <a:p>
            <a:endParaRPr lang="ru-RU" sz="1400" dirty="0" smtClean="0"/>
          </a:p>
        </p:txBody>
      </p:sp>
      <p:sp>
        <p:nvSpPr>
          <p:cNvPr id="2" name="Номер слайда 1"/>
          <p:cNvSpPr>
            <a:spLocks noGrp="1"/>
          </p:cNvSpPr>
          <p:nvPr>
            <p:ph type="sldNum" sz="quarter" idx="12"/>
          </p:nvPr>
        </p:nvSpPr>
        <p:spPr/>
        <p:txBody>
          <a:bodyPr/>
          <a:lstStyle/>
          <a:p>
            <a:fld id="{25800938-3505-4AFC-AA3C-099AD5E268D3}" type="slidenum">
              <a:rPr lang="ru-RU" smtClean="0"/>
              <a:pPr/>
              <a:t>127</a:t>
            </a:fld>
            <a:endParaRPr lang="ru-RU"/>
          </a:p>
        </p:txBody>
      </p:sp>
    </p:spTree>
    <p:extLst>
      <p:ext uri="{BB962C8B-B14F-4D97-AF65-F5344CB8AC3E}">
        <p14:creationId xmlns:p14="http://schemas.microsoft.com/office/powerpoint/2010/main" val="3667981903"/>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a:solidFill>
                  <a:prstClr val="black"/>
                </a:solidFill>
              </a:rPr>
              <a:t>Решение ВС РФ от </a:t>
            </a:r>
            <a:r>
              <a:rPr lang="ru-RU" sz="2400" b="1" dirty="0" smtClean="0">
                <a:solidFill>
                  <a:prstClr val="black"/>
                </a:solidFill>
              </a:rPr>
              <a:t>12.08.2016 </a:t>
            </a:r>
            <a:r>
              <a:rPr lang="ru-RU" sz="2400" b="1" dirty="0">
                <a:solidFill>
                  <a:prstClr val="black"/>
                </a:solidFill>
              </a:rPr>
              <a:t>по делу N </a:t>
            </a:r>
            <a:r>
              <a:rPr lang="ru-RU" sz="2400" b="1" dirty="0" smtClean="0">
                <a:solidFill>
                  <a:prstClr val="black"/>
                </a:solidFill>
              </a:rPr>
              <a:t>АКПИ16-574</a:t>
            </a:r>
            <a:endParaRPr lang="ru-RU" sz="2400" b="1" dirty="0">
              <a:solidFill>
                <a:prstClr val="black"/>
              </a:solidFill>
            </a:endParaRPr>
          </a:p>
        </p:txBody>
      </p:sp>
      <p:sp>
        <p:nvSpPr>
          <p:cNvPr id="39" name="Прямоугольник 38"/>
          <p:cNvSpPr/>
          <p:nvPr/>
        </p:nvSpPr>
        <p:spPr>
          <a:xfrm>
            <a:off x="79428" y="467750"/>
            <a:ext cx="8957067" cy="5978095"/>
          </a:xfrm>
          <a:prstGeom prst="rect">
            <a:avLst/>
          </a:prstGeom>
          <a:noFill/>
          <a:ln>
            <a:solidFill>
              <a:schemeClr val="accent1">
                <a:lumMod val="50000"/>
              </a:schemeClr>
            </a:solidFill>
          </a:ln>
          <a:effectLst/>
        </p:spPr>
        <p:style>
          <a:lnRef idx="1">
            <a:schemeClr val="accent1"/>
          </a:lnRef>
          <a:fillRef idx="2">
            <a:schemeClr val="accent1"/>
          </a:fillRef>
          <a:effectRef idx="1">
            <a:schemeClr val="accent1"/>
          </a:effectRef>
          <a:fontRef idx="minor">
            <a:schemeClr val="dk1"/>
          </a:fontRef>
        </p:style>
        <p:txBody>
          <a:bodyPr rtlCol="0" anchor="ctr">
            <a:scene3d>
              <a:camera prst="orthographicFront"/>
              <a:lightRig rig="threePt" dir="t"/>
            </a:scene3d>
          </a:bodyPr>
          <a:lstStyle/>
          <a:p>
            <a:pPr algn="just"/>
            <a:r>
              <a:rPr lang="ru-RU" b="1" dirty="0">
                <a:effectLst/>
              </a:rPr>
              <a:t>ВС РФ: </a:t>
            </a:r>
            <a:r>
              <a:rPr lang="ru-RU" dirty="0" smtClean="0">
                <a:effectLst/>
              </a:rPr>
              <a:t>Признать не действующим абзац четвертый подпункта 1.3. пункта 1 письма Министерства экономического развития РФ №23275-ЕЕ</a:t>
            </a:r>
            <a:r>
              <a:rPr lang="en-US" dirty="0" smtClean="0">
                <a:effectLst/>
              </a:rPr>
              <a:t>/</a:t>
            </a:r>
            <a:r>
              <a:rPr lang="ru-RU" dirty="0" smtClean="0">
                <a:effectLst/>
              </a:rPr>
              <a:t>Д28и и Федеральной антимонопольной службы №АЦ</a:t>
            </a:r>
            <a:r>
              <a:rPr lang="en-US" dirty="0" smtClean="0">
                <a:effectLst/>
              </a:rPr>
              <a:t>/</a:t>
            </a:r>
            <a:r>
              <a:rPr lang="ru-RU" dirty="0" smtClean="0">
                <a:effectLst/>
              </a:rPr>
              <a:t>45739</a:t>
            </a:r>
            <a:r>
              <a:rPr lang="en-US" dirty="0" smtClean="0">
                <a:effectLst/>
              </a:rPr>
              <a:t>/</a:t>
            </a:r>
            <a:r>
              <a:rPr lang="ru-RU" dirty="0" smtClean="0">
                <a:effectLst/>
              </a:rPr>
              <a:t>15 от 28 августа 2015 года </a:t>
            </a:r>
            <a:r>
              <a:rPr lang="en-US" dirty="0" smtClean="0">
                <a:effectLst/>
              </a:rPr>
              <a:t>“</a:t>
            </a:r>
            <a:r>
              <a:rPr lang="ru-RU" dirty="0" smtClean="0">
                <a:effectLst/>
              </a:rPr>
              <a:t>О позиции</a:t>
            </a:r>
            <a:r>
              <a:rPr lang="en-US" dirty="0" smtClean="0">
                <a:effectLst/>
              </a:rPr>
              <a:t> </a:t>
            </a:r>
            <a:r>
              <a:rPr lang="ru-RU" dirty="0" smtClean="0">
                <a:effectLst/>
              </a:rPr>
              <a:t>Минэкономразвития </a:t>
            </a:r>
            <a:r>
              <a:rPr lang="ru-RU" dirty="0">
                <a:effectLst/>
              </a:rPr>
              <a:t>Р</a:t>
            </a:r>
            <a:r>
              <a:rPr lang="ru-RU" dirty="0" smtClean="0">
                <a:effectLst/>
              </a:rPr>
              <a:t>оссии и ФАС России по вопросу</a:t>
            </a:r>
            <a:r>
              <a:rPr lang="en-US" dirty="0" smtClean="0">
                <a:effectLst/>
              </a:rPr>
              <a:t> </a:t>
            </a:r>
            <a:r>
              <a:rPr lang="ru-RU" dirty="0" smtClean="0">
                <a:effectLst/>
              </a:rPr>
              <a:t>о применении Постановления Правительства РФ от 4 февраля 2015 г. №99 «Об установлении</a:t>
            </a:r>
            <a:r>
              <a:rPr lang="en-US" dirty="0" smtClean="0">
                <a:effectLst/>
              </a:rPr>
              <a:t> </a:t>
            </a:r>
            <a:r>
              <a:rPr lang="ru-RU" dirty="0" smtClean="0">
                <a:effectLst/>
              </a:rPr>
              <a:t>дополнительных требований к участникам закупки отдельных</a:t>
            </a:r>
            <a:r>
              <a:rPr lang="en-US" dirty="0" smtClean="0">
                <a:effectLst/>
              </a:rPr>
              <a:t> </a:t>
            </a:r>
            <a:r>
              <a:rPr lang="ru-RU" dirty="0" smtClean="0">
                <a:effectLst/>
              </a:rPr>
              <a:t>видов товаров, работ, услуг, случаев отнесения товаров,</a:t>
            </a:r>
            <a:r>
              <a:rPr lang="en-US" dirty="0" smtClean="0">
                <a:effectLst/>
              </a:rPr>
              <a:t> </a:t>
            </a:r>
            <a:r>
              <a:rPr lang="ru-RU" dirty="0" smtClean="0">
                <a:effectLst/>
              </a:rPr>
              <a:t>работ, услуг к товарам, работам, услугам, которые</a:t>
            </a:r>
            <a:r>
              <a:rPr lang="en-US" dirty="0" smtClean="0">
                <a:effectLst/>
              </a:rPr>
              <a:t> </a:t>
            </a:r>
            <a:r>
              <a:rPr lang="ru-RU" dirty="0" smtClean="0">
                <a:effectLst/>
              </a:rPr>
              <a:t>по причине их технической и (или) технологической</a:t>
            </a:r>
            <a:r>
              <a:rPr lang="en-US" dirty="0" smtClean="0">
                <a:effectLst/>
              </a:rPr>
              <a:t> </a:t>
            </a:r>
            <a:r>
              <a:rPr lang="ru-RU" dirty="0" smtClean="0">
                <a:effectLst/>
              </a:rPr>
              <a:t>сложности, инновационного, </a:t>
            </a:r>
            <a:r>
              <a:rPr lang="ru-RU" dirty="0" err="1" smtClean="0">
                <a:effectLst/>
              </a:rPr>
              <a:t>высокотехноло</a:t>
            </a:r>
            <a:r>
              <a:rPr lang="en-US" dirty="0" smtClean="0">
                <a:effectLst/>
              </a:rPr>
              <a:t>-</a:t>
            </a:r>
            <a:r>
              <a:rPr lang="ru-RU" dirty="0" err="1" smtClean="0">
                <a:effectLst/>
              </a:rPr>
              <a:t>гичного</a:t>
            </a:r>
            <a:r>
              <a:rPr lang="en-US" dirty="0" smtClean="0">
                <a:effectLst/>
              </a:rPr>
              <a:t> </a:t>
            </a:r>
            <a:r>
              <a:rPr lang="ru-RU" dirty="0" smtClean="0">
                <a:effectLst/>
              </a:rPr>
              <a:t>или специализированного характера способны поставить,</a:t>
            </a:r>
            <a:r>
              <a:rPr lang="en-US" dirty="0" smtClean="0">
                <a:effectLst/>
              </a:rPr>
              <a:t> </a:t>
            </a:r>
            <a:r>
              <a:rPr lang="ru-RU" dirty="0" smtClean="0">
                <a:effectLst/>
              </a:rPr>
              <a:t>выполнить, оказать только поставщики (подрядчики,</a:t>
            </a:r>
            <a:r>
              <a:rPr lang="en-US" dirty="0" smtClean="0">
                <a:effectLst/>
              </a:rPr>
              <a:t> </a:t>
            </a:r>
            <a:r>
              <a:rPr lang="ru-RU" dirty="0" smtClean="0">
                <a:effectLst/>
              </a:rPr>
              <a:t>исполнители), имеющие необходимый уровень квалификации,</a:t>
            </a:r>
            <a:r>
              <a:rPr lang="en-US" dirty="0" smtClean="0">
                <a:effectLst/>
              </a:rPr>
              <a:t> </a:t>
            </a:r>
            <a:r>
              <a:rPr lang="ru-RU" dirty="0" smtClean="0">
                <a:effectLst/>
              </a:rPr>
              <a:t>а также документов, подтверждающих соответствие участников</a:t>
            </a:r>
            <a:r>
              <a:rPr lang="en-US" dirty="0" smtClean="0">
                <a:effectLst/>
              </a:rPr>
              <a:t> </a:t>
            </a:r>
            <a:r>
              <a:rPr lang="ru-RU" dirty="0" smtClean="0">
                <a:effectLst/>
              </a:rPr>
              <a:t>закупки указанным дополнительным требованиям"</a:t>
            </a:r>
          </a:p>
          <a:p>
            <a:endParaRPr lang="ru-RU" dirty="0" smtClean="0">
              <a:effectLst/>
            </a:endParaRPr>
          </a:p>
          <a:p>
            <a:pPr algn="just"/>
            <a:r>
              <a:rPr lang="ru-RU" b="1" dirty="0" smtClean="0">
                <a:effectLst/>
              </a:rPr>
              <a:t>Суд счел</a:t>
            </a:r>
            <a:r>
              <a:rPr lang="en-US" b="1" dirty="0" smtClean="0">
                <a:effectLst/>
              </a:rPr>
              <a:t>:</a:t>
            </a:r>
            <a:r>
              <a:rPr lang="en-US" dirty="0" smtClean="0">
                <a:effectLst/>
              </a:rPr>
              <a:t> </a:t>
            </a:r>
            <a:r>
              <a:rPr lang="ru-RU" dirty="0" smtClean="0">
                <a:effectLst/>
              </a:rPr>
              <a:t>При </a:t>
            </a:r>
            <a:r>
              <a:rPr lang="ru-RU" dirty="0">
                <a:effectLst/>
              </a:rPr>
              <a:t>изложенных обстоятельствах абзац четвертый подпункта 1.3 пункта 1 Письма, которым установлено </a:t>
            </a:r>
            <a:r>
              <a:rPr lang="ru-RU" u="sng" dirty="0">
                <a:effectLst/>
              </a:rPr>
              <a:t>дополнительное требование к участникам закупки о наличии опыта исполнения контракта на выполнение работ по строительству, реконструкции и капитальному ремонту</a:t>
            </a:r>
            <a:r>
              <a:rPr lang="ru-RU" dirty="0">
                <a:effectLst/>
              </a:rPr>
              <a:t> </a:t>
            </a:r>
            <a:r>
              <a:rPr lang="ru-RU" b="1" i="1" dirty="0">
                <a:effectLst/>
              </a:rPr>
              <a:t>при осуществлении закупок на выполнение работ по текущему ремонту</a:t>
            </a:r>
            <a:r>
              <a:rPr lang="ru-RU" dirty="0">
                <a:effectLst/>
              </a:rPr>
              <a:t>, </a:t>
            </a:r>
            <a:r>
              <a:rPr lang="ru-RU" u="sng" dirty="0">
                <a:effectLst/>
              </a:rPr>
              <a:t>не соответствует действительному смыслу разъясняемых им нормативных положений</a:t>
            </a:r>
            <a:r>
              <a:rPr lang="ru-RU" dirty="0">
                <a:effectLst/>
              </a:rPr>
              <a:t>.</a:t>
            </a:r>
          </a:p>
        </p:txBody>
      </p:sp>
      <p:sp>
        <p:nvSpPr>
          <p:cNvPr id="2" name="Номер слайда 1"/>
          <p:cNvSpPr>
            <a:spLocks noGrp="1"/>
          </p:cNvSpPr>
          <p:nvPr>
            <p:ph type="sldNum" sz="quarter" idx="12"/>
          </p:nvPr>
        </p:nvSpPr>
        <p:spPr/>
        <p:txBody>
          <a:bodyPr/>
          <a:lstStyle/>
          <a:p>
            <a:fld id="{25800938-3505-4AFC-AA3C-099AD5E268D3}" type="slidenum">
              <a:rPr lang="ru-RU" smtClean="0"/>
              <a:pPr/>
              <a:t>128</a:t>
            </a:fld>
            <a:endParaRPr lang="ru-RU"/>
          </a:p>
        </p:txBody>
      </p:sp>
    </p:spTree>
    <p:extLst>
      <p:ext uri="{BB962C8B-B14F-4D97-AF65-F5344CB8AC3E}">
        <p14:creationId xmlns:p14="http://schemas.microsoft.com/office/powerpoint/2010/main" val="4214985646"/>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3" name="Прямоугольник 5"/>
          <p:cNvSpPr>
            <a:spLocks noChangeArrowheads="1"/>
          </p:cNvSpPr>
          <p:nvPr/>
        </p:nvSpPr>
        <p:spPr bwMode="auto">
          <a:xfrm>
            <a:off x="611188" y="4076700"/>
            <a:ext cx="80581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4000" b="1" dirty="0">
                <a:solidFill>
                  <a:schemeClr val="accent1">
                    <a:lumMod val="50000"/>
                  </a:schemeClr>
                </a:solidFill>
                <a:latin typeface="Verdana" pitchFamily="34" charset="0"/>
              </a:rPr>
              <a:t>СПАСИБО ЗА ВНИМАНИЕ!</a:t>
            </a:r>
          </a:p>
        </p:txBody>
      </p:sp>
      <p:sp>
        <p:nvSpPr>
          <p:cNvPr id="3" name="Номер слайда 2"/>
          <p:cNvSpPr>
            <a:spLocks noGrp="1"/>
          </p:cNvSpPr>
          <p:nvPr>
            <p:ph type="sldNum" sz="quarter" idx="12"/>
          </p:nvPr>
        </p:nvSpPr>
        <p:spPr/>
        <p:txBody>
          <a:bodyPr/>
          <a:lstStyle/>
          <a:p>
            <a:fld id="{25800938-3505-4AFC-AA3C-099AD5E268D3}" type="slidenum">
              <a:rPr lang="ru-RU" smtClean="0"/>
              <a:pPr/>
              <a:t>129</a:t>
            </a:fld>
            <a:endParaRPr lang="ru-RU"/>
          </a:p>
        </p:txBody>
      </p:sp>
    </p:spTree>
    <p:extLst>
      <p:ext uri="{BB962C8B-B14F-4D97-AF65-F5344CB8AC3E}">
        <p14:creationId xmlns:p14="http://schemas.microsoft.com/office/powerpoint/2010/main" val="5044659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Инициативы и мысли от регуляторов</a:t>
            </a:r>
            <a:endParaRPr lang="ru-RU" sz="2400" b="1" dirty="0">
              <a:solidFill>
                <a:prstClr val="black"/>
              </a:solidFill>
            </a:endParaRPr>
          </a:p>
        </p:txBody>
      </p:sp>
      <p:sp>
        <p:nvSpPr>
          <p:cNvPr id="39" name="Прямоугольник 38"/>
          <p:cNvSpPr/>
          <p:nvPr/>
        </p:nvSpPr>
        <p:spPr>
          <a:xfrm>
            <a:off x="179513" y="467750"/>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r>
              <a:rPr lang="ru-RU" sz="1600" b="1" dirty="0" smtClean="0"/>
              <a:t> ФАС</a:t>
            </a:r>
            <a:r>
              <a:rPr lang="en-US" sz="1600" b="1" dirty="0" smtClean="0"/>
              <a:t>:</a:t>
            </a:r>
            <a:endParaRPr lang="ru-RU" sz="1600" b="1" dirty="0" smtClean="0"/>
          </a:p>
          <a:p>
            <a:pPr marL="285750" indent="-285750">
              <a:buFont typeface="Arial" panose="020B0604020202020204" pitchFamily="34" charset="0"/>
              <a:buChar char="•"/>
            </a:pPr>
            <a:r>
              <a:rPr lang="ru-RU" dirty="0" smtClean="0"/>
              <a:t>Россия должна вернуть лидирующие позиции в электронных закупках;</a:t>
            </a:r>
          </a:p>
          <a:p>
            <a:pPr marL="285750" indent="-285750">
              <a:buFont typeface="Arial" panose="020B0604020202020204" pitchFamily="34" charset="0"/>
              <a:buChar char="•"/>
            </a:pPr>
            <a:r>
              <a:rPr lang="ru-RU" dirty="0" smtClean="0"/>
              <a:t>ФАС </a:t>
            </a:r>
            <a:r>
              <a:rPr lang="ru-RU" dirty="0"/>
              <a:t>считает важным не только цену, но и качество и система на это направлена;</a:t>
            </a:r>
          </a:p>
          <a:p>
            <a:pPr marL="285750" indent="-285750">
              <a:buFont typeface="Arial" panose="020B0604020202020204" pitchFamily="34" charset="0"/>
              <a:buChar char="•"/>
            </a:pPr>
            <a:r>
              <a:rPr lang="ru-RU" dirty="0" smtClean="0"/>
              <a:t>ФАС </a:t>
            </a:r>
            <a:r>
              <a:rPr lang="ru-RU" dirty="0"/>
              <a:t>поправками в закон восстановил после действий Верховного суда систему контроля и теперь принимает все жалобы по 223-ФЗ;</a:t>
            </a:r>
          </a:p>
          <a:p>
            <a:pPr marL="285750" indent="-285750">
              <a:buFont typeface="Arial" panose="020B0604020202020204" pitchFamily="34" charset="0"/>
              <a:buChar char="•"/>
            </a:pPr>
            <a:r>
              <a:rPr lang="ru-RU" dirty="0" smtClean="0"/>
              <a:t>обращения </a:t>
            </a:r>
            <a:r>
              <a:rPr lang="ru-RU" dirty="0"/>
              <a:t>физлиц по закупкам 44-ФЗ, где они не могут участвовать не останавливает процедуру а рассматривается как обращение по 59-ФЗ с возможным </a:t>
            </a:r>
            <a:r>
              <a:rPr lang="ru-RU" dirty="0" err="1"/>
              <a:t>внепланом</a:t>
            </a:r>
            <a:r>
              <a:rPr lang="ru-RU" dirty="0"/>
              <a:t>;</a:t>
            </a:r>
          </a:p>
          <a:p>
            <a:pPr marL="285750" indent="-285750">
              <a:buFont typeface="Arial" panose="020B0604020202020204" pitchFamily="34" charset="0"/>
              <a:buChar char="•"/>
            </a:pPr>
            <a:r>
              <a:rPr lang="ru-RU" dirty="0" smtClean="0"/>
              <a:t>в </a:t>
            </a:r>
            <a:r>
              <a:rPr lang="ru-RU" dirty="0"/>
              <a:t>долгосрочной перспективе предлагается упростить саму систему 44-ФЗ для заказчика путем автоматизации закупок (особенно в части применения актов по </a:t>
            </a:r>
            <a:r>
              <a:rPr lang="ru-RU" dirty="0" err="1"/>
              <a:t>импортозамещению</a:t>
            </a:r>
            <a:r>
              <a:rPr lang="ru-RU" dirty="0"/>
              <a:t>, проверки правоспособности, наличия лицензий и т.п. через </a:t>
            </a:r>
            <a:r>
              <a:rPr lang="ru-RU" dirty="0" err="1"/>
              <a:t>госсистемы</a:t>
            </a:r>
            <a:r>
              <a:rPr lang="ru-RU" dirty="0"/>
              <a:t>, проверки опыта через ЕИС);</a:t>
            </a:r>
          </a:p>
          <a:p>
            <a:pPr marL="285750" indent="-285750">
              <a:buFont typeface="Arial" panose="020B0604020202020204" pitchFamily="34" charset="0"/>
              <a:buChar char="•"/>
            </a:pPr>
            <a:r>
              <a:rPr lang="ru-RU" dirty="0" smtClean="0"/>
              <a:t>ФАС </a:t>
            </a:r>
            <a:r>
              <a:rPr lang="ru-RU" dirty="0"/>
              <a:t>смещает акцент не на автоматизацию контроля нарушений а на автоматизацию предупреждения нарушений сместив функционал ЕИС в помощь заказчику;</a:t>
            </a:r>
          </a:p>
          <a:p>
            <a:pPr marL="285750" indent="-285750">
              <a:buFont typeface="Arial" panose="020B0604020202020204" pitchFamily="34" charset="0"/>
              <a:buChar char="•"/>
            </a:pPr>
            <a:r>
              <a:rPr lang="ru-RU" dirty="0" smtClean="0"/>
              <a:t>ФАС </a:t>
            </a:r>
            <a:r>
              <a:rPr lang="ru-RU" dirty="0"/>
              <a:t>работает над концепцией автоматического привлечения к ответственности;</a:t>
            </a:r>
          </a:p>
          <a:p>
            <a:pPr marL="285750" indent="-285750">
              <a:buFont typeface="Arial" panose="020B0604020202020204" pitchFamily="34" charset="0"/>
              <a:buChar char="•"/>
            </a:pPr>
            <a:r>
              <a:rPr lang="ru-RU" smtClean="0"/>
              <a:t>требуется </a:t>
            </a:r>
            <a:r>
              <a:rPr lang="ru-RU" dirty="0"/>
              <a:t>блок по исполнению контрактов, механизмам приемки контрактов (СМАРТ контракты в госзаказе);</a:t>
            </a:r>
          </a:p>
          <a:p>
            <a:pPr marL="285750" indent="-285750">
              <a:buFont typeface="Arial" panose="020B0604020202020204" pitchFamily="34" charset="0"/>
              <a:buChar char="•"/>
            </a:pPr>
            <a:r>
              <a:rPr lang="ru-RU" smtClean="0"/>
              <a:t>по </a:t>
            </a:r>
            <a:r>
              <a:rPr lang="ru-RU" dirty="0"/>
              <a:t>223-ФЗ следует инвентаризировать опыт и продумать его развития.</a:t>
            </a:r>
          </a:p>
          <a:p>
            <a:endParaRPr lang="ru-RU" dirty="0"/>
          </a:p>
          <a:p>
            <a:endParaRPr lang="ru-RU" dirty="0" smtClean="0"/>
          </a:p>
          <a:p>
            <a:endParaRPr lang="ru-RU"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13</a:t>
            </a:fld>
            <a:endParaRPr lang="ru-RU"/>
          </a:p>
        </p:txBody>
      </p:sp>
    </p:spTree>
    <p:extLst>
      <p:ext uri="{BB962C8B-B14F-4D97-AF65-F5344CB8AC3E}">
        <p14:creationId xmlns:p14="http://schemas.microsoft.com/office/powerpoint/2010/main" val="29332487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Инициативы и мысли от регуляторов</a:t>
            </a:r>
            <a:endParaRPr lang="ru-RU" sz="2400" b="1" dirty="0">
              <a:solidFill>
                <a:prstClr val="black"/>
              </a:solidFill>
            </a:endParaRPr>
          </a:p>
        </p:txBody>
      </p:sp>
      <p:sp>
        <p:nvSpPr>
          <p:cNvPr id="39" name="Прямоугольник 38"/>
          <p:cNvSpPr/>
          <p:nvPr/>
        </p:nvSpPr>
        <p:spPr>
          <a:xfrm>
            <a:off x="179513" y="467750"/>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r>
              <a:rPr lang="ru-RU" sz="1600" b="1" dirty="0" smtClean="0"/>
              <a:t> СЧЕТНАЯ ПАЛАТА</a:t>
            </a:r>
            <a:r>
              <a:rPr lang="en-US" sz="1600" b="1" dirty="0" smtClean="0"/>
              <a:t>:</a:t>
            </a:r>
            <a:endParaRPr lang="ru-RU" sz="1600" b="1" dirty="0" smtClean="0"/>
          </a:p>
          <a:p>
            <a:pPr marL="285750" lvl="0" indent="-285750">
              <a:buFont typeface="Arial" panose="020B0604020202020204" pitchFamily="34" charset="0"/>
              <a:buChar char="•"/>
            </a:pPr>
            <a:r>
              <a:rPr lang="ru-RU" dirty="0" smtClean="0"/>
              <a:t>223-ФЗ </a:t>
            </a:r>
            <a:r>
              <a:rPr lang="ru-RU" dirty="0"/>
              <a:t>не имеет </a:t>
            </a:r>
            <a:r>
              <a:rPr lang="ru-RU" dirty="0" err="1"/>
              <a:t>деофшоризации</a:t>
            </a:r>
            <a:r>
              <a:rPr lang="ru-RU" dirty="0"/>
              <a:t>;</a:t>
            </a:r>
          </a:p>
          <a:p>
            <a:pPr marL="285750" indent="-285750">
              <a:buFont typeface="Arial" panose="020B0604020202020204" pitchFamily="34" charset="0"/>
              <a:buChar char="•"/>
            </a:pPr>
            <a:r>
              <a:rPr lang="ru-RU" dirty="0" smtClean="0"/>
              <a:t>223 </a:t>
            </a:r>
            <a:r>
              <a:rPr lang="ru-RU" dirty="0"/>
              <a:t>должен иметь также обоснование НМЦК по бюджетным средствам;</a:t>
            </a:r>
          </a:p>
          <a:p>
            <a:pPr marL="285750" indent="-285750">
              <a:buFont typeface="Arial" panose="020B0604020202020204" pitchFamily="34" charset="0"/>
              <a:buChar char="•"/>
            </a:pPr>
            <a:r>
              <a:rPr lang="ru-RU" dirty="0" smtClean="0"/>
              <a:t>223-ФЗ </a:t>
            </a:r>
            <a:r>
              <a:rPr lang="ru-RU" dirty="0"/>
              <a:t>не имеет запрета на конфликт интересов (много закупок у “дочек”);</a:t>
            </a:r>
          </a:p>
          <a:p>
            <a:pPr marL="285750" indent="-285750">
              <a:buFont typeface="Arial" panose="020B0604020202020204" pitchFamily="34" charset="0"/>
              <a:buChar char="•"/>
            </a:pPr>
            <a:r>
              <a:rPr lang="ru-RU" dirty="0" smtClean="0"/>
              <a:t>44-ФЗ </a:t>
            </a:r>
            <a:r>
              <a:rPr lang="ru-RU" dirty="0"/>
              <a:t>позволяет посредничество компаниями, которые не оказывают соответствующие услуги (конкуренция должна быть не среди посредников, научная деятельность не может вестись компанией не готовой к оказанию таких услуг и т.д.);</a:t>
            </a:r>
          </a:p>
          <a:p>
            <a:pPr marL="285750" indent="-285750">
              <a:buFont typeface="Arial" panose="020B0604020202020204" pitchFamily="34" charset="0"/>
              <a:buChar char="•"/>
            </a:pPr>
            <a:r>
              <a:rPr lang="ru-RU" dirty="0" smtClean="0"/>
              <a:t>органы </a:t>
            </a:r>
            <a:r>
              <a:rPr lang="ru-RU" dirty="0"/>
              <a:t>власти и организации уходят от согласования с </a:t>
            </a:r>
            <a:r>
              <a:rPr lang="ru-RU" dirty="0" err="1"/>
              <a:t>минкомсвязью</a:t>
            </a:r>
            <a:r>
              <a:rPr lang="ru-RU" dirty="0"/>
              <a:t> закупки информатизации через </a:t>
            </a:r>
            <a:r>
              <a:rPr lang="ru-RU" dirty="0" err="1"/>
              <a:t>НИРы</a:t>
            </a:r>
            <a:r>
              <a:rPr lang="ru-RU" dirty="0"/>
              <a:t>;</a:t>
            </a:r>
          </a:p>
          <a:p>
            <a:pPr marL="285750" indent="-285750">
              <a:buFont typeface="Arial" panose="020B0604020202020204" pitchFamily="34" charset="0"/>
              <a:buChar char="•"/>
            </a:pPr>
            <a:r>
              <a:rPr lang="ru-RU" dirty="0" err="1" smtClean="0"/>
              <a:t>спецорги</a:t>
            </a:r>
            <a:r>
              <a:rPr lang="ru-RU" dirty="0" smtClean="0"/>
              <a:t> </a:t>
            </a:r>
            <a:r>
              <a:rPr lang="ru-RU" dirty="0"/>
              <a:t>готовят торги а потом выигрывают такие торги;</a:t>
            </a:r>
          </a:p>
          <a:p>
            <a:pPr marL="285750" indent="-285750">
              <a:buFont typeface="Arial" panose="020B0604020202020204" pitchFamily="34" charset="0"/>
              <a:buChar char="•"/>
            </a:pPr>
            <a:r>
              <a:rPr lang="ru-RU" dirty="0" smtClean="0"/>
              <a:t>важность </a:t>
            </a:r>
            <a:r>
              <a:rPr lang="ru-RU" dirty="0"/>
              <a:t>КТРУ для определения НМЦК;</a:t>
            </a:r>
          </a:p>
          <a:p>
            <a:pPr marL="285750" indent="-285750">
              <a:buFont typeface="Arial" panose="020B0604020202020204" pitchFamily="34" charset="0"/>
              <a:buChar char="•"/>
            </a:pPr>
            <a:r>
              <a:rPr lang="ru-RU" dirty="0" smtClean="0"/>
              <a:t>предлагают </a:t>
            </a:r>
            <a:r>
              <a:rPr lang="ru-RU" dirty="0"/>
              <a:t>осуществлять автоматическое отслеживание и проверки нарушений с привлечением ответственности;</a:t>
            </a:r>
          </a:p>
          <a:p>
            <a:pPr marL="285750" indent="-285750">
              <a:buFont typeface="Arial" panose="020B0604020202020204" pitchFamily="34" charset="0"/>
              <a:buChar char="•"/>
            </a:pPr>
            <a:r>
              <a:rPr lang="ru-RU" dirty="0" smtClean="0"/>
              <a:t>контрактный </a:t>
            </a:r>
            <a:r>
              <a:rPr lang="ru-RU" dirty="0"/>
              <a:t>управляющий вынужден из-за наказаний биться за формальное соблюдение требований даже вопреки возможности закупить дешевле. Следует продумать механизмы именно эффективного использования средств;</a:t>
            </a:r>
          </a:p>
          <a:p>
            <a:pPr marL="285750" indent="-285750">
              <a:buFont typeface="Arial" panose="020B0604020202020204" pitchFamily="34" charset="0"/>
              <a:buChar char="•"/>
            </a:pPr>
            <a:r>
              <a:rPr lang="ru-RU" dirty="0" smtClean="0"/>
              <a:t>конкуренция </a:t>
            </a:r>
            <a:r>
              <a:rPr lang="ru-RU" dirty="0"/>
              <a:t>должна развиваться, но поставщиками ТРУ должны быть лица только способные и готовые оказывать услуги а не </a:t>
            </a:r>
            <a:r>
              <a:rPr lang="ru-RU" dirty="0" smtClean="0"/>
              <a:t>посредничать</a:t>
            </a:r>
            <a:r>
              <a:rPr lang="en-US" dirty="0"/>
              <a:t>.</a:t>
            </a:r>
            <a:endParaRPr lang="ru-RU" b="1" dirty="0" smtClean="0"/>
          </a:p>
          <a:p>
            <a:r>
              <a:rPr lang="ru-RU" dirty="0" smtClean="0"/>
              <a:t> </a:t>
            </a:r>
          </a:p>
          <a:p>
            <a:endParaRPr lang="ru-RU" dirty="0"/>
          </a:p>
          <a:p>
            <a:endParaRPr lang="ru-RU" dirty="0" smtClean="0"/>
          </a:p>
          <a:p>
            <a:endParaRPr lang="ru-RU"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14</a:t>
            </a:fld>
            <a:endParaRPr lang="ru-RU"/>
          </a:p>
        </p:txBody>
      </p:sp>
    </p:spTree>
    <p:extLst>
      <p:ext uri="{BB962C8B-B14F-4D97-AF65-F5344CB8AC3E}">
        <p14:creationId xmlns:p14="http://schemas.microsoft.com/office/powerpoint/2010/main" val="19147517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a:solidFill>
                  <a:prstClr val="black"/>
                </a:solidFill>
              </a:rPr>
              <a:t>Постановление Правительства от </a:t>
            </a:r>
            <a:r>
              <a:rPr lang="en-US" sz="2400" b="1" dirty="0" smtClean="0">
                <a:solidFill>
                  <a:prstClr val="black"/>
                </a:solidFill>
              </a:rPr>
              <a:t>15</a:t>
            </a:r>
            <a:r>
              <a:rPr lang="ru-RU" sz="2400" b="1" dirty="0" smtClean="0">
                <a:solidFill>
                  <a:prstClr val="black"/>
                </a:solidFill>
              </a:rPr>
              <a:t>.1</a:t>
            </a:r>
            <a:r>
              <a:rPr lang="en-US" sz="2400" b="1" dirty="0" smtClean="0">
                <a:solidFill>
                  <a:prstClr val="black"/>
                </a:solidFill>
              </a:rPr>
              <a:t>1</a:t>
            </a:r>
            <a:r>
              <a:rPr lang="ru-RU" sz="2400" b="1" dirty="0" smtClean="0">
                <a:solidFill>
                  <a:prstClr val="black"/>
                </a:solidFill>
              </a:rPr>
              <a:t>.2017 №</a:t>
            </a:r>
            <a:r>
              <a:rPr lang="en-US" sz="2400" b="1" dirty="0" smtClean="0">
                <a:solidFill>
                  <a:prstClr val="black"/>
                </a:solidFill>
              </a:rPr>
              <a:t>1380 … </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"ОБ </a:t>
            </a:r>
            <a:r>
              <a:rPr lang="ru-RU" sz="1600" b="1" dirty="0" smtClean="0"/>
              <a:t>ОСОБЕННОСТЯХ</a:t>
            </a:r>
            <a:r>
              <a:rPr lang="en-US" sz="1600" b="1" dirty="0" smtClean="0"/>
              <a:t> </a:t>
            </a:r>
            <a:r>
              <a:rPr lang="ru-RU" sz="1600" b="1" dirty="0" smtClean="0"/>
              <a:t>ОПИСАНИЯ </a:t>
            </a:r>
            <a:r>
              <a:rPr lang="ru-RU" sz="1600" b="1" dirty="0"/>
              <a:t>ЛЕКАРСТВЕННЫХ ПРЕПАРАТОВ ДЛЯ </a:t>
            </a:r>
            <a:r>
              <a:rPr lang="ru-RU" sz="1600" b="1" dirty="0" smtClean="0"/>
              <a:t>МЕДИЦИНСКОГО</a:t>
            </a:r>
            <a:r>
              <a:rPr lang="en-US" sz="1600" b="1" dirty="0" smtClean="0"/>
              <a:t> </a:t>
            </a:r>
            <a:r>
              <a:rPr lang="ru-RU" sz="1600" b="1" dirty="0" smtClean="0"/>
              <a:t>ПРИМЕНЕНИЯ</a:t>
            </a:r>
            <a:r>
              <a:rPr lang="ru-RU" sz="1600" b="1" dirty="0"/>
              <a:t>, ЯВЛЯЮЩИХСЯ ОБЪЕКТОМ ЗАКУПКИ ДЛЯ </a:t>
            </a:r>
            <a:r>
              <a:rPr lang="ru-RU" sz="1600" b="1" dirty="0" smtClean="0"/>
              <a:t>ОБЕСПЕЧЕНИЯ</a:t>
            </a:r>
            <a:r>
              <a:rPr lang="en-US" sz="1600" b="1" dirty="0" smtClean="0"/>
              <a:t> </a:t>
            </a:r>
            <a:r>
              <a:rPr lang="ru-RU" sz="1600" b="1" dirty="0" smtClean="0"/>
              <a:t>ГОСУДАРСТВЕННЫХ </a:t>
            </a:r>
            <a:r>
              <a:rPr lang="ru-RU" sz="1600" b="1" dirty="0"/>
              <a:t>И МУНИЦИПАЛЬНЫХ </a:t>
            </a:r>
            <a:r>
              <a:rPr lang="ru-RU" sz="1600" b="1" dirty="0" smtClean="0"/>
              <a:t>НУЖД</a:t>
            </a:r>
            <a:r>
              <a:rPr lang="en-US" sz="1600" b="1" dirty="0" smtClean="0"/>
              <a:t>”</a:t>
            </a:r>
          </a:p>
          <a:p>
            <a:endParaRPr lang="ru-RU" sz="600" b="1" dirty="0" smtClean="0"/>
          </a:p>
          <a:p>
            <a:r>
              <a:rPr lang="ru-RU" b="1" u="sng" dirty="0" smtClean="0"/>
              <a:t>Указывается</a:t>
            </a:r>
            <a:r>
              <a:rPr lang="en-US" b="1" u="sng" dirty="0" smtClean="0"/>
              <a:t>:</a:t>
            </a:r>
            <a:r>
              <a:rPr lang="ru-RU" dirty="0" smtClean="0"/>
              <a:t> лекарственная форма, дозировка лекарственного препарата, остаточный срок годности (в единицу времени);</a:t>
            </a:r>
          </a:p>
          <a:p>
            <a:endParaRPr lang="ru-RU" dirty="0" smtClean="0"/>
          </a:p>
          <a:p>
            <a:r>
              <a:rPr lang="ru-RU" b="1" u="sng" dirty="0" smtClean="0"/>
              <a:t>Особенности</a:t>
            </a:r>
            <a:r>
              <a:rPr lang="en-US" b="1" u="sng" dirty="0" smtClean="0"/>
              <a:t>:</a:t>
            </a:r>
          </a:p>
          <a:p>
            <a:r>
              <a:rPr lang="en-US" dirty="0"/>
              <a:t> </a:t>
            </a:r>
            <a:r>
              <a:rPr lang="en-US" dirty="0" smtClean="0"/>
              <a:t> - </a:t>
            </a:r>
            <a:r>
              <a:rPr lang="ru-RU" dirty="0" smtClean="0"/>
              <a:t>картриджи или иные формы, совместимые с формами введения;</a:t>
            </a:r>
          </a:p>
          <a:p>
            <a:r>
              <a:rPr lang="ru-RU" dirty="0"/>
              <a:t> </a:t>
            </a:r>
            <a:r>
              <a:rPr lang="ru-RU" dirty="0" smtClean="0"/>
              <a:t> - многокомпонентные (комбинированные) лекарственные препараты;</a:t>
            </a:r>
          </a:p>
          <a:p>
            <a:r>
              <a:rPr lang="ru-RU" dirty="0"/>
              <a:t> </a:t>
            </a:r>
            <a:r>
              <a:rPr lang="ru-RU" dirty="0" smtClean="0"/>
              <a:t> - </a:t>
            </a:r>
            <a:r>
              <a:rPr lang="ru-RU" dirty="0"/>
              <a:t>требования к их комплектации растворителем или устройством для разведения и </a:t>
            </a:r>
            <a:r>
              <a:rPr lang="ru-RU" dirty="0" smtClean="0"/>
              <a:t>введения, </a:t>
            </a:r>
            <a:r>
              <a:rPr lang="ru-RU" dirty="0"/>
              <a:t>наличию инструментов для </a:t>
            </a:r>
            <a:r>
              <a:rPr lang="ru-RU" dirty="0" smtClean="0"/>
              <a:t>вскрытия;</a:t>
            </a:r>
          </a:p>
          <a:p>
            <a:r>
              <a:rPr lang="ru-RU" dirty="0"/>
              <a:t> </a:t>
            </a:r>
            <a:r>
              <a:rPr lang="ru-RU" dirty="0" smtClean="0"/>
              <a:t> - требования при поставке в форме выпуска </a:t>
            </a:r>
            <a:r>
              <a:rPr lang="en-US" dirty="0" smtClean="0"/>
              <a:t>“</a:t>
            </a:r>
            <a:r>
              <a:rPr lang="ru-RU" dirty="0" smtClean="0"/>
              <a:t>шприц</a:t>
            </a:r>
            <a:r>
              <a:rPr lang="en-US" dirty="0" smtClean="0"/>
              <a:t>”</a:t>
            </a:r>
            <a:r>
              <a:rPr lang="ru-RU" dirty="0" smtClean="0"/>
              <a:t>;</a:t>
            </a:r>
          </a:p>
          <a:p>
            <a:r>
              <a:rPr lang="ru-RU" dirty="0" smtClean="0"/>
              <a:t>--------</a:t>
            </a:r>
          </a:p>
          <a:p>
            <a:r>
              <a:rPr lang="ru-RU" dirty="0" smtClean="0"/>
              <a:t>  - при наличии </a:t>
            </a:r>
            <a:r>
              <a:rPr lang="ru-RU" dirty="0"/>
              <a:t>медицинских показаний (индивидуальная непереносимость, по жизненным показаниям) по решению врачебной </a:t>
            </a:r>
            <a:r>
              <a:rPr lang="ru-RU" dirty="0" smtClean="0"/>
              <a:t>комиссии;</a:t>
            </a:r>
          </a:p>
          <a:p>
            <a:r>
              <a:rPr lang="ru-RU" dirty="0"/>
              <a:t> </a:t>
            </a:r>
            <a:r>
              <a:rPr lang="ru-RU" dirty="0" smtClean="0"/>
              <a:t> - при парентеральном применении;</a:t>
            </a:r>
            <a:endParaRPr lang="ru-RU" dirty="0"/>
          </a:p>
          <a:p>
            <a:r>
              <a:rPr lang="ru-RU" dirty="0" smtClean="0"/>
              <a:t>  - в </a:t>
            </a:r>
            <a:r>
              <a:rPr lang="ru-RU" dirty="0"/>
              <a:t>педиатрической </a:t>
            </a:r>
            <a:r>
              <a:rPr lang="ru-RU" dirty="0" smtClean="0"/>
              <a:t>практике;</a:t>
            </a:r>
            <a:endParaRPr lang="en-US" dirty="0" smtClean="0"/>
          </a:p>
          <a:p>
            <a:endParaRPr lang="en-US" dirty="0" smtClean="0"/>
          </a:p>
        </p:txBody>
      </p:sp>
      <p:sp>
        <p:nvSpPr>
          <p:cNvPr id="2" name="Номер слайда 1"/>
          <p:cNvSpPr>
            <a:spLocks noGrp="1"/>
          </p:cNvSpPr>
          <p:nvPr>
            <p:ph type="sldNum" sz="quarter" idx="12"/>
          </p:nvPr>
        </p:nvSpPr>
        <p:spPr/>
        <p:txBody>
          <a:bodyPr/>
          <a:lstStyle/>
          <a:p>
            <a:fld id="{25800938-3505-4AFC-AA3C-099AD5E268D3}" type="slidenum">
              <a:rPr lang="ru-RU" smtClean="0"/>
              <a:pPr/>
              <a:t>15</a:t>
            </a:fld>
            <a:endParaRPr lang="ru-RU"/>
          </a:p>
        </p:txBody>
      </p:sp>
    </p:spTree>
    <p:extLst>
      <p:ext uri="{BB962C8B-B14F-4D97-AF65-F5344CB8AC3E}">
        <p14:creationId xmlns:p14="http://schemas.microsoft.com/office/powerpoint/2010/main" val="4345613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en-US" sz="2400" b="1" dirty="0" smtClean="0">
                <a:solidFill>
                  <a:prstClr val="black"/>
                </a:solidFill>
              </a:rPr>
              <a:t>… </a:t>
            </a:r>
            <a:r>
              <a:rPr lang="ru-RU" sz="2400" b="1" dirty="0" smtClean="0">
                <a:solidFill>
                  <a:prstClr val="black"/>
                </a:solidFill>
              </a:rPr>
              <a:t>Постановление </a:t>
            </a:r>
            <a:r>
              <a:rPr lang="ru-RU" sz="2400" b="1" dirty="0">
                <a:solidFill>
                  <a:prstClr val="black"/>
                </a:solidFill>
              </a:rPr>
              <a:t>Правительства от </a:t>
            </a:r>
            <a:r>
              <a:rPr lang="en-US" sz="2400" b="1" dirty="0" smtClean="0">
                <a:solidFill>
                  <a:prstClr val="black"/>
                </a:solidFill>
              </a:rPr>
              <a:t>15</a:t>
            </a:r>
            <a:r>
              <a:rPr lang="ru-RU" sz="2400" b="1" dirty="0" smtClean="0">
                <a:solidFill>
                  <a:prstClr val="black"/>
                </a:solidFill>
              </a:rPr>
              <a:t>.1</a:t>
            </a:r>
            <a:r>
              <a:rPr lang="en-US" sz="2400" b="1" dirty="0" smtClean="0">
                <a:solidFill>
                  <a:prstClr val="black"/>
                </a:solidFill>
              </a:rPr>
              <a:t>1</a:t>
            </a:r>
            <a:r>
              <a:rPr lang="ru-RU" sz="2400" b="1" dirty="0" smtClean="0">
                <a:solidFill>
                  <a:prstClr val="black"/>
                </a:solidFill>
              </a:rPr>
              <a:t>.2017 №</a:t>
            </a:r>
            <a:r>
              <a:rPr lang="en-US" sz="2400" b="1" dirty="0" smtClean="0">
                <a:solidFill>
                  <a:prstClr val="black"/>
                </a:solidFill>
              </a:rPr>
              <a:t>1380… </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b="1" u="sng" dirty="0" smtClean="0"/>
              <a:t>Не допускается</a:t>
            </a:r>
            <a:r>
              <a:rPr lang="en-US" b="1" u="sng" dirty="0" smtClean="0"/>
              <a:t> </a:t>
            </a:r>
            <a:r>
              <a:rPr lang="ru-RU" b="1" u="sng" dirty="0" smtClean="0"/>
              <a:t>указывать</a:t>
            </a:r>
            <a:r>
              <a:rPr lang="en-US" b="1" u="sng" dirty="0" smtClean="0"/>
              <a:t>:</a:t>
            </a:r>
            <a:r>
              <a:rPr lang="ru-RU" dirty="0" smtClean="0"/>
              <a:t>  </a:t>
            </a:r>
            <a:endParaRPr lang="en-US" dirty="0" smtClean="0"/>
          </a:p>
          <a:p>
            <a:r>
              <a:rPr lang="ru-RU" dirty="0" smtClean="0"/>
              <a:t>а</a:t>
            </a:r>
            <a:r>
              <a:rPr lang="ru-RU" dirty="0"/>
              <a:t>) эквивалентные дозировки лекарственного препарата, предусматривающие необходимость деления твердой лекарственной формы препарата;</a:t>
            </a:r>
          </a:p>
          <a:p>
            <a:r>
              <a:rPr lang="ru-RU" dirty="0"/>
              <a:t>б) дозировку лекарственного препарата в определенных единицах измерения при возможности конвертирования в иные единицы измерения (например, "МЕ" (международная единица) может быть конвертирована в "мг" или "процент" может быть конвертирован в "мг/мл" и т.д.);</a:t>
            </a:r>
          </a:p>
          <a:p>
            <a:r>
              <a:rPr lang="ru-RU" dirty="0"/>
              <a:t>в) объем наполнения первичной упаковки лекарственного препарата, за исключением растворов для </a:t>
            </a:r>
            <a:r>
              <a:rPr lang="ru-RU" dirty="0" err="1"/>
              <a:t>инфузий</a:t>
            </a:r>
            <a:r>
              <a:rPr lang="ru-RU" dirty="0"/>
              <a:t>;</a:t>
            </a:r>
          </a:p>
          <a:p>
            <a:r>
              <a:rPr lang="ru-RU" dirty="0"/>
              <a:t>г) наличие (отсутствие) вспомогательных веществ;</a:t>
            </a:r>
          </a:p>
          <a:p>
            <a:r>
              <a:rPr lang="ru-RU" dirty="0"/>
              <a:t>д) фиксированный температурный режим хранения препаратов при наличии альтернативного;</a:t>
            </a:r>
          </a:p>
          <a:p>
            <a:r>
              <a:rPr lang="ru-RU" dirty="0"/>
              <a:t>е) форму выпуска (первичной упаковки) лекарственного препарата (например, "ампула", "флакон", "блистер" и др.);</a:t>
            </a:r>
          </a:p>
          <a:p>
            <a:r>
              <a:rPr lang="ru-RU" dirty="0"/>
              <a:t>ж) количество единиц (таблеток, ампул) лекарственного препарата во вторичной упаковке, а также требование поставки конкретного количества упаковок вместо количества лекарственного препарата;</a:t>
            </a:r>
          </a:p>
          <a:p>
            <a:r>
              <a:rPr lang="ru-RU" dirty="0"/>
              <a:t>з) требования к показателям </a:t>
            </a:r>
            <a:r>
              <a:rPr lang="ru-RU" dirty="0" err="1"/>
              <a:t>фармакодинамики</a:t>
            </a:r>
            <a:r>
              <a:rPr lang="ru-RU" dirty="0"/>
              <a:t> и (или) </a:t>
            </a:r>
            <a:r>
              <a:rPr lang="ru-RU" dirty="0" err="1"/>
              <a:t>фармакокинетики</a:t>
            </a:r>
            <a:r>
              <a:rPr lang="ru-RU" dirty="0"/>
              <a:t> лекарственного препарата (например, время начала действия, проявление максимального эффекта, продолжительность действия лекарственного препарата);</a:t>
            </a:r>
          </a:p>
          <a:p>
            <a:r>
              <a:rPr lang="ru-RU" dirty="0"/>
              <a:t>и) иные характеристики лекарственных препаратов, содержащиеся в инструкциях по применению лекарственных препаратов, указывающие на конкретного производителя лекарственного препарата</a:t>
            </a:r>
            <a:r>
              <a:rPr lang="ru-RU" dirty="0" smtClean="0"/>
              <a:t>.</a:t>
            </a:r>
            <a:endParaRPr lang="ru-RU"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16</a:t>
            </a:fld>
            <a:endParaRPr lang="ru-RU"/>
          </a:p>
        </p:txBody>
      </p:sp>
    </p:spTree>
    <p:extLst>
      <p:ext uri="{BB962C8B-B14F-4D97-AF65-F5344CB8AC3E}">
        <p14:creationId xmlns:p14="http://schemas.microsoft.com/office/powerpoint/2010/main" val="9901260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en-US" sz="2400" b="1" dirty="0" smtClean="0">
                <a:solidFill>
                  <a:prstClr val="black"/>
                </a:solidFill>
              </a:rPr>
              <a:t>… </a:t>
            </a:r>
            <a:r>
              <a:rPr lang="ru-RU" sz="2400" b="1" dirty="0" smtClean="0">
                <a:solidFill>
                  <a:prstClr val="black"/>
                </a:solidFill>
              </a:rPr>
              <a:t>Постановление </a:t>
            </a:r>
            <a:r>
              <a:rPr lang="ru-RU" sz="2400" b="1" dirty="0">
                <a:solidFill>
                  <a:prstClr val="black"/>
                </a:solidFill>
              </a:rPr>
              <a:t>Правительства от </a:t>
            </a:r>
            <a:r>
              <a:rPr lang="en-US" sz="2400" b="1" dirty="0" smtClean="0">
                <a:solidFill>
                  <a:prstClr val="black"/>
                </a:solidFill>
              </a:rPr>
              <a:t>15</a:t>
            </a:r>
            <a:r>
              <a:rPr lang="ru-RU" sz="2400" b="1" dirty="0" smtClean="0">
                <a:solidFill>
                  <a:prstClr val="black"/>
                </a:solidFill>
              </a:rPr>
              <a:t>.1</a:t>
            </a:r>
            <a:r>
              <a:rPr lang="en-US" sz="2400" b="1" dirty="0" smtClean="0">
                <a:solidFill>
                  <a:prstClr val="black"/>
                </a:solidFill>
              </a:rPr>
              <a:t>1</a:t>
            </a:r>
            <a:r>
              <a:rPr lang="ru-RU" sz="2400" b="1" dirty="0" smtClean="0">
                <a:solidFill>
                  <a:prstClr val="black"/>
                </a:solidFill>
              </a:rPr>
              <a:t>.2017 №</a:t>
            </a:r>
            <a:r>
              <a:rPr lang="en-US" sz="2400" b="1" dirty="0" smtClean="0">
                <a:solidFill>
                  <a:prstClr val="black"/>
                </a:solidFill>
              </a:rPr>
              <a:t>1380 </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"ОБ </a:t>
            </a:r>
            <a:r>
              <a:rPr lang="ru-RU" sz="1600" b="1" dirty="0" smtClean="0"/>
              <a:t>ОСОБЕННОСТЯХ</a:t>
            </a:r>
            <a:r>
              <a:rPr lang="en-US" sz="1600" b="1" dirty="0" smtClean="0"/>
              <a:t> </a:t>
            </a:r>
            <a:r>
              <a:rPr lang="ru-RU" sz="1600" b="1" dirty="0" smtClean="0"/>
              <a:t>ОПИСАНИЯ </a:t>
            </a:r>
            <a:r>
              <a:rPr lang="ru-RU" sz="1600" b="1" dirty="0"/>
              <a:t>ЛЕКАРСТВЕННЫХ ПРЕПАРАТОВ </a:t>
            </a:r>
            <a:r>
              <a:rPr lang="ru-RU" sz="1600" b="1" dirty="0" smtClean="0"/>
              <a:t>…</a:t>
            </a:r>
            <a:endParaRPr lang="ru-RU" sz="600" b="1" dirty="0" smtClean="0"/>
          </a:p>
          <a:p>
            <a:endParaRPr lang="ru-RU" sz="1400" dirty="0" smtClean="0"/>
          </a:p>
          <a:p>
            <a:r>
              <a:rPr lang="ru-RU" sz="1400" b="1" u="sng" dirty="0" smtClean="0"/>
              <a:t>ЕСЛИ УКАЗЫВАТЬ по </a:t>
            </a:r>
            <a:r>
              <a:rPr lang="ru-RU" sz="1400" b="1" u="sng" dirty="0" smtClean="0">
                <a:hlinkClick r:id="rId3" action="ppaction://hlinkfile"/>
              </a:rPr>
              <a:t>подпунктам </a:t>
            </a:r>
            <a:r>
              <a:rPr lang="ru-RU" sz="1400" b="1" u="sng" dirty="0">
                <a:hlinkClick r:id="rId3" action="ppaction://hlinkfile"/>
              </a:rPr>
              <a:t>"в"</a:t>
            </a:r>
            <a:r>
              <a:rPr lang="ru-RU" sz="1400" b="1" u="sng" dirty="0"/>
              <a:t> - </a:t>
            </a:r>
            <a:r>
              <a:rPr lang="ru-RU" sz="1400" b="1" u="sng" dirty="0">
                <a:hlinkClick r:id="rId4" action="ppaction://hlinkfile"/>
              </a:rPr>
              <a:t>"</a:t>
            </a:r>
            <a:r>
              <a:rPr lang="ru-RU" sz="1400" b="1" u="sng" dirty="0" smtClean="0">
                <a:hlinkClick r:id="rId4" action="ppaction://hlinkfile"/>
              </a:rPr>
              <a:t>и"</a:t>
            </a:r>
            <a:r>
              <a:rPr lang="ru-RU" sz="1400" dirty="0" smtClean="0"/>
              <a:t>  когда </a:t>
            </a:r>
            <a:r>
              <a:rPr lang="ru-RU" sz="1400" dirty="0"/>
              <a:t>не имеется иной возможности описать лекарственные </a:t>
            </a:r>
            <a:r>
              <a:rPr lang="ru-RU" sz="1400" dirty="0" smtClean="0"/>
              <a:t>препараты, документация </a:t>
            </a:r>
            <a:r>
              <a:rPr lang="ru-RU" sz="1400" dirty="0"/>
              <a:t>о закупке должна содержать:</a:t>
            </a:r>
          </a:p>
          <a:p>
            <a:r>
              <a:rPr lang="ru-RU" sz="1400" dirty="0"/>
              <a:t>а) обоснование необходимости указания таких характеристик;</a:t>
            </a:r>
          </a:p>
          <a:p>
            <a:r>
              <a:rPr lang="ru-RU" sz="1400" dirty="0"/>
              <a:t>б) показатели, позволяющие определить соответствие закупаемых лекарственных </a:t>
            </a:r>
            <a:r>
              <a:rPr lang="ru-RU" sz="1400" dirty="0" smtClean="0"/>
              <a:t>препаратов.</a:t>
            </a:r>
          </a:p>
          <a:p>
            <a:endParaRPr lang="ru-RU" sz="1400" dirty="0"/>
          </a:p>
          <a:p>
            <a:endParaRPr lang="ru-RU" sz="1400" dirty="0" smtClean="0"/>
          </a:p>
          <a:p>
            <a:r>
              <a:rPr lang="ru-RU" sz="1400" dirty="0" smtClean="0"/>
              <a:t>ВНИМАНИЕ!!! Установлено </a:t>
            </a:r>
            <a:r>
              <a:rPr lang="en-US" sz="1400" dirty="0" smtClean="0"/>
              <a:t>“</a:t>
            </a:r>
            <a:r>
              <a:rPr lang="ru-RU" sz="1400" dirty="0"/>
              <a:t>Министерству здравоохранения Российской Федерации, Министерству финансов Российской Федерации и Федеральной антимонопольной службе давать при необходимости разъяснения по применению документа, утвержденного настоящим постановлением</a:t>
            </a:r>
            <a:r>
              <a:rPr lang="ru-RU" sz="1400" dirty="0" smtClean="0"/>
              <a:t>.</a:t>
            </a:r>
            <a:r>
              <a:rPr lang="en-US" sz="1400" dirty="0" smtClean="0"/>
              <a:t>”</a:t>
            </a:r>
            <a:endParaRPr lang="ru-RU" sz="1400" dirty="0"/>
          </a:p>
          <a:p>
            <a:endParaRPr lang="ru-RU" sz="1400" dirty="0"/>
          </a:p>
          <a:p>
            <a:r>
              <a:rPr lang="ru-RU" sz="1400" dirty="0"/>
              <a:t>Вступление в силу</a:t>
            </a:r>
            <a:r>
              <a:rPr lang="en-US" sz="1400" dirty="0"/>
              <a:t>:</a:t>
            </a:r>
            <a:r>
              <a:rPr lang="ru-RU" sz="1400" dirty="0"/>
              <a:t> </a:t>
            </a:r>
            <a:r>
              <a:rPr lang="en-US" sz="1400" dirty="0"/>
              <a:t> </a:t>
            </a:r>
            <a:r>
              <a:rPr lang="ru-RU" sz="1400" dirty="0" smtClean="0"/>
              <a:t>0</a:t>
            </a:r>
            <a:r>
              <a:rPr lang="en-US" sz="1400" dirty="0" smtClean="0"/>
              <a:t>1 </a:t>
            </a:r>
            <a:r>
              <a:rPr lang="ru-RU" sz="1400" dirty="0" smtClean="0"/>
              <a:t>января 2018 года.</a:t>
            </a:r>
          </a:p>
          <a:p>
            <a:endParaRPr lang="ru-RU" sz="1400" dirty="0"/>
          </a:p>
          <a:p>
            <a:pPr marL="285750" indent="-285750">
              <a:buFont typeface="Arial" panose="020B0604020202020204" pitchFamily="34" charset="0"/>
              <a:buChar char="•"/>
            </a:pPr>
            <a:r>
              <a:rPr lang="ru-RU" sz="1400" b="1" dirty="0" smtClean="0"/>
              <a:t>ПИСЬМО </a:t>
            </a:r>
            <a:r>
              <a:rPr lang="ru-RU" sz="1400" b="1" dirty="0"/>
              <a:t>Минздрава России от 14.02.2018 № 418/25-5 </a:t>
            </a:r>
            <a:r>
              <a:rPr lang="en-US" sz="1400" b="1" dirty="0" smtClean="0"/>
              <a:t>“</a:t>
            </a:r>
            <a:r>
              <a:rPr lang="ru-RU" sz="1400" b="1" dirty="0" smtClean="0"/>
              <a:t>О </a:t>
            </a:r>
            <a:r>
              <a:rPr lang="ru-RU" sz="1400" b="1" dirty="0"/>
              <a:t>направлении ответов на часто задаваемые вопросы о лекарственных препаратах для медицинского применения, являющихся объектом закупки для обеспечения государственных и муниципальных </a:t>
            </a:r>
            <a:r>
              <a:rPr lang="ru-RU" sz="1400" b="1" dirty="0" smtClean="0"/>
              <a:t>нужд</a:t>
            </a:r>
            <a:r>
              <a:rPr lang="en-US" sz="1400" b="1" dirty="0" smtClean="0"/>
              <a:t>”</a:t>
            </a:r>
            <a:endParaRPr lang="ru-RU" sz="1400" i="1"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17</a:t>
            </a:fld>
            <a:endParaRPr lang="ru-RU"/>
          </a:p>
        </p:txBody>
      </p:sp>
    </p:spTree>
    <p:extLst>
      <p:ext uri="{BB962C8B-B14F-4D97-AF65-F5344CB8AC3E}">
        <p14:creationId xmlns:p14="http://schemas.microsoft.com/office/powerpoint/2010/main" val="19228686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en-US" sz="2400" b="1" dirty="0" smtClean="0">
                <a:solidFill>
                  <a:prstClr val="black"/>
                </a:solidFill>
              </a:rPr>
              <a:t>… </a:t>
            </a:r>
            <a:r>
              <a:rPr lang="ru-RU" sz="2400" b="1" dirty="0" smtClean="0">
                <a:solidFill>
                  <a:prstClr val="black"/>
                </a:solidFill>
              </a:rPr>
              <a:t>Постановление </a:t>
            </a:r>
            <a:r>
              <a:rPr lang="ru-RU" sz="2400" b="1" dirty="0">
                <a:solidFill>
                  <a:prstClr val="black"/>
                </a:solidFill>
              </a:rPr>
              <a:t>Правительства от </a:t>
            </a:r>
            <a:r>
              <a:rPr lang="en-US" sz="2400" b="1" dirty="0" smtClean="0">
                <a:solidFill>
                  <a:prstClr val="black"/>
                </a:solidFill>
              </a:rPr>
              <a:t>15</a:t>
            </a:r>
            <a:r>
              <a:rPr lang="ru-RU" sz="2400" b="1" dirty="0" smtClean="0">
                <a:solidFill>
                  <a:prstClr val="black"/>
                </a:solidFill>
              </a:rPr>
              <a:t>.1</a:t>
            </a:r>
            <a:r>
              <a:rPr lang="en-US" sz="2400" b="1" dirty="0" smtClean="0">
                <a:solidFill>
                  <a:prstClr val="black"/>
                </a:solidFill>
              </a:rPr>
              <a:t>1</a:t>
            </a:r>
            <a:r>
              <a:rPr lang="ru-RU" sz="2400" b="1" dirty="0" smtClean="0">
                <a:solidFill>
                  <a:prstClr val="black"/>
                </a:solidFill>
              </a:rPr>
              <a:t>.2017 №</a:t>
            </a:r>
            <a:r>
              <a:rPr lang="en-US" sz="2400" b="1" dirty="0" smtClean="0">
                <a:solidFill>
                  <a:prstClr val="black"/>
                </a:solidFill>
              </a:rPr>
              <a:t>1380 </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"ОБ </a:t>
            </a:r>
            <a:r>
              <a:rPr lang="ru-RU" sz="1600" b="1" dirty="0" smtClean="0"/>
              <a:t>ОСОБЕННОСТЯХ</a:t>
            </a:r>
            <a:r>
              <a:rPr lang="en-US" sz="1600" b="1" dirty="0" smtClean="0"/>
              <a:t> </a:t>
            </a:r>
            <a:r>
              <a:rPr lang="ru-RU" sz="1600" b="1" dirty="0" smtClean="0"/>
              <a:t>ОПИСАНИЯ </a:t>
            </a:r>
            <a:r>
              <a:rPr lang="ru-RU" sz="1600" b="1" dirty="0"/>
              <a:t>ЛЕКАРСТВЕННЫХ ПРЕПАРАТОВ </a:t>
            </a:r>
            <a:r>
              <a:rPr lang="ru-RU" sz="1600" b="1" dirty="0" smtClean="0"/>
              <a:t>…</a:t>
            </a:r>
            <a:endParaRPr lang="ru-RU" sz="600" b="1" dirty="0" smtClean="0"/>
          </a:p>
          <a:p>
            <a:endParaRPr lang="ru-RU" sz="1400" dirty="0" smtClean="0"/>
          </a:p>
          <a:p>
            <a:pPr marL="285750" indent="-285750">
              <a:buFont typeface="Arial" panose="020B0604020202020204" pitchFamily="34" charset="0"/>
              <a:buChar char="•"/>
            </a:pPr>
            <a:endParaRPr lang="ru-RU" sz="1400" i="1" dirty="0" smtClean="0"/>
          </a:p>
          <a:p>
            <a:pPr marL="285750" indent="-285750">
              <a:buFont typeface="Arial" panose="020B0604020202020204" pitchFamily="34" charset="0"/>
              <a:buChar char="•"/>
            </a:pPr>
            <a:r>
              <a:rPr lang="ru-RU" sz="1600" b="1" cap="all" dirty="0"/>
              <a:t>ФАС РОССИИ ПОБЕДИЛА В МЕЖДУНАРОДНОМ КОНКУРСЕ ПО АДВОКАТИРОВАНИЮ </a:t>
            </a:r>
            <a:r>
              <a:rPr lang="ru-RU" sz="1600" b="1" cap="all" dirty="0" smtClean="0"/>
              <a:t>КОНКУРЕНЦИИ</a:t>
            </a:r>
            <a:r>
              <a:rPr lang="ru-RU" sz="1600" dirty="0"/>
              <a:t> Всемирного банка – Международной конкурентной сети (МКС) за 2017-2018 </a:t>
            </a:r>
            <a:r>
              <a:rPr lang="ru-RU" sz="1600" dirty="0" smtClean="0"/>
              <a:t>годы</a:t>
            </a:r>
          </a:p>
          <a:p>
            <a:pPr lvl="1"/>
            <a:r>
              <a:rPr lang="ru-RU" sz="1600" dirty="0" smtClean="0"/>
              <a:t>в </a:t>
            </a:r>
            <a:r>
              <a:rPr lang="ru-RU" sz="1600" dirty="0"/>
              <a:t>номинации «Создание рынков для развития частного сектора». Представленный на конкурс проект – «Развитие конкуренции на торгах по закупке лекарственных препаратов для государственных и муниципальных нужд путем недопущения индивидуализации объекта закупки через выделение незначительных вторичных характеристик препарата». </a:t>
            </a:r>
            <a:endParaRPr lang="ru-RU" sz="1600" dirty="0" smtClean="0"/>
          </a:p>
          <a:p>
            <a:pPr marL="285750" indent="-285750">
              <a:buFont typeface="Arial" panose="020B0604020202020204" pitchFamily="34" charset="0"/>
              <a:buChar char="•"/>
            </a:pPr>
            <a:endParaRPr lang="ru-RU" sz="1600" i="1" dirty="0" smtClean="0"/>
          </a:p>
          <a:p>
            <a:pPr lvl="1"/>
            <a:r>
              <a:rPr lang="ru-RU" sz="1600" i="1" dirty="0" smtClean="0"/>
              <a:t>«</a:t>
            </a:r>
            <a:r>
              <a:rPr lang="ru-RU" sz="1600" i="1" dirty="0"/>
              <a:t>На основании исследований, проведенных в период с 2010 по 2017 </a:t>
            </a:r>
            <a:r>
              <a:rPr lang="ru-RU" sz="1600" i="1" dirty="0" err="1"/>
              <a:t>годы,Федеральная</a:t>
            </a:r>
            <a:r>
              <a:rPr lang="ru-RU" sz="1600" i="1" dirty="0"/>
              <a:t> антимонопольная служба России (ФАС) осуществляла деятельность по </a:t>
            </a:r>
            <a:r>
              <a:rPr lang="ru-RU" sz="1600" i="1" dirty="0" err="1"/>
              <a:t>адвокатированию</a:t>
            </a:r>
            <a:r>
              <a:rPr lang="ru-RU" sz="1600" i="1" dirty="0"/>
              <a:t> устранения наиболее типичных и ненужных характеристик продуктов, которые ограничивали конкуренцию, поощряли сговоры и закрытие рынков фармацевтических закупок. В сотрудничестве с Министерством здравоохранения, Министерством экономического развития и Министерством финансов ФАС продвигала принятие постановления Правительства № 1380, которое будет стимулировать конкуренцию через продвижение вхождения на рынок и участия в торгах игроков частного сектора. Возросшая конкуренция, предполагается, приведет к уменьшению цен, повышению доступности лекарств для населения и более эффективному расходованию бюджетных средств».</a:t>
            </a:r>
            <a:endParaRPr lang="ru-RU" sz="1600" b="1" cap="all"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18</a:t>
            </a:fld>
            <a:endParaRPr lang="ru-RU"/>
          </a:p>
        </p:txBody>
      </p:sp>
    </p:spTree>
    <p:extLst>
      <p:ext uri="{BB962C8B-B14F-4D97-AF65-F5344CB8AC3E}">
        <p14:creationId xmlns:p14="http://schemas.microsoft.com/office/powerpoint/2010/main" val="38506477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a:t>
            </a:r>
            <a:r>
              <a:rPr lang="ru-RU" sz="2400" b="1" dirty="0">
                <a:solidFill>
                  <a:prstClr val="black"/>
                </a:solidFill>
              </a:rPr>
              <a:t>Правительства от </a:t>
            </a:r>
            <a:r>
              <a:rPr lang="en-US" sz="2400" b="1" dirty="0" smtClean="0">
                <a:solidFill>
                  <a:prstClr val="black"/>
                </a:solidFill>
              </a:rPr>
              <a:t>2</a:t>
            </a:r>
            <a:r>
              <a:rPr lang="ru-RU" sz="2400" b="1" dirty="0" smtClean="0">
                <a:solidFill>
                  <a:prstClr val="black"/>
                </a:solidFill>
              </a:rPr>
              <a:t>0.1</a:t>
            </a:r>
            <a:r>
              <a:rPr lang="ru-RU" sz="2400" b="1" dirty="0">
                <a:solidFill>
                  <a:prstClr val="black"/>
                </a:solidFill>
              </a:rPr>
              <a:t>2</a:t>
            </a:r>
            <a:r>
              <a:rPr lang="ru-RU" sz="2400" b="1" dirty="0" smtClean="0">
                <a:solidFill>
                  <a:prstClr val="black"/>
                </a:solidFill>
              </a:rPr>
              <a:t>.2017 №</a:t>
            </a:r>
            <a:r>
              <a:rPr lang="en-US" sz="2400" b="1" dirty="0" smtClean="0">
                <a:solidFill>
                  <a:prstClr val="black"/>
                </a:solidFill>
              </a:rPr>
              <a:t>1</a:t>
            </a:r>
            <a:r>
              <a:rPr lang="ru-RU" sz="2400" b="1" dirty="0" smtClean="0">
                <a:solidFill>
                  <a:prstClr val="black"/>
                </a:solidFill>
              </a:rPr>
              <a:t>594</a:t>
            </a:r>
            <a:r>
              <a:rPr lang="en-US" sz="2400" b="1" dirty="0" smtClean="0">
                <a:solidFill>
                  <a:prstClr val="black"/>
                </a:solidFill>
              </a:rPr>
              <a:t> </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 ВНЕСЕНИИ </a:t>
            </a:r>
            <a:r>
              <a:rPr lang="ru-RU" sz="1600" b="1" dirty="0" smtClean="0"/>
              <a:t>ИЗМЕНЕНИЙ В </a:t>
            </a:r>
            <a:r>
              <a:rPr lang="ru-RU" sz="1600" b="1" dirty="0"/>
              <a:t>ПОСТАНОВЛЕНИЕ ПРАВИТЕЛЬСТВА </a:t>
            </a:r>
            <a:r>
              <a:rPr lang="ru-RU" sz="1600" b="1" dirty="0" smtClean="0"/>
              <a:t>РФ ОТ 16.11.2015г. №1236</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pPr marL="285750" indent="-285750">
              <a:buFont typeface="Arial" panose="020B0604020202020204" pitchFamily="34" charset="0"/>
              <a:buChar char="•"/>
            </a:pPr>
            <a:r>
              <a:rPr lang="ru-RU" sz="1600" dirty="0" smtClean="0"/>
              <a:t>С </a:t>
            </a:r>
            <a:r>
              <a:rPr lang="ru-RU" sz="1600" dirty="0"/>
              <a:t>1 января </a:t>
            </a:r>
            <a:r>
              <a:rPr lang="en-US" sz="1600" dirty="0" smtClean="0"/>
              <a:t>2018 </a:t>
            </a:r>
            <a:r>
              <a:rPr lang="ru-RU" sz="1600" dirty="0" smtClean="0"/>
              <a:t>года </a:t>
            </a:r>
            <a:r>
              <a:rPr lang="ru-RU" sz="1600" dirty="0"/>
              <a:t>запрет на допуск к закупкам иностранного программного обеспечения не будет касаться ПО из государств - членов ЕАЭС. Для этого оно должно быть включено в специальный реестр, который появится в дополнение к существующему https://reestr.minsvyaz.ru/.</a:t>
            </a:r>
          </a:p>
          <a:p>
            <a:pPr marL="285750" indent="-285750">
              <a:buFont typeface="Arial" panose="020B0604020202020204" pitchFamily="34" charset="0"/>
              <a:buChar char="•"/>
            </a:pPr>
            <a:endParaRPr lang="ru-RU" sz="1600" dirty="0"/>
          </a:p>
          <a:p>
            <a:pPr marL="285750" indent="-285750">
              <a:buFont typeface="Arial" panose="020B0604020202020204" pitchFamily="34" charset="0"/>
              <a:buChar char="•"/>
            </a:pPr>
            <a:r>
              <a:rPr lang="ru-RU" sz="1600" dirty="0"/>
              <a:t>Если хотя бы в одном из реестров будет подходящая продукция, заказчику придется установить указанный запрет. В этом случае к закупке допустят только участников, которые предлагают товары из реестров.</a:t>
            </a:r>
          </a:p>
          <a:p>
            <a:pPr marL="285750" indent="-285750">
              <a:buFont typeface="Arial" panose="020B0604020202020204" pitchFamily="34" charset="0"/>
              <a:buChar char="•"/>
            </a:pPr>
            <a:endParaRPr lang="ru-RU" sz="1600" dirty="0"/>
          </a:p>
          <a:p>
            <a:pPr marL="285750" indent="-285750">
              <a:buFont typeface="Arial" panose="020B0604020202020204" pitchFamily="34" charset="0"/>
              <a:buChar char="•"/>
            </a:pPr>
            <a:r>
              <a:rPr lang="ru-RU" sz="1600" dirty="0"/>
              <a:t>Правила о запрете иностранного программного обеспечения будут распространяться на любые закупки, в результате которых заказчик получит программное обеспечение или право на него</a:t>
            </a:r>
            <a:r>
              <a:rPr lang="ru-RU" sz="1600" dirty="0" smtClean="0"/>
              <a:t>.</a:t>
            </a:r>
            <a:endParaRPr lang="en-US" sz="1600" dirty="0" smtClean="0"/>
          </a:p>
          <a:p>
            <a:endParaRPr lang="en-US" sz="1600" dirty="0" smtClean="0"/>
          </a:p>
          <a:p>
            <a:pPr marL="285750" indent="-285750">
              <a:buFont typeface="Arial" panose="020B0604020202020204" pitchFamily="34" charset="0"/>
              <a:buChar char="•"/>
            </a:pPr>
            <a:r>
              <a:rPr lang="ru-RU" sz="1600" dirty="0"/>
              <a:t>Введены пункты 2(1) и 2(2), которые раскрывают понятие программного обеспечения и порядок подтверждения происхождения программного обеспечения из Российской Федерации и  государств - членов Евразийского экономического союза для соблюдения данного запрета.</a:t>
            </a:r>
            <a:endParaRPr lang="ru-RU" sz="1600" dirty="0" smtClean="0"/>
          </a:p>
          <a:p>
            <a:pPr marL="285750" indent="-285750">
              <a:buFont typeface="Arial" panose="020B0604020202020204" pitchFamily="34" charset="0"/>
              <a:buChar char="•"/>
            </a:pPr>
            <a:endParaRPr lang="ru-RU" sz="1600" dirty="0"/>
          </a:p>
          <a:p>
            <a:r>
              <a:rPr lang="ru-RU" sz="1600" dirty="0"/>
              <a:t>Вступление в силу</a:t>
            </a:r>
            <a:r>
              <a:rPr lang="en-US" sz="1600" dirty="0"/>
              <a:t>:</a:t>
            </a:r>
            <a:r>
              <a:rPr lang="ru-RU" sz="1600" dirty="0"/>
              <a:t> </a:t>
            </a:r>
            <a:r>
              <a:rPr lang="en-US" sz="1600" dirty="0"/>
              <a:t> </a:t>
            </a:r>
            <a:r>
              <a:rPr lang="ru-RU" sz="1600" dirty="0" smtClean="0"/>
              <a:t>1</a:t>
            </a:r>
            <a:r>
              <a:rPr lang="en-US" sz="1600" dirty="0" smtClean="0"/>
              <a:t> </a:t>
            </a:r>
            <a:r>
              <a:rPr lang="ru-RU" sz="1600" dirty="0" smtClean="0"/>
              <a:t>января 2018 года. </a:t>
            </a:r>
          </a:p>
        </p:txBody>
      </p:sp>
      <p:sp>
        <p:nvSpPr>
          <p:cNvPr id="2" name="Номер слайда 1"/>
          <p:cNvSpPr>
            <a:spLocks noGrp="1"/>
          </p:cNvSpPr>
          <p:nvPr>
            <p:ph type="sldNum" sz="quarter" idx="12"/>
          </p:nvPr>
        </p:nvSpPr>
        <p:spPr/>
        <p:txBody>
          <a:bodyPr/>
          <a:lstStyle/>
          <a:p>
            <a:fld id="{25800938-3505-4AFC-AA3C-099AD5E268D3}" type="slidenum">
              <a:rPr lang="ru-RU" smtClean="0"/>
              <a:pPr/>
              <a:t>19</a:t>
            </a:fld>
            <a:endParaRPr lang="ru-RU"/>
          </a:p>
        </p:txBody>
      </p:sp>
    </p:spTree>
    <p:extLst>
      <p:ext uri="{BB962C8B-B14F-4D97-AF65-F5344CB8AC3E}">
        <p14:creationId xmlns:p14="http://schemas.microsoft.com/office/powerpoint/2010/main" val="39511026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25800938-3505-4AFC-AA3C-099AD5E268D3}" type="slidenum">
              <a:rPr lang="ru-RU" smtClean="0"/>
              <a:pPr/>
              <a:t>2</a:t>
            </a:fld>
            <a:endParaRPr lang="ru-RU"/>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489" y="1628800"/>
            <a:ext cx="2463660" cy="4104456"/>
          </a:xfrm>
          <a:prstGeom prst="rect">
            <a:avLst/>
          </a:prstGeom>
        </p:spPr>
      </p:pic>
      <p:sp>
        <p:nvSpPr>
          <p:cNvPr id="6" name="Прямоугольник 5"/>
          <p:cNvSpPr>
            <a:spLocks noChangeArrowheads="1"/>
          </p:cNvSpPr>
          <p:nvPr/>
        </p:nvSpPr>
        <p:spPr bwMode="auto">
          <a:xfrm>
            <a:off x="1835696" y="1196752"/>
            <a:ext cx="7488832" cy="6054272"/>
          </a:xfrm>
          <a:prstGeom prst="rect">
            <a:avLst/>
          </a:prstGeom>
          <a:noFill/>
          <a:ln w="9525">
            <a:noFill/>
            <a:miter lim="800000"/>
            <a:headEnd/>
            <a:tailEnd/>
          </a:ln>
        </p:spPr>
        <p:txBody>
          <a:bodyPr wrap="square" lIns="360000" rIns="360000" bIns="108000">
            <a:spAutoFit/>
          </a:bodyPr>
          <a:lstStyle/>
          <a:p>
            <a:pPr marL="342900" lvl="1" indent="-342900">
              <a:lnSpc>
                <a:spcPct val="85000"/>
              </a:lnSpc>
              <a:spcAft>
                <a:spcPts val="1000"/>
              </a:spcAft>
              <a:buClr>
                <a:srgbClr val="990033"/>
              </a:buClr>
              <a:buSzPct val="80000"/>
              <a:buFont typeface="Wingdings" pitchFamily="2" charset="2"/>
              <a:buChar char="Ø"/>
            </a:pPr>
            <a:r>
              <a:rPr lang="ru-RU" sz="2000" b="1" dirty="0" smtClean="0">
                <a:latin typeface="Arial Narrow" pitchFamily="34" charset="0"/>
                <a:cs typeface="Arial" charset="0"/>
              </a:rPr>
              <a:t>Статья 9.</a:t>
            </a:r>
            <a:r>
              <a:rPr lang="ru-RU" sz="2000" dirty="0" smtClean="0">
                <a:latin typeface="Arial Narrow" pitchFamily="34" charset="0"/>
                <a:cs typeface="Arial" charset="0"/>
              </a:rPr>
              <a:t> </a:t>
            </a:r>
            <a:r>
              <a:rPr lang="ru-RU" sz="2000" b="1" dirty="0" smtClean="0">
                <a:latin typeface="Arial Narrow" pitchFamily="34" charset="0"/>
                <a:cs typeface="Arial" charset="0"/>
              </a:rPr>
              <a:t>Принцип профессионализма заказчика.</a:t>
            </a:r>
            <a:endParaRPr lang="ru-RU" sz="2000" dirty="0" smtClean="0">
              <a:latin typeface="Arial Narrow" pitchFamily="34" charset="0"/>
              <a:cs typeface="Arial" charset="0"/>
            </a:endParaRPr>
          </a:p>
          <a:p>
            <a:r>
              <a:rPr lang="ru-RU" dirty="0" smtClean="0"/>
              <a:t> </a:t>
            </a:r>
          </a:p>
          <a:p>
            <a:pPr algn="just"/>
            <a:r>
              <a:rPr lang="ru-RU" sz="2000" dirty="0" smtClean="0">
                <a:latin typeface="Arial" panose="020B0604020202020204" pitchFamily="34" charset="0"/>
                <a:cs typeface="Arial" panose="020B0604020202020204" pitchFamily="34" charset="0"/>
              </a:rPr>
              <a:t>1. Контрактная система в сфере закупок предусматривает осуществление деятельности заказчика, специализированной организации и контрольного органа в сфере закупок на профессиональной основе с привлечением квалифицированных специалистов, обладающих теоретическими знаниями и навыками в сфере закупок.</a:t>
            </a:r>
          </a:p>
          <a:p>
            <a:pPr algn="just"/>
            <a:endParaRPr lang="ru-RU" sz="2000" dirty="0" smtClean="0">
              <a:latin typeface="Arial" panose="020B0604020202020204" pitchFamily="34" charset="0"/>
              <a:cs typeface="Arial" panose="020B0604020202020204" pitchFamily="34" charset="0"/>
            </a:endParaRPr>
          </a:p>
          <a:p>
            <a:pPr algn="just"/>
            <a:r>
              <a:rPr lang="ru-RU" sz="2000" dirty="0" smtClean="0">
                <a:latin typeface="Arial" panose="020B0604020202020204" pitchFamily="34" charset="0"/>
                <a:cs typeface="Arial" panose="020B0604020202020204" pitchFamily="34" charset="0"/>
              </a:rPr>
              <a:t>2. Заказчики, специализированные организации принимают меры по поддержанию и повышению уровня квалификации и профессионального образования должностных лиц, занятых в сфере закупок, в том числе путем повышения квалификации или профессиональной переподготовки в сфере закупок в соответствии с законодательством Российской Федерации.</a:t>
            </a:r>
          </a:p>
          <a:p>
            <a:endParaRPr lang="ru-RU" sz="2000" dirty="0" smtClean="0">
              <a:latin typeface="Arial" panose="020B0604020202020204" pitchFamily="34" charset="0"/>
              <a:cs typeface="Arial" panose="020B0604020202020204" pitchFamily="34" charset="0"/>
            </a:endParaRPr>
          </a:p>
          <a:p>
            <a:endParaRPr lang="ru-RU" sz="2000" dirty="0" smtClean="0">
              <a:latin typeface="Arial" panose="020B0604020202020204" pitchFamily="34" charset="0"/>
              <a:cs typeface="Arial" panose="020B0604020202020204" pitchFamily="34" charset="0"/>
            </a:endParaRPr>
          </a:p>
        </p:txBody>
      </p:sp>
      <p:pic>
        <p:nvPicPr>
          <p:cNvPr id="7" name="Picture 6"/>
          <p:cNvPicPr>
            <a:picLocks noChangeAspect="1" noChangeArrowheads="1"/>
          </p:cNvPicPr>
          <p:nvPr/>
        </p:nvPicPr>
        <p:blipFill>
          <a:blip r:embed="rId4" cstate="print"/>
          <a:srcRect/>
          <a:stretch>
            <a:fillRect/>
          </a:stretch>
        </p:blipFill>
        <p:spPr bwMode="auto">
          <a:xfrm>
            <a:off x="731012" y="478322"/>
            <a:ext cx="8394700" cy="23813"/>
          </a:xfrm>
          <a:prstGeom prst="rect">
            <a:avLst/>
          </a:prstGeom>
          <a:noFill/>
          <a:ln w="9525">
            <a:noFill/>
            <a:miter lim="800000"/>
            <a:headEnd/>
            <a:tailEnd/>
          </a:ln>
          <a:effectLst/>
        </p:spPr>
      </p:pic>
      <p:sp>
        <p:nvSpPr>
          <p:cNvPr id="8" name="Rectangle 7"/>
          <p:cNvSpPr>
            <a:spLocks/>
          </p:cNvSpPr>
          <p:nvPr/>
        </p:nvSpPr>
        <p:spPr bwMode="auto">
          <a:xfrm>
            <a:off x="0" y="116633"/>
            <a:ext cx="9144000" cy="504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p>
            <a:pPr algn="r" eaLnBrk="0" hangingPunct="0">
              <a:defRPr/>
            </a:pPr>
            <a:r>
              <a:rPr lang="ru-RU" sz="2800" b="1" dirty="0" smtClean="0">
                <a:solidFill>
                  <a:srgbClr val="990033"/>
                </a:solidFill>
                <a:latin typeface="Corbel" pitchFamily="34" charset="0"/>
              </a:rPr>
              <a:t> …</a:t>
            </a:r>
            <a:r>
              <a:rPr lang="ru-RU" sz="2600" b="1" cap="all" dirty="0" smtClean="0">
                <a:solidFill>
                  <a:srgbClr val="990033"/>
                </a:solidFill>
                <a:effectLst>
                  <a:reflection blurRad="12700" stA="48000" endA="300" endPos="55000" dir="5400000" sy="-90000" algn="bl" rotWithShape="0"/>
                </a:effectLst>
                <a:latin typeface="+mj-lt"/>
                <a:ea typeface="+mj-ea"/>
                <a:cs typeface="+mj-cs"/>
              </a:rPr>
              <a:t>законодательство </a:t>
            </a:r>
            <a:r>
              <a:rPr lang="ru-RU" sz="2600" b="1" cap="all" dirty="0">
                <a:solidFill>
                  <a:srgbClr val="990033"/>
                </a:solidFill>
                <a:effectLst>
                  <a:reflection blurRad="12700" stA="48000" endA="300" endPos="55000" dir="5400000" sy="-90000" algn="bl" rotWithShape="0"/>
                </a:effectLst>
                <a:latin typeface="+mj-lt"/>
                <a:ea typeface="+mj-ea"/>
                <a:cs typeface="+mj-cs"/>
              </a:rPr>
              <a:t>о закупках</a:t>
            </a:r>
            <a:r>
              <a:rPr lang="en-US" sz="2600" b="1" cap="all" dirty="0">
                <a:solidFill>
                  <a:srgbClr val="990033"/>
                </a:solidFill>
                <a:effectLst>
                  <a:reflection blurRad="12700" stA="48000" endA="300" endPos="55000" dir="5400000" sy="-90000" algn="bl" rotWithShape="0"/>
                </a:effectLst>
                <a:latin typeface="+mj-lt"/>
                <a:ea typeface="+mj-ea"/>
                <a:cs typeface="+mj-cs"/>
              </a:rPr>
              <a:t> </a:t>
            </a:r>
            <a:r>
              <a:rPr lang="en-US" sz="2600" b="1" cap="all" dirty="0" smtClean="0">
                <a:solidFill>
                  <a:srgbClr val="990033"/>
                </a:solidFill>
                <a:effectLst>
                  <a:reflection blurRad="12700" stA="48000" endA="300" endPos="55000" dir="5400000" sy="-90000" algn="bl" rotWithShape="0"/>
                </a:effectLst>
                <a:latin typeface="+mj-lt"/>
                <a:ea typeface="+mj-ea"/>
                <a:cs typeface="+mj-cs"/>
              </a:rPr>
              <a:t>(</a:t>
            </a:r>
            <a:r>
              <a:rPr lang="ru-RU" sz="2600" b="1" cap="all" dirty="0" smtClean="0">
                <a:solidFill>
                  <a:srgbClr val="990033"/>
                </a:solidFill>
                <a:effectLst>
                  <a:reflection blurRad="12700" stA="48000" endA="300" endPos="55000" dir="5400000" sy="-90000" algn="bl" rotWithShape="0"/>
                </a:effectLst>
                <a:latin typeface="+mj-lt"/>
                <a:ea typeface="+mj-ea"/>
                <a:cs typeface="+mj-cs"/>
              </a:rPr>
              <a:t>4</a:t>
            </a:r>
            <a:r>
              <a:rPr lang="en-US" sz="2600" b="1" cap="all" dirty="0" smtClean="0">
                <a:solidFill>
                  <a:srgbClr val="990033"/>
                </a:solidFill>
                <a:effectLst>
                  <a:reflection blurRad="12700" stA="48000" endA="300" endPos="55000" dir="5400000" sy="-90000" algn="bl" rotWithShape="0"/>
                </a:effectLst>
                <a:latin typeface="+mj-lt"/>
                <a:ea typeface="+mj-ea"/>
                <a:cs typeface="+mj-cs"/>
              </a:rPr>
              <a:t>4-</a:t>
            </a:r>
            <a:r>
              <a:rPr lang="ru-RU" sz="2600" b="1" cap="all" dirty="0">
                <a:solidFill>
                  <a:srgbClr val="990033"/>
                </a:solidFill>
                <a:effectLst>
                  <a:reflection blurRad="12700" stA="48000" endA="300" endPos="55000" dir="5400000" sy="-90000" algn="bl" rotWithShape="0"/>
                </a:effectLst>
                <a:latin typeface="+mj-lt"/>
                <a:ea typeface="+mj-ea"/>
                <a:cs typeface="+mj-cs"/>
              </a:rPr>
              <a:t>ФЗ</a:t>
            </a:r>
            <a:r>
              <a:rPr lang="en-US" sz="2600" b="1" cap="all" dirty="0">
                <a:solidFill>
                  <a:srgbClr val="990033"/>
                </a:solidFill>
                <a:effectLst>
                  <a:reflection blurRad="12700" stA="48000" endA="300" endPos="55000" dir="5400000" sy="-90000" algn="bl" rotWithShape="0"/>
                </a:effectLst>
                <a:latin typeface="+mj-lt"/>
                <a:ea typeface="+mj-ea"/>
                <a:cs typeface="+mj-cs"/>
              </a:rPr>
              <a:t>)</a:t>
            </a:r>
            <a:endParaRPr lang="ru-RU" sz="2600" b="1" cap="all" dirty="0">
              <a:solidFill>
                <a:srgbClr val="990033"/>
              </a:solidFill>
              <a:effectLst>
                <a:reflection blurRad="12700" stA="48000" endA="300" endPos="55000" dir="5400000" sy="-90000" algn="bl" rotWithShape="0"/>
              </a:effectLst>
              <a:latin typeface="+mj-lt"/>
              <a:ea typeface="+mj-ea"/>
              <a:cs typeface="+mj-cs"/>
            </a:endParaRPr>
          </a:p>
        </p:txBody>
      </p:sp>
    </p:spTree>
    <p:extLst>
      <p:ext uri="{BB962C8B-B14F-4D97-AF65-F5344CB8AC3E}">
        <p14:creationId xmlns:p14="http://schemas.microsoft.com/office/powerpoint/2010/main" val="2489423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up)">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up)">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up)">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wipe(up)">
                                      <p:cBhvr>
                                        <p:cTn id="2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от 20.03.2017 №315</a:t>
            </a:r>
            <a:endParaRPr lang="ru-RU" sz="2400" b="1" dirty="0">
              <a:solidFill>
                <a:prstClr val="black"/>
              </a:solidFill>
            </a:endParaRPr>
          </a:p>
        </p:txBody>
      </p:sp>
      <p:sp>
        <p:nvSpPr>
          <p:cNvPr id="39" name="Прямоугольник 38"/>
          <p:cNvSpPr/>
          <p:nvPr/>
        </p:nvSpPr>
        <p:spPr>
          <a:xfrm>
            <a:off x="179513" y="467749"/>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1600" b="1" dirty="0" smtClean="0"/>
              <a:t>“</a:t>
            </a:r>
            <a:r>
              <a:rPr lang="ru-RU" sz="1600" b="1" dirty="0"/>
              <a:t>О ВНЕСЕНИИ </a:t>
            </a:r>
            <a:r>
              <a:rPr lang="ru-RU" sz="1600" b="1" dirty="0" smtClean="0"/>
              <a:t>ИЗМЕНЕНИЙ В </a:t>
            </a:r>
            <a:r>
              <a:rPr lang="ru-RU" sz="1600" b="1" dirty="0"/>
              <a:t>ПРАВИЛА ОСУЩЕСТВЛЕНИЯ КОНТРОЛЯ, ПРЕДУСМОТРЕННОГО ЧАСТЬЮ </a:t>
            </a:r>
            <a:r>
              <a:rPr lang="ru-RU" sz="1600" b="1" dirty="0" smtClean="0"/>
              <a:t>5 СТАТЬИ </a:t>
            </a:r>
            <a:r>
              <a:rPr lang="ru-RU" sz="1600" b="1" dirty="0"/>
              <a:t>99 ФЕДЕРАЛЬНОГО ЗАКОНА "О КОНТРАКТНОЙ </a:t>
            </a:r>
            <a:r>
              <a:rPr lang="ru-RU" sz="1600" b="1" dirty="0" smtClean="0"/>
              <a:t>СИСТЕМЕ В </a:t>
            </a:r>
            <a:r>
              <a:rPr lang="ru-RU" sz="1600" b="1" dirty="0"/>
              <a:t>СФЕРЕ ЗАКУПОК ТОВАРОВ, РАБОТ, УСЛУГ ДЛЯ </a:t>
            </a:r>
            <a:r>
              <a:rPr lang="ru-RU" sz="1600" b="1" dirty="0" smtClean="0"/>
              <a:t>ОБЕСПЕЧЕНИЯ ГОСУДАРСТВЕННЫХ </a:t>
            </a:r>
            <a:r>
              <a:rPr lang="ru-RU" sz="1600" b="1" dirty="0"/>
              <a:t>И МУНИЦИПАЛЬНЫХ </a:t>
            </a:r>
            <a:r>
              <a:rPr lang="ru-RU" sz="1600" b="1" dirty="0" smtClean="0"/>
              <a:t>НУЖД</a:t>
            </a:r>
            <a:r>
              <a:rPr lang="en-US" sz="1600" b="1" dirty="0" smtClean="0"/>
              <a:t>”</a:t>
            </a:r>
            <a:r>
              <a:rPr lang="ru-RU" sz="1600" b="1" dirty="0" smtClean="0"/>
              <a:t>      </a:t>
            </a:r>
            <a:r>
              <a:rPr lang="en-US" sz="1600" b="1" dirty="0" smtClean="0"/>
              <a:t> </a:t>
            </a:r>
            <a:r>
              <a:rPr lang="ru-RU" sz="1600" b="1" dirty="0" smtClean="0"/>
              <a:t>(</a:t>
            </a:r>
            <a:r>
              <a:rPr lang="ru-RU" sz="1600" dirty="0" smtClean="0"/>
              <a:t>Вступление в силу с 1.01.2018 года отдельных пунктов</a:t>
            </a:r>
            <a:r>
              <a:rPr lang="ru-RU" sz="1600" b="1" dirty="0" smtClean="0"/>
              <a:t>)</a:t>
            </a:r>
          </a:p>
          <a:p>
            <a:endParaRPr lang="ru-RU" sz="600" dirty="0" smtClean="0"/>
          </a:p>
          <a:p>
            <a:r>
              <a:rPr lang="ru-RU" sz="1400" dirty="0" smtClean="0"/>
              <a:t>    </a:t>
            </a:r>
            <a:r>
              <a:rPr lang="ru-RU" sz="1600" b="1" dirty="0"/>
              <a:t>Вступили в силу нормы, </a:t>
            </a:r>
            <a:r>
              <a:rPr lang="ru-RU" sz="1600" b="1" dirty="0" smtClean="0"/>
              <a:t>возобновившие </a:t>
            </a:r>
            <a:r>
              <a:rPr lang="ru-RU" sz="1600" b="1" dirty="0"/>
              <a:t>действие положений абзаца второго пункта 14, абзаца второго пункта </a:t>
            </a:r>
            <a:r>
              <a:rPr lang="ru-RU" sz="1600" b="1" dirty="0" smtClean="0"/>
              <a:t>15 (</a:t>
            </a:r>
            <a:r>
              <a:rPr lang="en-US" sz="1600" b="1" dirty="0" smtClean="0"/>
              <a:t>”</a:t>
            </a:r>
            <a:r>
              <a:rPr lang="ru-RU" sz="1600" b="1" dirty="0"/>
              <a:t>блокирующего</a:t>
            </a:r>
            <a:r>
              <a:rPr lang="en-US" sz="1600" b="1" dirty="0"/>
              <a:t>”</a:t>
            </a:r>
            <a:r>
              <a:rPr lang="ru-RU" sz="1600" b="1" dirty="0"/>
              <a:t> </a:t>
            </a:r>
            <a:r>
              <a:rPr lang="ru-RU" sz="1600" b="1" dirty="0" smtClean="0"/>
              <a:t>контроля) </a:t>
            </a:r>
            <a:r>
              <a:rPr lang="ru-RU" sz="1600" b="1" dirty="0"/>
              <a:t>для заказчиков,</a:t>
            </a:r>
            <a:r>
              <a:rPr lang="en-US" sz="1600" b="1" dirty="0"/>
              <a:t> </a:t>
            </a:r>
            <a:r>
              <a:rPr lang="ru-RU" sz="1600" b="1" dirty="0"/>
              <a:t>осуществляющих  закупки  для  обеспечения  федеральных  нужд </a:t>
            </a:r>
            <a:r>
              <a:rPr lang="en-US" sz="1600" b="1" dirty="0"/>
              <a:t>:</a:t>
            </a:r>
            <a:endParaRPr lang="ru-RU" sz="1600" b="1" dirty="0"/>
          </a:p>
          <a:p>
            <a:pPr marL="285750" indent="-285750">
              <a:buFont typeface="Arial" panose="020B0604020202020204" pitchFamily="34" charset="0"/>
              <a:buChar char="•"/>
            </a:pPr>
            <a:r>
              <a:rPr lang="ru-RU" sz="1600" dirty="0" smtClean="0"/>
              <a:t>О приостановлении действия </a:t>
            </a:r>
            <a:r>
              <a:rPr lang="ru-RU" sz="1600" dirty="0"/>
              <a:t>норм Постановления N 1367, </a:t>
            </a:r>
            <a:r>
              <a:rPr lang="ru-RU" sz="1600" dirty="0" smtClean="0"/>
              <a:t>в части </a:t>
            </a:r>
            <a:r>
              <a:rPr lang="ru-RU" sz="1600" dirty="0" err="1" smtClean="0"/>
              <a:t>неразмещения</a:t>
            </a:r>
            <a:r>
              <a:rPr lang="ru-RU" sz="1600" dirty="0" smtClean="0"/>
              <a:t> </a:t>
            </a:r>
            <a:r>
              <a:rPr lang="ru-RU" sz="1600" dirty="0"/>
              <a:t>в единой информационной системе в сфере закупок объектов контроля до устранения выявленных </a:t>
            </a:r>
            <a:r>
              <a:rPr lang="ru-RU" sz="1600" dirty="0" smtClean="0"/>
              <a:t>нарушений</a:t>
            </a:r>
            <a:r>
              <a:rPr lang="en-US" sz="1600" dirty="0" smtClean="0"/>
              <a:t>:</a:t>
            </a:r>
            <a:r>
              <a:rPr lang="ru-RU" sz="1600" dirty="0" smtClean="0"/>
              <a:t> (остальные заказчики не блокируются по результатам контроля  </a:t>
            </a:r>
            <a:r>
              <a:rPr lang="ru-RU" sz="1600" dirty="0"/>
              <a:t>до 1 января 2019 </a:t>
            </a:r>
            <a:r>
              <a:rPr lang="ru-RU" sz="1600" dirty="0" smtClean="0"/>
              <a:t>года), </a:t>
            </a:r>
          </a:p>
          <a:p>
            <a:pPr lvl="1"/>
            <a:r>
              <a:rPr lang="ru-RU" sz="1600" dirty="0">
                <a:solidFill>
                  <a:schemeClr val="tx1"/>
                </a:solidFill>
              </a:rPr>
              <a:t>а) государственные заказчики, осуществляющие закупки от имени Российской Федерации за счет средств федерального бюджета, в том числе при передаче ими полномочий государственного заказчика в соответствии с бюджетным законодательством Российской Федерации;</a:t>
            </a:r>
          </a:p>
          <a:p>
            <a:pPr lvl="1"/>
            <a:r>
              <a:rPr lang="ru-RU" sz="1600" dirty="0">
                <a:solidFill>
                  <a:schemeClr val="tx1"/>
                </a:solidFill>
              </a:rPr>
              <a:t>б) федеральные бюджетные учреждения, осуществляющие закупки в соответствии с частью 1 статьи 15 Федерального закона;</a:t>
            </a:r>
          </a:p>
          <a:p>
            <a:pPr lvl="1"/>
            <a:r>
              <a:rPr lang="ru-RU" sz="1600" dirty="0">
                <a:solidFill>
                  <a:schemeClr val="tx1"/>
                </a:solidFill>
              </a:rPr>
              <a:t>в) федеральные автономные учреждения, осуществляющие закупки в соответствии с частью 4 статьи 15 Федерального закона;</a:t>
            </a:r>
          </a:p>
          <a:p>
            <a:pPr lvl="1"/>
            <a:r>
              <a:rPr lang="ru-RU" sz="1600" dirty="0">
                <a:solidFill>
                  <a:schemeClr val="tx1"/>
                </a:solidFill>
              </a:rPr>
              <a:t>г) федеральные государственные унитарные предприятия, осуществляющие закупки за счет средств субсидий, предоставленных им из федерального бюджета на осуществление капитальных вложений в объекты федеральной собственности или приобретение объектов недвижимого имущества в федеральную </a:t>
            </a:r>
            <a:r>
              <a:rPr lang="ru-RU" sz="1600" dirty="0" smtClean="0">
                <a:solidFill>
                  <a:schemeClr val="tx1"/>
                </a:solidFill>
              </a:rPr>
              <a:t>собственность</a:t>
            </a:r>
            <a:endParaRPr lang="en-US" sz="1600" dirty="0" smtClean="0">
              <a:solidFill>
                <a:schemeClr val="tx1"/>
              </a:solidFill>
            </a:endParaRPr>
          </a:p>
          <a:p>
            <a:pPr marL="285750" indent="-285750">
              <a:buFont typeface="Arial" panose="020B0604020202020204" pitchFamily="34" charset="0"/>
              <a:buChar char="•"/>
            </a:pPr>
            <a:r>
              <a:rPr lang="ru-RU" sz="1600" dirty="0" smtClean="0"/>
              <a:t>Остальные </a:t>
            </a:r>
            <a:r>
              <a:rPr lang="ru-RU" sz="1600" dirty="0"/>
              <a:t>заказчики не блокируются по результатам контроля  до 1 января 2019 </a:t>
            </a:r>
            <a:r>
              <a:rPr lang="ru-RU" sz="1600" dirty="0" smtClean="0"/>
              <a:t>года</a:t>
            </a:r>
            <a:r>
              <a:rPr lang="ru-RU" sz="1600" dirty="0"/>
              <a:t>.</a:t>
            </a:r>
            <a:endParaRPr lang="ru-RU" sz="1600" dirty="0">
              <a:solidFill>
                <a:schemeClr val="tx1"/>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20</a:t>
            </a:fld>
            <a:endParaRPr lang="ru-RU" dirty="0"/>
          </a:p>
        </p:txBody>
      </p:sp>
    </p:spTree>
    <p:extLst>
      <p:ext uri="{BB962C8B-B14F-4D97-AF65-F5344CB8AC3E}">
        <p14:creationId xmlns:p14="http://schemas.microsoft.com/office/powerpoint/2010/main" val="13226309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a:t>
            </a:r>
            <a:r>
              <a:rPr lang="ru-RU" sz="2400" b="1" dirty="0">
                <a:solidFill>
                  <a:prstClr val="black"/>
                </a:solidFill>
              </a:rPr>
              <a:t>Правительства от </a:t>
            </a:r>
            <a:r>
              <a:rPr lang="en-US" sz="2400" b="1" dirty="0" smtClean="0">
                <a:solidFill>
                  <a:prstClr val="black"/>
                </a:solidFill>
              </a:rPr>
              <a:t>2</a:t>
            </a:r>
            <a:r>
              <a:rPr lang="en-US" sz="2400" b="1" dirty="0">
                <a:solidFill>
                  <a:prstClr val="black"/>
                </a:solidFill>
              </a:rPr>
              <a:t>9</a:t>
            </a:r>
            <a:r>
              <a:rPr lang="ru-RU" sz="2400" b="1" dirty="0" smtClean="0">
                <a:solidFill>
                  <a:prstClr val="black"/>
                </a:solidFill>
              </a:rPr>
              <a:t>.12.201</a:t>
            </a:r>
            <a:r>
              <a:rPr lang="en-US" sz="2400" b="1" dirty="0">
                <a:solidFill>
                  <a:prstClr val="black"/>
                </a:solidFill>
              </a:rPr>
              <a:t>7</a:t>
            </a:r>
            <a:r>
              <a:rPr lang="ru-RU" sz="2400" b="1" dirty="0" smtClean="0">
                <a:solidFill>
                  <a:prstClr val="black"/>
                </a:solidFill>
              </a:rPr>
              <a:t> №</a:t>
            </a:r>
            <a:r>
              <a:rPr lang="en-US" sz="2400" b="1" dirty="0" smtClean="0">
                <a:solidFill>
                  <a:prstClr val="black"/>
                </a:solidFill>
              </a:rPr>
              <a:t>1</a:t>
            </a:r>
            <a:r>
              <a:rPr lang="ru-RU" sz="2400" b="1" dirty="0" smtClean="0">
                <a:solidFill>
                  <a:prstClr val="black"/>
                </a:solidFill>
              </a:rPr>
              <a:t>689</a:t>
            </a:r>
            <a:r>
              <a:rPr lang="en-US" sz="2400" b="1" dirty="0" smtClean="0">
                <a:solidFill>
                  <a:prstClr val="black"/>
                </a:solidFill>
              </a:rPr>
              <a:t>… </a:t>
            </a:r>
            <a:endParaRPr lang="ru-RU" sz="2400" b="1" dirty="0">
              <a:solidFill>
                <a:prstClr val="black"/>
              </a:solidFill>
            </a:endParaRPr>
          </a:p>
        </p:txBody>
      </p:sp>
      <p:sp>
        <p:nvSpPr>
          <p:cNvPr id="39" name="Прямоугольник 38"/>
          <p:cNvSpPr/>
          <p:nvPr/>
        </p:nvSpPr>
        <p:spPr>
          <a:xfrm>
            <a:off x="179512" y="467750"/>
            <a:ext cx="8760142" cy="6170746"/>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 ВНЕСЕНИИ </a:t>
            </a:r>
            <a:r>
              <a:rPr lang="ru-RU" sz="1600" b="1" dirty="0" smtClean="0"/>
              <a:t>ИЗМЕНЕНИЙ В </a:t>
            </a:r>
            <a:r>
              <a:rPr lang="ru-RU" sz="1600" b="1" dirty="0"/>
              <a:t>ПОСТАНОВЛЕНИЕ ПРАВИТЕЛЬСТВА </a:t>
            </a:r>
            <a:r>
              <a:rPr lang="ru-RU" sz="1600" b="1" dirty="0" smtClean="0"/>
              <a:t>РФ ОТ 1</a:t>
            </a:r>
            <a:r>
              <a:rPr lang="en-US" sz="1600" b="1" dirty="0" smtClean="0"/>
              <a:t>3</a:t>
            </a:r>
            <a:r>
              <a:rPr lang="ru-RU" sz="1600" b="1" dirty="0" smtClean="0"/>
              <a:t>.</a:t>
            </a:r>
            <a:r>
              <a:rPr lang="en-US" sz="1600" b="1" dirty="0" smtClean="0"/>
              <a:t>04</a:t>
            </a:r>
            <a:r>
              <a:rPr lang="ru-RU" sz="1600" b="1" dirty="0" smtClean="0"/>
              <a:t>.201</a:t>
            </a:r>
            <a:r>
              <a:rPr lang="en-US" sz="1600" b="1" dirty="0" smtClean="0"/>
              <a:t>7</a:t>
            </a:r>
            <a:r>
              <a:rPr lang="ru-RU" sz="1600" b="1" dirty="0" smtClean="0"/>
              <a:t>г. №</a:t>
            </a:r>
            <a:r>
              <a:rPr lang="en-US" sz="1600" b="1" dirty="0" smtClean="0"/>
              <a:t>443</a:t>
            </a:r>
            <a:r>
              <a:rPr lang="ru-RU" sz="1600" b="1" dirty="0" smtClean="0"/>
              <a:t> </a:t>
            </a:r>
            <a:r>
              <a:rPr lang="en-US" sz="1600" b="1" dirty="0" smtClean="0"/>
              <a:t>“</a:t>
            </a:r>
            <a:r>
              <a:rPr lang="ru-RU" sz="1600" b="1" dirty="0" smtClean="0"/>
              <a:t>О ВНЕСЕНИИ ИЗМЕНЕНИЙ В ПОСТАНОВЛЕНИЕ ПРАВИТЕЛЬСТВА РФ ОТ 28.11.2013г. №1084</a:t>
            </a:r>
            <a:r>
              <a:rPr lang="en-US" sz="1600" b="1" dirty="0" smtClean="0"/>
              <a:t> </a:t>
            </a:r>
            <a:r>
              <a:rPr lang="ru-RU" sz="1600" b="1" dirty="0" smtClean="0"/>
              <a:t>«О ПОРЯДКЕ ВЕДЕНИЯ РЕЕСТРА КОНТРАКТОВ…»</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pPr marL="285750" indent="-285750" algn="just">
              <a:buFont typeface="Wingdings" panose="05000000000000000000" pitchFamily="2" charset="2"/>
              <a:buChar char="Ø"/>
            </a:pPr>
            <a:r>
              <a:rPr lang="ru-RU" dirty="0"/>
              <a:t>продлено приостановление проверки казначейством сведений, направляемых заказчиками в Реестр контрактов</a:t>
            </a:r>
            <a:r>
              <a:rPr lang="ru-RU" dirty="0" smtClean="0"/>
              <a:t>.</a:t>
            </a:r>
          </a:p>
          <a:p>
            <a:pPr marL="285750" indent="-285750" algn="just">
              <a:buFont typeface="Wingdings" panose="05000000000000000000" pitchFamily="2" charset="2"/>
              <a:buChar char="Ø"/>
            </a:pPr>
            <a:r>
              <a:rPr lang="ru-RU" dirty="0" smtClean="0"/>
              <a:t>Приостановлено </a:t>
            </a:r>
            <a:r>
              <a:rPr lang="ru-RU" dirty="0"/>
              <a:t>действие подпункта «в» пункта 14 Правил ведения реестра контрактов, заключенных заказчиками (утв. постановлением Правительства РФ от 28 ноября 2013 г. № 1084 ) в части проверки непротиворечивости представленных заказчиком документов и информации:</a:t>
            </a:r>
          </a:p>
          <a:p>
            <a:pPr marL="742950" lvl="1" indent="-285750">
              <a:buFont typeface="Arial" panose="020B0604020202020204" pitchFamily="34" charset="0"/>
              <a:buChar char="•"/>
            </a:pPr>
            <a:r>
              <a:rPr lang="ru-RU" dirty="0"/>
              <a:t>о сроке исполнения контракта,</a:t>
            </a:r>
          </a:p>
          <a:p>
            <a:pPr marL="742950" lvl="1" indent="-285750" algn="just">
              <a:buFont typeface="Arial" panose="020B0604020202020204" pitchFamily="34" charset="0"/>
              <a:buChar char="•"/>
            </a:pPr>
            <a:r>
              <a:rPr lang="ru-RU" dirty="0"/>
              <a:t>о количестве товара, объеме работ и услуг (при наличии) и единицах измерения,</a:t>
            </a:r>
          </a:p>
          <a:p>
            <a:pPr marL="742950" lvl="1" indent="-285750" algn="just">
              <a:buFont typeface="Arial" panose="020B0604020202020204" pitchFamily="34" charset="0"/>
              <a:buChar char="•"/>
            </a:pPr>
            <a:r>
              <a:rPr lang="ru-RU" dirty="0"/>
              <a:t>о непротиворечивости данных об исполнении и расторжении контракта друг другу, а также условиям принимаемого (принятого) к учету бюджетного обязательства получателя средств соответствующего бюджета.</a:t>
            </a:r>
          </a:p>
          <a:p>
            <a:pPr marL="285750" indent="-285750">
              <a:buFont typeface="Arial" panose="020B0604020202020204" pitchFamily="34" charset="0"/>
              <a:buChar char="•"/>
            </a:pPr>
            <a:endParaRPr lang="ru-RU" dirty="0"/>
          </a:p>
          <a:p>
            <a:r>
              <a:rPr lang="ru-RU" dirty="0"/>
              <a:t>Вступление в силу</a:t>
            </a:r>
            <a:r>
              <a:rPr lang="en-US" dirty="0"/>
              <a:t>:</a:t>
            </a:r>
            <a:r>
              <a:rPr lang="ru-RU" dirty="0"/>
              <a:t> </a:t>
            </a:r>
            <a:r>
              <a:rPr lang="en-US" dirty="0"/>
              <a:t> </a:t>
            </a:r>
            <a:r>
              <a:rPr lang="ru-RU" dirty="0" smtClean="0"/>
              <a:t>1</a:t>
            </a:r>
            <a:r>
              <a:rPr lang="en-US" dirty="0" smtClean="0"/>
              <a:t> </a:t>
            </a:r>
            <a:r>
              <a:rPr lang="ru-RU" dirty="0" smtClean="0"/>
              <a:t>января 2018 года. </a:t>
            </a:r>
          </a:p>
        </p:txBody>
      </p:sp>
      <p:sp>
        <p:nvSpPr>
          <p:cNvPr id="2" name="Номер слайда 1"/>
          <p:cNvSpPr>
            <a:spLocks noGrp="1"/>
          </p:cNvSpPr>
          <p:nvPr>
            <p:ph type="sldNum" sz="quarter" idx="12"/>
          </p:nvPr>
        </p:nvSpPr>
        <p:spPr/>
        <p:txBody>
          <a:bodyPr/>
          <a:lstStyle/>
          <a:p>
            <a:fld id="{25800938-3505-4AFC-AA3C-099AD5E268D3}" type="slidenum">
              <a:rPr lang="ru-RU" smtClean="0"/>
              <a:pPr/>
              <a:t>21</a:t>
            </a:fld>
            <a:endParaRPr lang="ru-RU"/>
          </a:p>
        </p:txBody>
      </p:sp>
    </p:spTree>
    <p:extLst>
      <p:ext uri="{BB962C8B-B14F-4D97-AF65-F5344CB8AC3E}">
        <p14:creationId xmlns:p14="http://schemas.microsoft.com/office/powerpoint/2010/main" val="32533582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en-US" sz="2400" b="1" dirty="0" smtClean="0">
                <a:solidFill>
                  <a:prstClr val="black"/>
                </a:solidFill>
              </a:rPr>
              <a:t>…</a:t>
            </a:r>
            <a:r>
              <a:rPr lang="ru-RU" sz="2400" b="1" dirty="0" smtClean="0">
                <a:solidFill>
                  <a:prstClr val="black"/>
                </a:solidFill>
              </a:rPr>
              <a:t>Постановление </a:t>
            </a:r>
            <a:r>
              <a:rPr lang="ru-RU" sz="2400" b="1" dirty="0">
                <a:solidFill>
                  <a:prstClr val="black"/>
                </a:solidFill>
              </a:rPr>
              <a:t>Правительства от </a:t>
            </a:r>
            <a:r>
              <a:rPr lang="en-US" sz="2400" b="1" dirty="0" smtClean="0">
                <a:solidFill>
                  <a:prstClr val="black"/>
                </a:solidFill>
              </a:rPr>
              <a:t>2</a:t>
            </a:r>
            <a:r>
              <a:rPr lang="en-US" sz="2400" b="1" dirty="0">
                <a:solidFill>
                  <a:prstClr val="black"/>
                </a:solidFill>
              </a:rPr>
              <a:t>9</a:t>
            </a:r>
            <a:r>
              <a:rPr lang="ru-RU" sz="2400" b="1" dirty="0" smtClean="0">
                <a:solidFill>
                  <a:prstClr val="black"/>
                </a:solidFill>
              </a:rPr>
              <a:t>.12.201</a:t>
            </a:r>
            <a:r>
              <a:rPr lang="en-US" sz="2400" b="1" dirty="0">
                <a:solidFill>
                  <a:prstClr val="black"/>
                </a:solidFill>
              </a:rPr>
              <a:t>7</a:t>
            </a:r>
            <a:r>
              <a:rPr lang="ru-RU" sz="2400" b="1" dirty="0" smtClean="0">
                <a:solidFill>
                  <a:prstClr val="black"/>
                </a:solidFill>
              </a:rPr>
              <a:t> №</a:t>
            </a:r>
            <a:r>
              <a:rPr lang="en-US" sz="2400" b="1" dirty="0" smtClean="0">
                <a:solidFill>
                  <a:prstClr val="black"/>
                </a:solidFill>
              </a:rPr>
              <a:t>1</a:t>
            </a:r>
            <a:r>
              <a:rPr lang="ru-RU" sz="2400" b="1" dirty="0" smtClean="0">
                <a:solidFill>
                  <a:prstClr val="black"/>
                </a:solidFill>
              </a:rPr>
              <a:t>689</a:t>
            </a:r>
            <a:r>
              <a:rPr lang="en-US" sz="2400" b="1" dirty="0" smtClean="0">
                <a:solidFill>
                  <a:prstClr val="black"/>
                </a:solidFill>
              </a:rPr>
              <a:t> </a:t>
            </a:r>
            <a:endParaRPr lang="ru-RU" sz="2400" b="1" dirty="0">
              <a:solidFill>
                <a:prstClr val="black"/>
              </a:solidFill>
            </a:endParaRPr>
          </a:p>
        </p:txBody>
      </p:sp>
      <p:sp>
        <p:nvSpPr>
          <p:cNvPr id="39" name="Прямоугольник 38"/>
          <p:cNvSpPr/>
          <p:nvPr/>
        </p:nvSpPr>
        <p:spPr>
          <a:xfrm>
            <a:off x="179512" y="467750"/>
            <a:ext cx="8760142" cy="6170746"/>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 ВНЕСЕНИИ </a:t>
            </a:r>
            <a:r>
              <a:rPr lang="ru-RU" sz="1600" b="1" dirty="0" smtClean="0"/>
              <a:t>ИЗМЕНЕНИЙ В </a:t>
            </a:r>
            <a:r>
              <a:rPr lang="ru-RU" sz="1600" b="1" dirty="0"/>
              <a:t>ПОСТАНОВЛЕНИЕ ПРАВИТЕЛЬСТВА </a:t>
            </a:r>
            <a:r>
              <a:rPr lang="ru-RU" sz="1600" b="1" dirty="0" smtClean="0"/>
              <a:t>РФ ОТ 1</a:t>
            </a:r>
            <a:r>
              <a:rPr lang="en-US" sz="1600" b="1" dirty="0" smtClean="0"/>
              <a:t>3</a:t>
            </a:r>
            <a:r>
              <a:rPr lang="ru-RU" sz="1600" b="1" dirty="0" smtClean="0"/>
              <a:t>.</a:t>
            </a:r>
            <a:r>
              <a:rPr lang="en-US" sz="1600" b="1" dirty="0" smtClean="0"/>
              <a:t>04</a:t>
            </a:r>
            <a:r>
              <a:rPr lang="ru-RU" sz="1600" b="1" dirty="0" smtClean="0"/>
              <a:t>.201</a:t>
            </a:r>
            <a:r>
              <a:rPr lang="en-US" sz="1600" b="1" dirty="0" smtClean="0"/>
              <a:t>7</a:t>
            </a:r>
            <a:r>
              <a:rPr lang="ru-RU" sz="1600" b="1" dirty="0" smtClean="0"/>
              <a:t>г. №</a:t>
            </a:r>
            <a:r>
              <a:rPr lang="en-US" sz="1600" b="1" dirty="0" smtClean="0"/>
              <a:t>443</a:t>
            </a:r>
            <a:r>
              <a:rPr lang="ru-RU" sz="1600" b="1" dirty="0" smtClean="0"/>
              <a:t> </a:t>
            </a:r>
            <a:r>
              <a:rPr lang="en-US" sz="1600" b="1" dirty="0" smtClean="0"/>
              <a:t>“</a:t>
            </a:r>
            <a:r>
              <a:rPr lang="ru-RU" sz="1600" b="1" dirty="0" smtClean="0"/>
              <a:t>О ВНЕСЕНИИ ИЗМЕНЕНИЙ В ПОСТАНОВЛЕНИЕ ПРАВИТЕЛЬСТВА РФ ОТ 28.11.2013г. №1084</a:t>
            </a:r>
            <a:r>
              <a:rPr lang="en-US" sz="1600" b="1" dirty="0" smtClean="0"/>
              <a:t> </a:t>
            </a:r>
            <a:r>
              <a:rPr lang="ru-RU" sz="1600" b="1" dirty="0" smtClean="0"/>
              <a:t>«О ПОРЯДКЕ ВЕДЕНИЯ РЕЕСТРА КОНТРАКТОВ…»</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pPr marL="285750" indent="-285750" algn="just">
              <a:buFont typeface="Wingdings" panose="05000000000000000000" pitchFamily="2" charset="2"/>
              <a:buChar char="Ø"/>
            </a:pPr>
            <a:r>
              <a:rPr lang="ru-RU" dirty="0" smtClean="0"/>
              <a:t>Продлено </a:t>
            </a:r>
            <a:r>
              <a:rPr lang="ru-RU" dirty="0"/>
              <a:t>приостановление действия пунктов 2, 10, 18 и 22 Правил ведения реестра контрактов, содержащего сведения, составляющие государственную тайну, утвержденных постановлением Правительства Российской Федерации от 28 ноября 2013 г. № 1084. (пункты предусматривающие ведение Реестра контрактов, содержащего сведения, составляющие государственную тайну, исключительно органами Федерального казначейства)</a:t>
            </a:r>
          </a:p>
          <a:p>
            <a:pPr marL="285750" indent="-285750" algn="just">
              <a:buFont typeface="Wingdings" panose="05000000000000000000" pitchFamily="2" charset="2"/>
              <a:buChar char="Ø"/>
            </a:pPr>
            <a:r>
              <a:rPr lang="ru-RU" dirty="0"/>
              <a:t>До 01 января 2019 года допускается ведение такого Реестра контрактов, содержащего сведения, составляющие </a:t>
            </a:r>
            <a:r>
              <a:rPr lang="ru-RU" dirty="0" err="1"/>
              <a:t>гостайну</a:t>
            </a:r>
            <a:r>
              <a:rPr lang="ru-RU" dirty="0"/>
              <a:t>, Федеральным казначейством, уполномоченным органом исполнительной власти субъекта РФ и уполномоченным органом местного самоуправления. </a:t>
            </a:r>
          </a:p>
          <a:p>
            <a:pPr marL="285750" indent="-285750">
              <a:buFont typeface="Arial" panose="020B0604020202020204" pitchFamily="34" charset="0"/>
              <a:buChar char="•"/>
            </a:pPr>
            <a:endParaRPr lang="ru-RU" dirty="0"/>
          </a:p>
          <a:p>
            <a:r>
              <a:rPr lang="ru-RU" dirty="0"/>
              <a:t>Вступление в силу</a:t>
            </a:r>
            <a:r>
              <a:rPr lang="en-US" dirty="0"/>
              <a:t>:</a:t>
            </a:r>
            <a:r>
              <a:rPr lang="ru-RU" dirty="0"/>
              <a:t> </a:t>
            </a:r>
            <a:r>
              <a:rPr lang="en-US" dirty="0"/>
              <a:t> </a:t>
            </a:r>
            <a:r>
              <a:rPr lang="ru-RU" dirty="0" smtClean="0"/>
              <a:t>1</a:t>
            </a:r>
            <a:r>
              <a:rPr lang="en-US" dirty="0" smtClean="0"/>
              <a:t> </a:t>
            </a:r>
            <a:r>
              <a:rPr lang="ru-RU" dirty="0" smtClean="0"/>
              <a:t>января 2018 года. </a:t>
            </a:r>
          </a:p>
        </p:txBody>
      </p:sp>
      <p:sp>
        <p:nvSpPr>
          <p:cNvPr id="2" name="Номер слайда 1"/>
          <p:cNvSpPr>
            <a:spLocks noGrp="1"/>
          </p:cNvSpPr>
          <p:nvPr>
            <p:ph type="sldNum" sz="quarter" idx="12"/>
          </p:nvPr>
        </p:nvSpPr>
        <p:spPr/>
        <p:txBody>
          <a:bodyPr/>
          <a:lstStyle/>
          <a:p>
            <a:fld id="{25800938-3505-4AFC-AA3C-099AD5E268D3}" type="slidenum">
              <a:rPr lang="ru-RU" smtClean="0"/>
              <a:pPr/>
              <a:t>22</a:t>
            </a:fld>
            <a:endParaRPr lang="ru-RU"/>
          </a:p>
        </p:txBody>
      </p:sp>
    </p:spTree>
    <p:extLst>
      <p:ext uri="{BB962C8B-B14F-4D97-AF65-F5344CB8AC3E}">
        <p14:creationId xmlns:p14="http://schemas.microsoft.com/office/powerpoint/2010/main" val="15734977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от 21.11.2013 №1043</a:t>
            </a:r>
            <a:endParaRPr lang="ru-RU" sz="2400" b="1" dirty="0">
              <a:solidFill>
                <a:prstClr val="black"/>
              </a:solidFill>
            </a:endParaRPr>
          </a:p>
        </p:txBody>
      </p:sp>
      <p:sp>
        <p:nvSpPr>
          <p:cNvPr id="39" name="Прямоугольник 38"/>
          <p:cNvSpPr/>
          <p:nvPr/>
        </p:nvSpPr>
        <p:spPr>
          <a:xfrm>
            <a:off x="179513" y="467749"/>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1600" b="1" dirty="0" smtClean="0"/>
              <a:t>“</a:t>
            </a:r>
            <a:r>
              <a:rPr lang="ru-RU" sz="1600" b="1" dirty="0" smtClean="0"/>
              <a:t>О ТРЕБОВАНИЯХ К ФОРМИРОВАНИЮ, УТВЕРЖДЕНИЮ И ВЕДЕНИЮ ПЛАНОВ ЗАКУПОК ТОВАРОВ, РАБОТ, УСЛУГ ДЛЯ ОБЕСПЕЧЕНИЯ НУЖД СУБЪЕКТА РОССИЙСКОЙ ФЕДЕРАЦИИ И МУНИЦИПАЛЬНЫХ НУЖД, А ТАКЖЕ ТРЕБОВАНИЯХ К ФОРМЕ ПЛАНОВ ЗАКУПОК ТОВАРОВ, РАБОТ, УСЛУГ</a:t>
            </a:r>
            <a:r>
              <a:rPr lang="en-US" sz="1600" b="1" dirty="0" smtClean="0"/>
              <a:t>”</a:t>
            </a:r>
            <a:r>
              <a:rPr lang="ru-RU" sz="1600" b="1" dirty="0" smtClean="0"/>
              <a:t>      </a:t>
            </a:r>
            <a:r>
              <a:rPr lang="en-US" sz="1600" b="1" dirty="0" smtClean="0"/>
              <a:t> </a:t>
            </a:r>
            <a:r>
              <a:rPr lang="ru-RU" sz="1600" b="1" dirty="0" smtClean="0"/>
              <a:t>(</a:t>
            </a:r>
            <a:r>
              <a:rPr lang="ru-RU" sz="1600" dirty="0" smtClean="0"/>
              <a:t>Вступление в силу с 1.01.2018 года отдельных пунктов</a:t>
            </a:r>
            <a:r>
              <a:rPr lang="ru-RU" sz="1600" b="1" dirty="0" smtClean="0"/>
              <a:t>)</a:t>
            </a:r>
          </a:p>
          <a:p>
            <a:endParaRPr lang="ru-RU" sz="600" dirty="0" smtClean="0"/>
          </a:p>
          <a:p>
            <a:r>
              <a:rPr lang="ru-RU" sz="1400" dirty="0" smtClean="0"/>
              <a:t>    </a:t>
            </a:r>
            <a:r>
              <a:rPr lang="ru-RU" sz="1600" b="1" dirty="0" smtClean="0"/>
              <a:t>Вступил</a:t>
            </a:r>
            <a:r>
              <a:rPr lang="ru-RU" sz="1600" b="1" dirty="0"/>
              <a:t>а</a:t>
            </a:r>
            <a:r>
              <a:rPr lang="ru-RU" sz="1600" b="1" dirty="0" smtClean="0"/>
              <a:t> </a:t>
            </a:r>
            <a:r>
              <a:rPr lang="ru-RU" sz="1600" b="1" dirty="0"/>
              <a:t>в силу </a:t>
            </a:r>
            <a:r>
              <a:rPr lang="ru-RU" sz="1600" b="1" dirty="0" smtClean="0"/>
              <a:t>норма</a:t>
            </a:r>
            <a:r>
              <a:rPr lang="en-US" sz="1600" b="1" dirty="0" smtClean="0"/>
              <a:t>:</a:t>
            </a:r>
            <a:endParaRPr lang="ru-RU" sz="1600" b="1" dirty="0"/>
          </a:p>
          <a:p>
            <a:pPr marL="285750" indent="-285750" algn="just">
              <a:buFont typeface="Wingdings" panose="05000000000000000000" pitchFamily="2" charset="2"/>
              <a:buChar char="Ø"/>
            </a:pPr>
            <a:r>
              <a:rPr lang="ru-RU" i="1" dirty="0" smtClean="0"/>
              <a:t>Новая редакция п.3. Требований</a:t>
            </a:r>
            <a:r>
              <a:rPr lang="en-US" i="1" dirty="0" smtClean="0"/>
              <a:t>:</a:t>
            </a:r>
            <a:r>
              <a:rPr lang="en-US" dirty="0" smtClean="0"/>
              <a:t> </a:t>
            </a:r>
            <a:r>
              <a:rPr lang="ru-RU" dirty="0" smtClean="0"/>
              <a:t>В </a:t>
            </a:r>
            <a:r>
              <a:rPr lang="ru-RU" dirty="0"/>
              <a:t>плане закупок отдельными строками </a:t>
            </a:r>
            <a:r>
              <a:rPr lang="ru-RU" dirty="0" smtClean="0"/>
              <a:t>указывается итоговый </a:t>
            </a:r>
            <a:r>
              <a:rPr lang="ru-RU" dirty="0"/>
              <a:t>объем финансового обеспечения, предусмотренный для осуществления закупок в текущем финансовом году, плановом периоде и в последующих годах (в случае если закупки планируется осуществить по истечении планового </a:t>
            </a:r>
            <a:r>
              <a:rPr lang="ru-RU" dirty="0" smtClean="0"/>
              <a:t>периода)</a:t>
            </a:r>
            <a:r>
              <a:rPr lang="ru-RU" dirty="0"/>
              <a:t> </a:t>
            </a:r>
            <a:r>
              <a:rPr lang="ru-RU" u="sng" dirty="0" smtClean="0"/>
              <a:t>детализированный</a:t>
            </a:r>
            <a:r>
              <a:rPr lang="en-US" u="sng" dirty="0" smtClean="0"/>
              <a:t>:</a:t>
            </a:r>
            <a:endParaRPr lang="ru-RU" u="sng" dirty="0" smtClean="0"/>
          </a:p>
          <a:p>
            <a:pPr marL="742950" lvl="1" indent="-285750" algn="just">
              <a:buFont typeface="Arial" panose="020B0604020202020204" pitchFamily="34" charset="0"/>
              <a:buChar char="•"/>
            </a:pPr>
            <a:r>
              <a:rPr lang="ru-RU" u="sng" dirty="0" smtClean="0"/>
              <a:t>на </a:t>
            </a:r>
            <a:r>
              <a:rPr lang="ru-RU" u="sng" dirty="0"/>
              <a:t>объем финансового обеспечения по каждому коду бюджетной </a:t>
            </a:r>
            <a:r>
              <a:rPr lang="ru-RU" u="sng" dirty="0" smtClean="0"/>
              <a:t>классификации</a:t>
            </a:r>
            <a:r>
              <a:rPr lang="en-US" u="sng" dirty="0" smtClean="0"/>
              <a:t>;</a:t>
            </a:r>
          </a:p>
          <a:p>
            <a:pPr marL="742950" lvl="1" indent="-285750" algn="just">
              <a:buFont typeface="Arial" panose="020B0604020202020204" pitchFamily="34" charset="0"/>
              <a:buChar char="•"/>
            </a:pPr>
            <a:r>
              <a:rPr lang="ru-RU" u="sng" dirty="0" smtClean="0"/>
              <a:t>на </a:t>
            </a:r>
            <a:r>
              <a:rPr lang="ru-RU" u="sng" dirty="0"/>
              <a:t>объем финансового обеспечения по каждому соглашению о предоставлении </a:t>
            </a:r>
            <a:r>
              <a:rPr lang="ru-RU" u="sng" dirty="0" smtClean="0"/>
              <a:t>субсидии</a:t>
            </a:r>
            <a:r>
              <a:rPr lang="ru-RU" dirty="0" smtClean="0"/>
              <a:t>.</a:t>
            </a:r>
            <a:endParaRPr lang="en-US" dirty="0" smtClean="0"/>
          </a:p>
          <a:p>
            <a:pPr lvl="1" algn="just"/>
            <a:endParaRPr lang="en-US" dirty="0">
              <a:solidFill>
                <a:schemeClr val="tx1"/>
              </a:solidFill>
            </a:endParaRPr>
          </a:p>
          <a:p>
            <a:pPr lvl="1" algn="just"/>
            <a:endParaRPr lang="en-US" dirty="0" smtClean="0">
              <a:solidFill>
                <a:schemeClr val="tx1"/>
              </a:solidFill>
            </a:endParaRPr>
          </a:p>
          <a:p>
            <a:pPr algn="just"/>
            <a:r>
              <a:rPr lang="ru-RU" dirty="0"/>
              <a:t>Вступление в силу</a:t>
            </a:r>
            <a:r>
              <a:rPr lang="en-US" dirty="0"/>
              <a:t>:</a:t>
            </a:r>
            <a:r>
              <a:rPr lang="ru-RU" dirty="0"/>
              <a:t> </a:t>
            </a:r>
            <a:r>
              <a:rPr lang="en-US" dirty="0"/>
              <a:t> </a:t>
            </a:r>
            <a:r>
              <a:rPr lang="ru-RU" dirty="0"/>
              <a:t>1</a:t>
            </a:r>
            <a:r>
              <a:rPr lang="en-US" dirty="0"/>
              <a:t> </a:t>
            </a:r>
            <a:r>
              <a:rPr lang="ru-RU" dirty="0"/>
              <a:t>января 2018 года. </a:t>
            </a:r>
          </a:p>
          <a:p>
            <a:pPr algn="just"/>
            <a:endParaRPr lang="ru-RU" dirty="0">
              <a:solidFill>
                <a:schemeClr val="tx1"/>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23</a:t>
            </a:fld>
            <a:endParaRPr lang="ru-RU" dirty="0"/>
          </a:p>
        </p:txBody>
      </p:sp>
    </p:spTree>
    <p:extLst>
      <p:ext uri="{BB962C8B-B14F-4D97-AF65-F5344CB8AC3E}">
        <p14:creationId xmlns:p14="http://schemas.microsoft.com/office/powerpoint/2010/main" val="383998437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от </a:t>
            </a:r>
            <a:r>
              <a:rPr lang="en-US" sz="2400" b="1" dirty="0" smtClean="0">
                <a:solidFill>
                  <a:prstClr val="black"/>
                </a:solidFill>
              </a:rPr>
              <a:t>05</a:t>
            </a:r>
            <a:r>
              <a:rPr lang="ru-RU" sz="2400" b="1" dirty="0" smtClean="0">
                <a:solidFill>
                  <a:prstClr val="black"/>
                </a:solidFill>
              </a:rPr>
              <a:t>.</a:t>
            </a:r>
            <a:r>
              <a:rPr lang="en-US" sz="2400" b="1" dirty="0" smtClean="0">
                <a:solidFill>
                  <a:prstClr val="black"/>
                </a:solidFill>
              </a:rPr>
              <a:t>06</a:t>
            </a:r>
            <a:r>
              <a:rPr lang="ru-RU" sz="2400" b="1" dirty="0" smtClean="0">
                <a:solidFill>
                  <a:prstClr val="black"/>
                </a:solidFill>
              </a:rPr>
              <a:t>.201</a:t>
            </a:r>
            <a:r>
              <a:rPr lang="en-US" sz="2400" b="1" dirty="0" smtClean="0">
                <a:solidFill>
                  <a:prstClr val="black"/>
                </a:solidFill>
              </a:rPr>
              <a:t>5</a:t>
            </a:r>
            <a:r>
              <a:rPr lang="ru-RU" sz="2400" b="1" dirty="0" smtClean="0">
                <a:solidFill>
                  <a:prstClr val="black"/>
                </a:solidFill>
              </a:rPr>
              <a:t> №</a:t>
            </a:r>
            <a:r>
              <a:rPr lang="en-US" sz="2400" b="1" dirty="0" smtClean="0">
                <a:solidFill>
                  <a:prstClr val="black"/>
                </a:solidFill>
              </a:rPr>
              <a:t>552</a:t>
            </a:r>
            <a:endParaRPr lang="ru-RU" sz="2400" b="1" dirty="0">
              <a:solidFill>
                <a:prstClr val="black"/>
              </a:solidFill>
            </a:endParaRPr>
          </a:p>
        </p:txBody>
      </p:sp>
      <p:sp>
        <p:nvSpPr>
          <p:cNvPr id="39" name="Прямоугольник 38"/>
          <p:cNvSpPr/>
          <p:nvPr/>
        </p:nvSpPr>
        <p:spPr>
          <a:xfrm>
            <a:off x="179513" y="467749"/>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1600" b="1" dirty="0" smtClean="0"/>
              <a:t>“</a:t>
            </a:r>
            <a:r>
              <a:rPr lang="ru-RU" sz="1600" b="1" dirty="0" smtClean="0"/>
              <a:t>ОБ УТВЕРЖДЕНИИ ПРАВИЛ ФОРМИРОВАНИЯ, УТВЕРЖДЕНИЯ И ВЕДЕНИЯ ПЛАНА-ГРАФИКА ЗАКУПОК ТОВАРОВ, РАБОТ, УСЛУГ ДЛЯ ОБЕСПЕЧЕНИЯ ФЕДЕРАЛЬНЫХ НУЖД, А ТАКЖЕ ТРЕБОВАНИЙ К ФОРМЕ ПЛАНА-ГРАФИКА ЗАКУПОК ТОВАРОВ, РАБОТ, УСЛУГ ДЛЯ ОБЕСПЕЧЕНИЯ ФЕДЕРАЛЬНЫХ НУЖД</a:t>
            </a:r>
            <a:r>
              <a:rPr lang="en-US" sz="1600" b="1" dirty="0" smtClean="0"/>
              <a:t>”</a:t>
            </a:r>
            <a:r>
              <a:rPr lang="ru-RU" sz="1600" b="1" dirty="0" smtClean="0"/>
              <a:t>      </a:t>
            </a:r>
            <a:r>
              <a:rPr lang="en-US" sz="1600" b="1" dirty="0" smtClean="0"/>
              <a:t> </a:t>
            </a:r>
            <a:r>
              <a:rPr lang="ru-RU" sz="1600" b="1" dirty="0" smtClean="0"/>
              <a:t>(</a:t>
            </a:r>
            <a:r>
              <a:rPr lang="ru-RU" sz="1600" dirty="0" smtClean="0"/>
              <a:t>Вступление в силу с 1.01.2018 года отдельных пунктов</a:t>
            </a:r>
            <a:r>
              <a:rPr lang="ru-RU" sz="1600" b="1" dirty="0" smtClean="0"/>
              <a:t>)</a:t>
            </a:r>
          </a:p>
          <a:p>
            <a:endParaRPr lang="ru-RU" sz="600" dirty="0" smtClean="0"/>
          </a:p>
          <a:p>
            <a:r>
              <a:rPr lang="ru-RU" sz="1400" dirty="0" smtClean="0"/>
              <a:t>    </a:t>
            </a:r>
            <a:r>
              <a:rPr lang="ru-RU" sz="1600" b="1" dirty="0" smtClean="0"/>
              <a:t>Вступил</a:t>
            </a:r>
            <a:r>
              <a:rPr lang="ru-RU" sz="1600" b="1" dirty="0"/>
              <a:t>а</a:t>
            </a:r>
            <a:r>
              <a:rPr lang="ru-RU" sz="1600" b="1" dirty="0" smtClean="0"/>
              <a:t> </a:t>
            </a:r>
            <a:r>
              <a:rPr lang="ru-RU" sz="1600" b="1" dirty="0"/>
              <a:t>в силу </a:t>
            </a:r>
            <a:r>
              <a:rPr lang="ru-RU" sz="1600" b="1" dirty="0" smtClean="0"/>
              <a:t>норма</a:t>
            </a:r>
            <a:r>
              <a:rPr lang="en-US" sz="1600" b="1" dirty="0" smtClean="0"/>
              <a:t>:</a:t>
            </a:r>
            <a:endParaRPr lang="ru-RU" sz="1600" b="1" dirty="0"/>
          </a:p>
          <a:p>
            <a:pPr marL="285750" indent="-285750" algn="just">
              <a:buFont typeface="Wingdings" panose="05000000000000000000" pitchFamily="2" charset="2"/>
              <a:buChar char="Ø"/>
            </a:pPr>
            <a:r>
              <a:rPr lang="ru-RU" i="1" dirty="0" smtClean="0"/>
              <a:t>Новая редакция п.3 Правил</a:t>
            </a:r>
            <a:r>
              <a:rPr lang="en-US" i="1" dirty="0" smtClean="0"/>
              <a:t>:</a:t>
            </a:r>
            <a:r>
              <a:rPr lang="en-US" dirty="0" smtClean="0"/>
              <a:t> </a:t>
            </a:r>
            <a:r>
              <a:rPr lang="ru-RU" dirty="0" smtClean="0"/>
              <a:t>В </a:t>
            </a:r>
            <a:r>
              <a:rPr lang="ru-RU" dirty="0"/>
              <a:t>плане закупок отдельными строками </a:t>
            </a:r>
            <a:r>
              <a:rPr lang="ru-RU" dirty="0" smtClean="0"/>
              <a:t>указывается итоговый </a:t>
            </a:r>
            <a:r>
              <a:rPr lang="ru-RU" dirty="0"/>
              <a:t>объем финансового обеспечения, предусмотренный для осуществления закупок в текущем финансовом году, плановом периоде и в последующих годах (в случае если закупки планируется осуществить по истечении планового </a:t>
            </a:r>
            <a:r>
              <a:rPr lang="ru-RU" dirty="0" smtClean="0"/>
              <a:t>периода)</a:t>
            </a:r>
            <a:r>
              <a:rPr lang="ru-RU" dirty="0"/>
              <a:t> </a:t>
            </a:r>
            <a:r>
              <a:rPr lang="ru-RU" u="sng" dirty="0" smtClean="0"/>
              <a:t>детализированный</a:t>
            </a:r>
            <a:r>
              <a:rPr lang="en-US" u="sng" dirty="0" smtClean="0"/>
              <a:t>:</a:t>
            </a:r>
            <a:endParaRPr lang="ru-RU" u="sng" dirty="0" smtClean="0"/>
          </a:p>
          <a:p>
            <a:pPr marL="742950" lvl="1" indent="-285750" algn="just">
              <a:buFont typeface="Arial" panose="020B0604020202020204" pitchFamily="34" charset="0"/>
              <a:buChar char="•"/>
            </a:pPr>
            <a:r>
              <a:rPr lang="ru-RU" u="sng" dirty="0" smtClean="0"/>
              <a:t>на </a:t>
            </a:r>
            <a:r>
              <a:rPr lang="ru-RU" u="sng" dirty="0"/>
              <a:t>объем финансового обеспечения по каждому коду бюджетной </a:t>
            </a:r>
            <a:r>
              <a:rPr lang="ru-RU" u="sng" dirty="0" smtClean="0"/>
              <a:t>классификации</a:t>
            </a:r>
            <a:r>
              <a:rPr lang="en-US" u="sng" dirty="0" smtClean="0"/>
              <a:t>;</a:t>
            </a:r>
          </a:p>
          <a:p>
            <a:pPr marL="742950" lvl="1" indent="-285750" algn="just">
              <a:buFont typeface="Arial" panose="020B0604020202020204" pitchFamily="34" charset="0"/>
              <a:buChar char="•"/>
            </a:pPr>
            <a:r>
              <a:rPr lang="ru-RU" u="sng" dirty="0" smtClean="0"/>
              <a:t>на </a:t>
            </a:r>
            <a:r>
              <a:rPr lang="ru-RU" u="sng" dirty="0"/>
              <a:t>объем финансового обеспечения по каждому соглашению о предоставлении </a:t>
            </a:r>
            <a:r>
              <a:rPr lang="ru-RU" u="sng" dirty="0" smtClean="0"/>
              <a:t>субсидии</a:t>
            </a:r>
            <a:r>
              <a:rPr lang="ru-RU" dirty="0" smtClean="0"/>
              <a:t>.</a:t>
            </a:r>
            <a:endParaRPr lang="en-US" dirty="0"/>
          </a:p>
          <a:p>
            <a:pPr marL="285750" indent="-285750" algn="just">
              <a:buFont typeface="Wingdings" panose="05000000000000000000" pitchFamily="2" charset="2"/>
              <a:buChar char="Ø"/>
            </a:pPr>
            <a:r>
              <a:rPr lang="ru-RU" u="sng" dirty="0"/>
              <a:t>Информация о закупках, в том числе об объеме финансового обеспечения по кодам бюджетной классификации, включается в план закупок на основании расчетов плановых сметных показателей, используемых при формировании бюджетной сметы казенного учреждения, сформированных в порядке, установленном Министерством финансов Российской Федерации</a:t>
            </a:r>
            <a:r>
              <a:rPr lang="ru-RU" u="sng" dirty="0" smtClean="0"/>
              <a:t>.</a:t>
            </a:r>
            <a:endParaRPr lang="en-US" dirty="0">
              <a:solidFill>
                <a:schemeClr val="tx1"/>
              </a:solidFill>
            </a:endParaRPr>
          </a:p>
          <a:p>
            <a:pPr lvl="1" algn="just"/>
            <a:endParaRPr lang="en-US" dirty="0" smtClean="0">
              <a:solidFill>
                <a:schemeClr val="tx1"/>
              </a:solidFill>
            </a:endParaRPr>
          </a:p>
          <a:p>
            <a:pPr algn="just"/>
            <a:r>
              <a:rPr lang="ru-RU" dirty="0"/>
              <a:t>Вступление в силу</a:t>
            </a:r>
            <a:r>
              <a:rPr lang="en-US" dirty="0"/>
              <a:t>:</a:t>
            </a:r>
            <a:r>
              <a:rPr lang="ru-RU" dirty="0"/>
              <a:t> </a:t>
            </a:r>
            <a:r>
              <a:rPr lang="en-US" dirty="0"/>
              <a:t> </a:t>
            </a:r>
            <a:r>
              <a:rPr lang="ru-RU" dirty="0"/>
              <a:t>1</a:t>
            </a:r>
            <a:r>
              <a:rPr lang="en-US" dirty="0"/>
              <a:t> </a:t>
            </a:r>
            <a:r>
              <a:rPr lang="ru-RU" dirty="0"/>
              <a:t>января 2018 года. </a:t>
            </a:r>
          </a:p>
          <a:p>
            <a:pPr algn="just"/>
            <a:endParaRPr lang="ru-RU" dirty="0">
              <a:solidFill>
                <a:schemeClr val="tx1"/>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24</a:t>
            </a:fld>
            <a:endParaRPr lang="ru-RU" dirty="0"/>
          </a:p>
        </p:txBody>
      </p:sp>
    </p:spTree>
    <p:extLst>
      <p:ext uri="{BB962C8B-B14F-4D97-AF65-F5344CB8AC3E}">
        <p14:creationId xmlns:p14="http://schemas.microsoft.com/office/powerpoint/2010/main" val="21516618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a:t>
            </a:r>
            <a:r>
              <a:rPr lang="ru-RU" sz="2400" b="1" dirty="0">
                <a:solidFill>
                  <a:prstClr val="black"/>
                </a:solidFill>
              </a:rPr>
              <a:t>я</a:t>
            </a:r>
            <a:r>
              <a:rPr lang="ru-RU" sz="2400" b="1" dirty="0" smtClean="0">
                <a:solidFill>
                  <a:prstClr val="black"/>
                </a:solidFill>
              </a:rPr>
              <a:t> Правительства от </a:t>
            </a:r>
            <a:r>
              <a:rPr lang="en-US" sz="2400" b="1" dirty="0" smtClean="0">
                <a:solidFill>
                  <a:prstClr val="black"/>
                </a:solidFill>
              </a:rPr>
              <a:t>05</a:t>
            </a:r>
            <a:r>
              <a:rPr lang="ru-RU" sz="2400" b="1" dirty="0" smtClean="0">
                <a:solidFill>
                  <a:prstClr val="black"/>
                </a:solidFill>
              </a:rPr>
              <a:t>.</a:t>
            </a:r>
            <a:r>
              <a:rPr lang="en-US" sz="2400" b="1" dirty="0" smtClean="0">
                <a:solidFill>
                  <a:prstClr val="black"/>
                </a:solidFill>
              </a:rPr>
              <a:t>06</a:t>
            </a:r>
            <a:r>
              <a:rPr lang="ru-RU" sz="2400" b="1" dirty="0" smtClean="0">
                <a:solidFill>
                  <a:prstClr val="black"/>
                </a:solidFill>
              </a:rPr>
              <a:t>.201</a:t>
            </a:r>
            <a:r>
              <a:rPr lang="en-US" sz="2400" b="1" dirty="0" smtClean="0">
                <a:solidFill>
                  <a:prstClr val="black"/>
                </a:solidFill>
              </a:rPr>
              <a:t>5</a:t>
            </a:r>
            <a:r>
              <a:rPr lang="ru-RU" sz="2400" b="1" dirty="0" smtClean="0">
                <a:solidFill>
                  <a:prstClr val="black"/>
                </a:solidFill>
              </a:rPr>
              <a:t> №</a:t>
            </a:r>
            <a:r>
              <a:rPr lang="en-US" sz="2400" b="1" dirty="0" smtClean="0">
                <a:solidFill>
                  <a:prstClr val="black"/>
                </a:solidFill>
              </a:rPr>
              <a:t>55</a:t>
            </a:r>
            <a:r>
              <a:rPr lang="ru-RU" sz="2400" b="1" dirty="0" smtClean="0">
                <a:solidFill>
                  <a:prstClr val="black"/>
                </a:solidFill>
              </a:rPr>
              <a:t>3, 554</a:t>
            </a:r>
            <a:endParaRPr lang="ru-RU" sz="2400" b="1" dirty="0">
              <a:solidFill>
                <a:prstClr val="black"/>
              </a:solidFill>
            </a:endParaRPr>
          </a:p>
        </p:txBody>
      </p:sp>
      <p:sp>
        <p:nvSpPr>
          <p:cNvPr id="39" name="Прямоугольник 38"/>
          <p:cNvSpPr/>
          <p:nvPr/>
        </p:nvSpPr>
        <p:spPr>
          <a:xfrm>
            <a:off x="179513" y="467749"/>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1600" b="1" dirty="0" smtClean="0"/>
              <a:t>“</a:t>
            </a:r>
            <a:r>
              <a:rPr lang="ru-RU" sz="1600" b="1" dirty="0" smtClean="0"/>
              <a:t>ТРЕБОВАНИЯ К ФОРМИРОВАНИЮ, УТВЕРЖДЕНИЮ И ВЕДЕНИЮ ПЛАНА-ГРАФИКА ЗАКУПОК ТОВАРОВ, РАБОТ, УСЛУГ ДЛЯ ОБЕСПЕЧЕНИЯ …</a:t>
            </a:r>
            <a:r>
              <a:rPr lang="en-US" sz="1600" b="1" dirty="0" smtClean="0"/>
              <a:t>”</a:t>
            </a:r>
            <a:r>
              <a:rPr lang="ru-RU" sz="1600" b="1" dirty="0" smtClean="0"/>
              <a:t>  ФЕДЕРАЛЬНЫХ НУЖД;  НУЖД СУБЪЕКТА РФ И МУНИЦИПАЛЬНЫХ НУЖД.    </a:t>
            </a:r>
            <a:r>
              <a:rPr lang="en-US" sz="1600" b="1" dirty="0" smtClean="0"/>
              <a:t> </a:t>
            </a:r>
            <a:r>
              <a:rPr lang="ru-RU" sz="1600" b="1" dirty="0" smtClean="0"/>
              <a:t>(</a:t>
            </a:r>
            <a:r>
              <a:rPr lang="ru-RU" sz="1600" dirty="0" smtClean="0"/>
              <a:t>Вступление в силу с 1.01.2018 года отдельных пунктов</a:t>
            </a:r>
            <a:r>
              <a:rPr lang="ru-RU" sz="1600" b="1" dirty="0" smtClean="0"/>
              <a:t>)…</a:t>
            </a:r>
          </a:p>
          <a:p>
            <a:endParaRPr lang="ru-RU" sz="600" dirty="0" smtClean="0"/>
          </a:p>
          <a:p>
            <a:r>
              <a:rPr lang="ru-RU" sz="1400" dirty="0" smtClean="0"/>
              <a:t>    </a:t>
            </a:r>
            <a:r>
              <a:rPr lang="ru-RU" sz="1600" b="1" dirty="0" smtClean="0"/>
              <a:t>Вступил</a:t>
            </a:r>
            <a:r>
              <a:rPr lang="ru-RU" sz="1600" b="1" dirty="0"/>
              <a:t>а</a:t>
            </a:r>
            <a:r>
              <a:rPr lang="ru-RU" sz="1600" b="1" dirty="0" smtClean="0"/>
              <a:t> </a:t>
            </a:r>
            <a:r>
              <a:rPr lang="ru-RU" sz="1600" b="1" dirty="0"/>
              <a:t>в силу </a:t>
            </a:r>
            <a:r>
              <a:rPr lang="ru-RU" sz="1600" b="1" dirty="0" smtClean="0"/>
              <a:t>норма</a:t>
            </a:r>
            <a:r>
              <a:rPr lang="en-US" sz="1600" b="1" dirty="0" smtClean="0"/>
              <a:t>:</a:t>
            </a:r>
            <a:endParaRPr lang="ru-RU" sz="1600" b="1" dirty="0"/>
          </a:p>
          <a:p>
            <a:pPr marL="285750" indent="-285750" algn="just">
              <a:buFont typeface="Wingdings" panose="05000000000000000000" pitchFamily="2" charset="2"/>
              <a:buChar char="Ø"/>
            </a:pPr>
            <a:r>
              <a:rPr lang="ru-RU" dirty="0"/>
              <a:t>План-график закупок должен содержать приложения, содержащие обоснования по каждому объекту закупки, включающие обоснования начальной (максимальной) цены контракта или цены контракта, заключаемого с единственным поставщиком (подрядчиком, исполнителем), определяемых в соответствии со статьей 22 Федерального закона с </a:t>
            </a:r>
            <a:r>
              <a:rPr lang="ru-RU" u="sng" dirty="0"/>
              <a:t>указанием включенных в объект закупки товаров, работ, услуг, их количества и единиц измерения (при наличии</a:t>
            </a:r>
            <a:r>
              <a:rPr lang="ru-RU" u="sng" dirty="0" smtClean="0"/>
              <a:t>)</a:t>
            </a:r>
            <a:r>
              <a:rPr lang="ru-RU" dirty="0" smtClean="0"/>
              <a:t>.</a:t>
            </a:r>
          </a:p>
          <a:p>
            <a:pPr algn="just"/>
            <a:endParaRPr lang="en-US" dirty="0" smtClean="0">
              <a:solidFill>
                <a:schemeClr val="tx1"/>
              </a:solidFill>
            </a:endParaRPr>
          </a:p>
          <a:p>
            <a:pPr algn="just"/>
            <a:r>
              <a:rPr lang="ru-RU" dirty="0"/>
              <a:t>Вступление в силу</a:t>
            </a:r>
            <a:r>
              <a:rPr lang="en-US" dirty="0"/>
              <a:t>:</a:t>
            </a:r>
            <a:r>
              <a:rPr lang="ru-RU" dirty="0"/>
              <a:t> </a:t>
            </a:r>
            <a:r>
              <a:rPr lang="en-US" dirty="0"/>
              <a:t> </a:t>
            </a:r>
            <a:r>
              <a:rPr lang="ru-RU" dirty="0"/>
              <a:t>1</a:t>
            </a:r>
            <a:r>
              <a:rPr lang="en-US" dirty="0"/>
              <a:t> </a:t>
            </a:r>
            <a:r>
              <a:rPr lang="ru-RU" dirty="0"/>
              <a:t>января 2018 года. </a:t>
            </a:r>
          </a:p>
          <a:p>
            <a:pPr algn="just"/>
            <a:endParaRPr lang="ru-RU" dirty="0">
              <a:solidFill>
                <a:schemeClr val="tx1"/>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25</a:t>
            </a:fld>
            <a:endParaRPr lang="ru-RU" dirty="0"/>
          </a:p>
        </p:txBody>
      </p:sp>
    </p:spTree>
    <p:extLst>
      <p:ext uri="{BB962C8B-B14F-4D97-AF65-F5344CB8AC3E}">
        <p14:creationId xmlns:p14="http://schemas.microsoft.com/office/powerpoint/2010/main" val="25383562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от 27.</a:t>
            </a:r>
            <a:r>
              <a:rPr lang="en-US" sz="2400" b="1" dirty="0" smtClean="0">
                <a:solidFill>
                  <a:prstClr val="black"/>
                </a:solidFill>
              </a:rPr>
              <a:t>0</a:t>
            </a:r>
            <a:r>
              <a:rPr lang="ru-RU" sz="2400" b="1" dirty="0" smtClean="0">
                <a:solidFill>
                  <a:prstClr val="black"/>
                </a:solidFill>
              </a:rPr>
              <a:t>2.2017г.  №231  </a:t>
            </a:r>
            <a:endParaRPr lang="ru-RU" sz="2400" b="1" dirty="0">
              <a:solidFill>
                <a:prstClr val="black"/>
              </a:solidFill>
            </a:endParaRPr>
          </a:p>
        </p:txBody>
      </p:sp>
      <p:sp>
        <p:nvSpPr>
          <p:cNvPr id="39" name="Прямоугольник 38"/>
          <p:cNvSpPr/>
          <p:nvPr/>
        </p:nvSpPr>
        <p:spPr>
          <a:xfrm>
            <a:off x="179513" y="467749"/>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1600" b="1" dirty="0" smtClean="0"/>
              <a:t>“</a:t>
            </a:r>
            <a:r>
              <a:rPr lang="ru-RU" sz="1600" b="1" dirty="0" smtClean="0"/>
              <a:t>ПРАВИЛ ВЕДЕНИЯ РЕЕСТРА ЕДИНСТВЕННЫХ ПОСТАВЩИКОВ ТОВАРА, ПРОИЗВОДСТВО КОТОРОГО СОЗДАЕТСЯ ИЛИ МОДЕРНИЗИРУЕТСЯ И (ИЛИ) ОСВАИВАЕТСЯ НА ТЕРРИТОРИИ РОССИЙСКОЙ ФЕДЕРАЦИИ.    </a:t>
            </a:r>
            <a:r>
              <a:rPr lang="en-US" sz="1600" b="1" dirty="0" smtClean="0"/>
              <a:t> </a:t>
            </a:r>
            <a:r>
              <a:rPr lang="ru-RU" sz="1600" b="1" dirty="0" smtClean="0"/>
              <a:t>(</a:t>
            </a:r>
            <a:r>
              <a:rPr lang="ru-RU" sz="1600" dirty="0" smtClean="0"/>
              <a:t>Вступление в силу с 1.01.2018 года отдельных пунктов</a:t>
            </a:r>
            <a:r>
              <a:rPr lang="ru-RU" sz="1600" b="1" dirty="0" smtClean="0"/>
              <a:t>)…</a:t>
            </a:r>
          </a:p>
          <a:p>
            <a:endParaRPr lang="ru-RU" sz="600" dirty="0" smtClean="0"/>
          </a:p>
          <a:p>
            <a:r>
              <a:rPr lang="ru-RU" sz="1400" dirty="0" smtClean="0"/>
              <a:t>    </a:t>
            </a:r>
            <a:r>
              <a:rPr lang="ru-RU" sz="1600" b="1" dirty="0" smtClean="0"/>
              <a:t>Вступил</a:t>
            </a:r>
            <a:r>
              <a:rPr lang="ru-RU" sz="1600" b="1" dirty="0"/>
              <a:t>а</a:t>
            </a:r>
            <a:r>
              <a:rPr lang="ru-RU" sz="1600" b="1" dirty="0" smtClean="0"/>
              <a:t> </a:t>
            </a:r>
            <a:r>
              <a:rPr lang="ru-RU" sz="1600" b="1" dirty="0"/>
              <a:t>в силу </a:t>
            </a:r>
            <a:r>
              <a:rPr lang="ru-RU" sz="1600" b="1" dirty="0" smtClean="0"/>
              <a:t>норма</a:t>
            </a:r>
            <a:r>
              <a:rPr lang="en-US" sz="1600" b="1" dirty="0" smtClean="0"/>
              <a:t>:</a:t>
            </a:r>
            <a:endParaRPr lang="ru-RU" sz="1600" b="1" dirty="0"/>
          </a:p>
          <a:p>
            <a:pPr marL="285750" indent="-285750" algn="just">
              <a:buFont typeface="Wingdings" panose="05000000000000000000" pitchFamily="2" charset="2"/>
              <a:buChar char="Ø"/>
            </a:pPr>
            <a:r>
              <a:rPr lang="ru-RU" dirty="0"/>
              <a:t>возобновляется действие пункта 2 Правил ведения </a:t>
            </a:r>
            <a:r>
              <a:rPr lang="ru-RU" dirty="0" smtClean="0"/>
              <a:t>реестра</a:t>
            </a:r>
            <a:r>
              <a:rPr lang="en-US" dirty="0" smtClean="0"/>
              <a:t>: </a:t>
            </a:r>
            <a:r>
              <a:rPr lang="ru-RU" dirty="0"/>
              <a:t>в ЕИС появился Реестр единственных поставщиков товара, производство которого создается или модернизируется и (или) осваивается на территории РФ.</a:t>
            </a:r>
            <a:endParaRPr lang="ru-RU" dirty="0" smtClean="0"/>
          </a:p>
          <a:p>
            <a:pPr algn="just"/>
            <a:endParaRPr lang="en-US" dirty="0" smtClean="0">
              <a:solidFill>
                <a:schemeClr val="tx1"/>
              </a:solidFill>
            </a:endParaRPr>
          </a:p>
          <a:p>
            <a:pPr algn="just"/>
            <a:r>
              <a:rPr lang="ru-RU" dirty="0"/>
              <a:t>Вступление в силу</a:t>
            </a:r>
            <a:r>
              <a:rPr lang="en-US" dirty="0"/>
              <a:t>:</a:t>
            </a:r>
            <a:r>
              <a:rPr lang="ru-RU" dirty="0"/>
              <a:t> </a:t>
            </a:r>
            <a:r>
              <a:rPr lang="en-US" dirty="0"/>
              <a:t> </a:t>
            </a:r>
            <a:r>
              <a:rPr lang="ru-RU" dirty="0"/>
              <a:t>1</a:t>
            </a:r>
            <a:r>
              <a:rPr lang="en-US" dirty="0"/>
              <a:t> </a:t>
            </a:r>
            <a:r>
              <a:rPr lang="ru-RU" dirty="0"/>
              <a:t>января 2018 года. </a:t>
            </a:r>
          </a:p>
          <a:p>
            <a:pPr algn="just"/>
            <a:endParaRPr lang="ru-RU" dirty="0">
              <a:solidFill>
                <a:schemeClr val="tx1"/>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26</a:t>
            </a:fld>
            <a:endParaRPr lang="ru-RU" dirty="0"/>
          </a:p>
        </p:txBody>
      </p:sp>
    </p:spTree>
    <p:extLst>
      <p:ext uri="{BB962C8B-B14F-4D97-AF65-F5344CB8AC3E}">
        <p14:creationId xmlns:p14="http://schemas.microsoft.com/office/powerpoint/2010/main" val="318200711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законы </a:t>
            </a:r>
            <a:r>
              <a:rPr lang="ru-RU" sz="2400" b="1" dirty="0">
                <a:solidFill>
                  <a:prstClr val="black"/>
                </a:solidFill>
              </a:rPr>
              <a:t>от </a:t>
            </a:r>
            <a:r>
              <a:rPr lang="ru-RU" sz="2400" b="1" dirty="0" smtClean="0">
                <a:solidFill>
                  <a:prstClr val="black"/>
                </a:solidFill>
              </a:rPr>
              <a:t>18.12.2017 №178-ФЗ</a:t>
            </a:r>
            <a:endParaRPr lang="ru-RU" sz="2400" b="1" dirty="0">
              <a:solidFill>
                <a:prstClr val="black"/>
              </a:solidFill>
            </a:endParaRPr>
          </a:p>
        </p:txBody>
      </p:sp>
      <p:sp>
        <p:nvSpPr>
          <p:cNvPr id="39" name="Прямоугольник 38"/>
          <p:cNvSpPr/>
          <p:nvPr/>
        </p:nvSpPr>
        <p:spPr>
          <a:xfrm>
            <a:off x="179512" y="404664"/>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 БК РФ</a:t>
            </a:r>
            <a:endParaRPr lang="ru-RU" sz="1600" b="1" dirty="0"/>
          </a:p>
          <a:p>
            <a:endParaRPr lang="ru-RU" sz="1600" b="1" dirty="0" smtClean="0"/>
          </a:p>
          <a:p>
            <a:pPr algn="just"/>
            <a:r>
              <a:rPr lang="ru-RU" dirty="0"/>
              <a:t>п. 3 ст. 72 Бюджетного кодекса РФ дополнен абзацем следующего содержания:</a:t>
            </a:r>
          </a:p>
          <a:p>
            <a:pPr algn="just"/>
            <a:r>
              <a:rPr lang="en-US" dirty="0" smtClean="0"/>
              <a:t>“</a:t>
            </a:r>
            <a:r>
              <a:rPr lang="ru-RU" dirty="0" smtClean="0"/>
              <a:t>Государственные </a:t>
            </a:r>
            <a:r>
              <a:rPr lang="ru-RU" dirty="0"/>
              <a:t>(муниципальные) заказчики вправе заключать государственные (муниципальные) контракты в период отзыва лимитов бюджетных обязательств в целях их приведения в соответствие с законом (решением) о бюджете в размере, не превышающем объема принимаемых бюджетных обязательств, поставленных на учет в порядке, установленном финансовым органом</a:t>
            </a:r>
            <a:r>
              <a:rPr lang="ru-RU" dirty="0" smtClean="0"/>
              <a:t>.</a:t>
            </a:r>
            <a:r>
              <a:rPr lang="en-US" dirty="0" smtClean="0"/>
              <a:t>”</a:t>
            </a:r>
            <a:endParaRPr lang="ru-RU" dirty="0" smtClean="0"/>
          </a:p>
          <a:p>
            <a:pPr algn="just"/>
            <a:endParaRPr lang="ru-RU" dirty="0"/>
          </a:p>
          <a:p>
            <a:pPr algn="just"/>
            <a:r>
              <a:rPr lang="ru-RU" dirty="0" smtClean="0"/>
              <a:t>Также действует абзац п.3. </a:t>
            </a:r>
          </a:p>
          <a:p>
            <a:pPr algn="just"/>
            <a:r>
              <a:rPr lang="en-US" dirty="0" smtClean="0"/>
              <a:t>“</a:t>
            </a:r>
            <a:r>
              <a:rPr lang="ru-RU" dirty="0"/>
              <a:t>Иные государственные контракты, заключаемые от имени </a:t>
            </a:r>
            <a:r>
              <a:rPr lang="ru-RU" dirty="0" smtClean="0"/>
              <a:t>РФ, </a:t>
            </a:r>
            <a:r>
              <a:rPr lang="ru-RU" dirty="0"/>
              <a:t>субъекта </a:t>
            </a:r>
            <a:r>
              <a:rPr lang="ru-RU" dirty="0" smtClean="0"/>
              <a:t>РФ, </a:t>
            </a:r>
            <a:r>
              <a:rPr lang="ru-RU" dirty="0"/>
              <a:t>муниципальные контракты, заключаемые от имени муниципального образования, предметами которых являются выполнение работ, оказание услуг, длительность производственного цикла выполнения, оказания которых превышает срок действия утвержденных лимитов бюджетных обязательств, могут заключаться в случаях, предусмотренных соответственно нормативными правовыми актами </a:t>
            </a:r>
            <a:r>
              <a:rPr lang="ru-RU" dirty="0" smtClean="0"/>
              <a:t>Правительства РФ, высшего исполнительного органа государственной власти субъекта РФ, муниципальными правовыми актами местной администрации муниципального образования (ОИВ), </a:t>
            </a:r>
            <a:r>
              <a:rPr lang="ru-RU" dirty="0"/>
              <a:t>в пределах средств и на сроки, которые установлены указанными актами, а также в соответствии с иными решениями </a:t>
            </a:r>
            <a:r>
              <a:rPr lang="ru-RU" dirty="0" smtClean="0"/>
              <a:t>ОИВ, </a:t>
            </a:r>
            <a:r>
              <a:rPr lang="ru-RU" dirty="0"/>
              <a:t>принимаемыми в </a:t>
            </a:r>
            <a:r>
              <a:rPr lang="ru-RU" u="sng" dirty="0">
                <a:hlinkClick r:id="rId3"/>
              </a:rPr>
              <a:t>порядке</a:t>
            </a:r>
            <a:r>
              <a:rPr lang="ru-RU" dirty="0"/>
              <a:t>, определяемом соответственно </a:t>
            </a:r>
            <a:r>
              <a:rPr lang="ru-RU" dirty="0" smtClean="0"/>
              <a:t>ОИВ.</a:t>
            </a:r>
            <a:r>
              <a:rPr lang="en-US" dirty="0" smtClean="0"/>
              <a:t>”</a:t>
            </a:r>
            <a:endParaRPr lang="ru-RU" dirty="0" smtClean="0"/>
          </a:p>
        </p:txBody>
      </p:sp>
      <p:sp>
        <p:nvSpPr>
          <p:cNvPr id="2" name="Номер слайда 1"/>
          <p:cNvSpPr>
            <a:spLocks noGrp="1"/>
          </p:cNvSpPr>
          <p:nvPr>
            <p:ph type="sldNum" sz="quarter" idx="12"/>
          </p:nvPr>
        </p:nvSpPr>
        <p:spPr/>
        <p:txBody>
          <a:bodyPr/>
          <a:lstStyle/>
          <a:p>
            <a:fld id="{25800938-3505-4AFC-AA3C-099AD5E268D3}" type="slidenum">
              <a:rPr lang="ru-RU" smtClean="0"/>
              <a:pPr/>
              <a:t>27</a:t>
            </a:fld>
            <a:endParaRPr lang="ru-RU"/>
          </a:p>
        </p:txBody>
      </p:sp>
    </p:spTree>
    <p:extLst>
      <p:ext uri="{BB962C8B-B14F-4D97-AF65-F5344CB8AC3E}">
        <p14:creationId xmlns:p14="http://schemas.microsoft.com/office/powerpoint/2010/main" val="30048256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Федеральные законы </a:t>
            </a:r>
            <a:r>
              <a:rPr lang="ru-RU" dirty="0"/>
              <a:t>от 29.12.2017 № </a:t>
            </a:r>
            <a:r>
              <a:rPr lang="ru-RU" b="1" dirty="0"/>
              <a:t>475-ФЗ</a:t>
            </a:r>
            <a:r>
              <a:rPr lang="ru-RU" dirty="0" smtClean="0"/>
              <a:t>, от </a:t>
            </a:r>
            <a:r>
              <a:rPr lang="ru-RU" dirty="0"/>
              <a:t>31.12.2017 № </a:t>
            </a:r>
            <a:r>
              <a:rPr lang="ru-RU" b="1" u="sng" dirty="0"/>
              <a:t>504-ФЗ</a:t>
            </a:r>
            <a:r>
              <a:rPr lang="ru-RU" dirty="0"/>
              <a:t>, </a:t>
            </a:r>
            <a:r>
              <a:rPr lang="ru-RU" dirty="0" smtClean="0"/>
              <a:t>№ </a:t>
            </a:r>
            <a:r>
              <a:rPr lang="ru-RU" b="1" dirty="0"/>
              <a:t>506-ФЗ</a:t>
            </a:r>
            <a:endParaRPr lang="ru-RU" b="1" dirty="0">
              <a:solidFill>
                <a:prstClr val="black"/>
              </a:solidFill>
            </a:endParaRPr>
          </a:p>
        </p:txBody>
      </p:sp>
      <p:sp>
        <p:nvSpPr>
          <p:cNvPr id="39" name="Прямоугольник 38"/>
          <p:cNvSpPr/>
          <p:nvPr/>
        </p:nvSpPr>
        <p:spPr>
          <a:xfrm>
            <a:off x="79428" y="500773"/>
            <a:ext cx="8957068" cy="6281027"/>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ВСТУПИВШИХ В СИЛУ 29.12.2017 г., 31.12.2017 г., 11.01.2018 г.</a:t>
            </a:r>
            <a:endParaRPr lang="ru-RU" sz="1600" b="1" dirty="0"/>
          </a:p>
          <a:p>
            <a:endParaRPr lang="ru-RU" sz="1600" b="1" dirty="0" smtClean="0"/>
          </a:p>
          <a:p>
            <a:pPr marL="285750" indent="-285750">
              <a:buFont typeface="Arial" panose="020B0604020202020204" pitchFamily="34" charset="0"/>
              <a:buChar char="•"/>
            </a:pPr>
            <a:r>
              <a:rPr lang="ru-RU" dirty="0"/>
              <a:t>В статье 31 добавляется право заключить </a:t>
            </a:r>
            <a:r>
              <a:rPr lang="ru-RU" dirty="0" smtClean="0"/>
              <a:t>ко</a:t>
            </a:r>
            <a:r>
              <a:rPr lang="ru-RU" dirty="0"/>
              <a:t>н</a:t>
            </a:r>
            <a:r>
              <a:rPr lang="ru-RU" dirty="0" smtClean="0"/>
              <a:t>тракт </a:t>
            </a:r>
            <a:r>
              <a:rPr lang="ru-RU" dirty="0"/>
              <a:t>со вторым в случае отказа </a:t>
            </a:r>
            <a:r>
              <a:rPr lang="ru-RU" dirty="0" smtClean="0"/>
              <a:t>заказчика </a:t>
            </a:r>
            <a:r>
              <a:rPr lang="ru-RU" dirty="0"/>
              <a:t>от заключения с </a:t>
            </a:r>
            <a:r>
              <a:rPr lang="ru-RU" dirty="0" smtClean="0"/>
              <a:t>победителем</a:t>
            </a:r>
            <a:r>
              <a:rPr lang="en-US" dirty="0" smtClean="0"/>
              <a:t> (c 11.01.2018)</a:t>
            </a:r>
            <a:r>
              <a:rPr lang="ru-RU" dirty="0" smtClean="0"/>
              <a:t>. </a:t>
            </a:r>
            <a:endParaRPr lang="ru-RU" dirty="0"/>
          </a:p>
          <a:p>
            <a:pPr marL="285750" indent="-285750">
              <a:buFont typeface="Arial" panose="020B0604020202020204" pitchFamily="34" charset="0"/>
              <a:buChar char="•"/>
            </a:pPr>
            <a:r>
              <a:rPr lang="ru-RU" dirty="0" smtClean="0"/>
              <a:t>Скорректирована </a:t>
            </a:r>
            <a:r>
              <a:rPr lang="en-US" dirty="0" smtClean="0"/>
              <a:t>(c 1.01.2018) </a:t>
            </a:r>
            <a:r>
              <a:rPr lang="ru-RU" dirty="0" smtClean="0"/>
              <a:t>статья </a:t>
            </a:r>
            <a:r>
              <a:rPr lang="ru-RU" dirty="0"/>
              <a:t>33 в части правила описания </a:t>
            </a:r>
            <a:r>
              <a:rPr lang="ru-RU" dirty="0" smtClean="0"/>
              <a:t>объекта закупки</a:t>
            </a:r>
          </a:p>
          <a:p>
            <a:pPr marL="742950" lvl="1" indent="-285750">
              <a:buFont typeface="Wingdings" panose="05000000000000000000" pitchFamily="2" charset="2"/>
              <a:buChar char="§"/>
            </a:pPr>
            <a:r>
              <a:rPr lang="ru-RU" dirty="0" smtClean="0"/>
              <a:t>убрана необъективная формулировка про объективное описание объекта </a:t>
            </a:r>
            <a:r>
              <a:rPr lang="ru-RU" dirty="0"/>
              <a:t>закупки («описание объекта закупки должно носить объективный характер»);</a:t>
            </a:r>
            <a:endParaRPr lang="ru-RU" dirty="0" smtClean="0"/>
          </a:p>
          <a:p>
            <a:pPr marL="742950" lvl="1" indent="-285750">
              <a:buFont typeface="Wingdings" panose="05000000000000000000" pitchFamily="2" charset="2"/>
              <a:buChar char="§"/>
            </a:pPr>
            <a:r>
              <a:rPr lang="ru-RU" dirty="0" smtClean="0"/>
              <a:t>при закупке товаров стало законно указывать товарный знак</a:t>
            </a:r>
            <a:r>
              <a:rPr lang="en-US" dirty="0" smtClean="0"/>
              <a:t> (</a:t>
            </a:r>
            <a:r>
              <a:rPr lang="ru-RU" dirty="0" smtClean="0"/>
              <a:t>со словами </a:t>
            </a:r>
            <a:r>
              <a:rPr lang="en-US" dirty="0" smtClean="0"/>
              <a:t>“</a:t>
            </a:r>
            <a:r>
              <a:rPr lang="ru-RU" dirty="0" smtClean="0"/>
              <a:t>или эквивалент</a:t>
            </a:r>
            <a:r>
              <a:rPr lang="en-US" dirty="0" smtClean="0"/>
              <a:t>”)</a:t>
            </a:r>
            <a:r>
              <a:rPr lang="ru-RU" dirty="0"/>
              <a:t>;</a:t>
            </a:r>
            <a:endParaRPr lang="ru-RU" dirty="0" smtClean="0"/>
          </a:p>
          <a:p>
            <a:pPr marL="285750" indent="-285750">
              <a:buFont typeface="Arial" panose="020B0604020202020204" pitchFamily="34" charset="0"/>
              <a:buChar char="•"/>
            </a:pPr>
            <a:r>
              <a:rPr lang="ru-RU" dirty="0" smtClean="0"/>
              <a:t>В ч.1 ст.93 </a:t>
            </a:r>
            <a:r>
              <a:rPr lang="en-US" dirty="0" smtClean="0"/>
              <a:t>“</a:t>
            </a:r>
            <a:r>
              <a:rPr lang="ru-RU" dirty="0"/>
              <a:t>ж</a:t>
            </a:r>
            <a:r>
              <a:rPr lang="ru-RU" dirty="0" smtClean="0"/>
              <a:t>илье экономического класса</a:t>
            </a:r>
            <a:r>
              <a:rPr lang="en-US" dirty="0" smtClean="0"/>
              <a:t>” </a:t>
            </a:r>
            <a:r>
              <a:rPr lang="ru-RU" dirty="0" smtClean="0"/>
              <a:t>заменено на </a:t>
            </a:r>
            <a:r>
              <a:rPr lang="en-US" dirty="0" smtClean="0"/>
              <a:t>“</a:t>
            </a:r>
            <a:r>
              <a:rPr lang="ru-RU" dirty="0" smtClean="0"/>
              <a:t>стандартное жилье</a:t>
            </a:r>
            <a:r>
              <a:rPr lang="en-US" dirty="0" smtClean="0"/>
              <a:t>”</a:t>
            </a:r>
            <a:r>
              <a:rPr lang="ru-RU" dirty="0" smtClean="0"/>
              <a:t>;</a:t>
            </a:r>
          </a:p>
          <a:p>
            <a:pPr marL="285750" indent="-285750">
              <a:buFont typeface="Arial" panose="020B0604020202020204" pitchFamily="34" charset="0"/>
              <a:buChar char="•"/>
            </a:pPr>
            <a:r>
              <a:rPr lang="ru-RU" dirty="0" smtClean="0"/>
              <a:t>В ч.1 ст.93 исключен 43 пункт</a:t>
            </a:r>
            <a:r>
              <a:rPr lang="en-US" dirty="0" smtClean="0"/>
              <a:t> c 31.12.2017 (</a:t>
            </a:r>
            <a:r>
              <a:rPr lang="ru-RU" dirty="0"/>
              <a:t>закупки работ или услуг по выполнению инженерных изысканий, подготовке проектной документации для строительства объектов, используемых для обработки, утилизации отходов, объектов обезвреживания отходов, строительству и оснащению таких объектов у организаций, включенных в перечень, утвержденный Правительством </a:t>
            </a:r>
            <a:r>
              <a:rPr lang="ru-RU" dirty="0" smtClean="0"/>
              <a:t>РФ</a:t>
            </a:r>
            <a:r>
              <a:rPr lang="en-US" dirty="0" smtClean="0"/>
              <a:t>)</a:t>
            </a:r>
            <a:r>
              <a:rPr lang="ru-RU" dirty="0" smtClean="0"/>
              <a:t>.</a:t>
            </a:r>
          </a:p>
          <a:p>
            <a:pPr marL="285750" indent="-285750">
              <a:buFont typeface="Arial" panose="020B0604020202020204" pitchFamily="34" charset="0"/>
              <a:buChar char="•"/>
            </a:pPr>
            <a:r>
              <a:rPr lang="ru-RU" dirty="0" smtClean="0"/>
              <a:t>ФАС жалобы от физлица, которое не может принимать участие в закупке (по требованиям  п.1 ч.1 ст.31) рассматриваются </a:t>
            </a:r>
            <a:r>
              <a:rPr lang="ru-RU" dirty="0"/>
              <a:t>в соответствии с </a:t>
            </a:r>
            <a:r>
              <a:rPr lang="ru-RU" dirty="0" smtClean="0"/>
              <a:t>ФЗ </a:t>
            </a:r>
            <a:r>
              <a:rPr lang="ru-RU" dirty="0"/>
              <a:t>от 2 мая 2006 года № 59-ФЗ «О порядке рассмотрения обращений граждан </a:t>
            </a:r>
            <a:r>
              <a:rPr lang="ru-RU" dirty="0" smtClean="0"/>
              <a:t>РФ</a:t>
            </a:r>
            <a:r>
              <a:rPr lang="en-US" dirty="0" smtClean="0"/>
              <a:t>”.</a:t>
            </a:r>
            <a:endParaRPr lang="ru-RU" dirty="0" smtClean="0"/>
          </a:p>
          <a:p>
            <a:pPr marL="285750" indent="-285750">
              <a:buFont typeface="Arial" panose="020B0604020202020204" pitchFamily="34" charset="0"/>
              <a:buChar char="•"/>
            </a:pPr>
            <a:r>
              <a:rPr lang="ru-RU" dirty="0" smtClean="0"/>
              <a:t>В Реестр недобросовестных с 11.01.2018 не вносится информация об учредителях, которые являются публично-правовыми образованиями </a:t>
            </a:r>
            <a:r>
              <a:rPr lang="en-US" dirty="0" smtClean="0"/>
              <a:t>(</a:t>
            </a:r>
            <a:r>
              <a:rPr lang="ru-RU" dirty="0" smtClean="0"/>
              <a:t>Государство, Муниципальные образования</a:t>
            </a:r>
            <a:r>
              <a:rPr lang="en-US" dirty="0" smtClean="0"/>
              <a:t>) </a:t>
            </a:r>
            <a:r>
              <a:rPr lang="en-US" dirty="0" smtClean="0">
                <a:sym typeface="Wingdings" panose="05000000000000000000" pitchFamily="2" charset="2"/>
              </a:rPr>
              <a:t> </a:t>
            </a:r>
            <a:r>
              <a:rPr lang="ru-RU" dirty="0" smtClean="0"/>
              <a:t>.</a:t>
            </a:r>
          </a:p>
          <a:p>
            <a:pPr marL="285750" indent="-285750">
              <a:buFont typeface="Arial" panose="020B0604020202020204" pitchFamily="34" charset="0"/>
              <a:buChar char="•"/>
            </a:pPr>
            <a:r>
              <a:rPr lang="ru-RU" dirty="0" smtClean="0"/>
              <a:t>Устранена неопределенность с включением в реестр – если заключен контракт со вторым. Теперь – если победитель признан уклонившимся – в реестр (ч.4 ст.104).</a:t>
            </a:r>
            <a:endParaRPr lang="ru-RU"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28</a:t>
            </a:fld>
            <a:endParaRPr lang="ru-RU" dirty="0"/>
          </a:p>
        </p:txBody>
      </p:sp>
    </p:spTree>
    <p:extLst>
      <p:ext uri="{BB962C8B-B14F-4D97-AF65-F5344CB8AC3E}">
        <p14:creationId xmlns:p14="http://schemas.microsoft.com/office/powerpoint/2010/main" val="279355753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a:solidFill>
                  <a:prstClr val="black"/>
                </a:solidFill>
              </a:rPr>
              <a:t>Постановление Правительства от </a:t>
            </a:r>
            <a:r>
              <a:rPr lang="en-US" sz="2400" b="1" dirty="0" smtClean="0">
                <a:solidFill>
                  <a:prstClr val="black"/>
                </a:solidFill>
              </a:rPr>
              <a:t>0</a:t>
            </a:r>
            <a:r>
              <a:rPr lang="ru-RU" sz="2400" b="1" dirty="0" smtClean="0">
                <a:solidFill>
                  <a:prstClr val="black"/>
                </a:solidFill>
              </a:rPr>
              <a:t>5.09.2017 №</a:t>
            </a:r>
            <a:r>
              <a:rPr lang="en-US" sz="2400" b="1" dirty="0" smtClean="0">
                <a:solidFill>
                  <a:prstClr val="black"/>
                </a:solidFill>
              </a:rPr>
              <a:t>10</a:t>
            </a:r>
            <a:r>
              <a:rPr lang="ru-RU" sz="2400" b="1" dirty="0" smtClean="0">
                <a:solidFill>
                  <a:prstClr val="black"/>
                </a:solidFill>
              </a:rPr>
              <a:t>7</a:t>
            </a:r>
            <a:r>
              <a:rPr lang="en-US" sz="2400" b="1" dirty="0" smtClean="0">
                <a:solidFill>
                  <a:prstClr val="black"/>
                </a:solidFill>
              </a:rPr>
              <a:t>2 </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"ОБ </a:t>
            </a:r>
            <a:r>
              <a:rPr lang="ru-RU" sz="1600" b="1" dirty="0" smtClean="0"/>
              <a:t>УСТАНОВЛЕНИИ ЗАПРЕТА </a:t>
            </a:r>
            <a:r>
              <a:rPr lang="ru-RU" sz="1600" b="1" dirty="0"/>
              <a:t>НА ДОПУСК ОТДЕЛЬНЫХ ВИДОВ ТОВАРОВ </a:t>
            </a:r>
            <a:r>
              <a:rPr lang="ru-RU" sz="1600" b="1" dirty="0" smtClean="0"/>
              <a:t>МЕБЕЛЬНОЙ И </a:t>
            </a:r>
            <a:r>
              <a:rPr lang="ru-RU" sz="1600" b="1" dirty="0"/>
              <a:t>ДЕРЕВООБРАБАТЫВАЮЩЕЙ ПРОМЫШЛЕННОСТИ, </a:t>
            </a:r>
            <a:r>
              <a:rPr lang="ru-RU" sz="1600" b="1" dirty="0" smtClean="0"/>
              <a:t>ПРОИСХОДЯЩИХ ИЗ </a:t>
            </a:r>
            <a:r>
              <a:rPr lang="ru-RU" sz="1600" b="1" dirty="0"/>
              <a:t>ИНОСТРАННЫХ ГОСУДАРСТВ, ДЛЯ ЦЕЛЕЙ ОСУЩЕСТВЛЕНИЯ </a:t>
            </a:r>
            <a:r>
              <a:rPr lang="ru-RU" sz="1600" b="1" dirty="0" smtClean="0"/>
              <a:t>ЗАКУПОК ДЛЯ </a:t>
            </a:r>
            <a:r>
              <a:rPr lang="ru-RU" sz="1600" b="1" dirty="0"/>
              <a:t>ОБЕСПЕЧЕНИЯ ГОСУДАРСТВЕННЫХ И МУНИЦИПАЛЬНЫХ </a:t>
            </a:r>
            <a:r>
              <a:rPr lang="ru-RU" sz="1600" b="1" dirty="0" smtClean="0"/>
              <a:t>НУЖД</a:t>
            </a:r>
            <a:r>
              <a:rPr lang="en-US" sz="1600" b="1" dirty="0" smtClean="0"/>
              <a:t>”.</a:t>
            </a:r>
          </a:p>
          <a:p>
            <a:endParaRPr lang="ru-RU" sz="600" b="1" dirty="0" smtClean="0"/>
          </a:p>
          <a:p>
            <a:r>
              <a:rPr lang="ru-RU" dirty="0"/>
              <a:t>  </a:t>
            </a:r>
            <a:r>
              <a:rPr lang="ru-RU" dirty="0" smtClean="0"/>
              <a:t>Запрет на закупку иностранных товаров </a:t>
            </a:r>
            <a:r>
              <a:rPr lang="ru-RU" dirty="0"/>
              <a:t>мебельной и деревообрабатывающей промышленности из специального перечня. В нем 29 позиций, среди которых деревянная и металлическая офисная мебель.</a:t>
            </a:r>
          </a:p>
          <a:p>
            <a:r>
              <a:rPr lang="ru-RU" dirty="0" smtClean="0"/>
              <a:t>Запрет не распространяется на следующие товары:</a:t>
            </a:r>
            <a:endParaRPr lang="ru-RU" dirty="0"/>
          </a:p>
          <a:p>
            <a:r>
              <a:rPr lang="ru-RU" dirty="0"/>
              <a:t>- товар производится по </a:t>
            </a:r>
            <a:r>
              <a:rPr lang="ru-RU" dirty="0">
                <a:hlinkClick r:id="rId3"/>
              </a:rPr>
              <a:t>специальному инвестиционному контракту</a:t>
            </a:r>
            <a:r>
              <a:rPr lang="ru-RU" dirty="0"/>
              <a:t>;</a:t>
            </a:r>
          </a:p>
          <a:p>
            <a:r>
              <a:rPr lang="ru-RU" dirty="0"/>
              <a:t>- при отсутствии такого контракта товары соответствуют </a:t>
            </a:r>
            <a:r>
              <a:rPr lang="ru-RU" dirty="0">
                <a:hlinkClick r:id="rId4" tooltip="Постановление Правительства РФ от 17.07.2015 N 719 (ред. от 27.06.2017) &quot;О критериях отнесения промышленной продукции к промышленной продукции, не имеющей аналогов, произведенных в Российской Федерации&quot;"/>
              </a:rPr>
              <a:t>требованиям</a:t>
            </a:r>
            <a:r>
              <a:rPr lang="ru-RU" dirty="0"/>
              <a:t> к промышленной продукции;</a:t>
            </a:r>
          </a:p>
          <a:p>
            <a:pPr marL="285750" indent="-285750">
              <a:buFontTx/>
              <a:buChar char="-"/>
            </a:pPr>
            <a:r>
              <a:rPr lang="ru-RU" dirty="0" smtClean="0"/>
              <a:t>страной </a:t>
            </a:r>
            <a:r>
              <a:rPr lang="ru-RU" dirty="0"/>
              <a:t>происхождения товаров является государство - член ЕАЭС</a:t>
            </a:r>
            <a:r>
              <a:rPr lang="ru-RU" dirty="0" smtClean="0"/>
              <a:t>.</a:t>
            </a:r>
          </a:p>
          <a:p>
            <a:pPr marL="285750" indent="-285750">
              <a:buFontTx/>
              <a:buChar char="-"/>
            </a:pPr>
            <a:endParaRPr lang="ru-RU" dirty="0"/>
          </a:p>
          <a:p>
            <a:r>
              <a:rPr lang="ru-RU" dirty="0"/>
              <a:t>По новым правилам при закупке товаров из перечня заказчик должен потребовать от участников использовать для изготовления </a:t>
            </a:r>
            <a:r>
              <a:rPr lang="ru-RU" dirty="0" smtClean="0"/>
              <a:t>материалы и полуфабрикаты </a:t>
            </a:r>
            <a:r>
              <a:rPr lang="ru-RU" dirty="0"/>
              <a:t>из России или из государства - члена </a:t>
            </a:r>
            <a:r>
              <a:rPr lang="ru-RU" dirty="0" smtClean="0"/>
              <a:t>ЕАЭС ( плиты древесно</a:t>
            </a:r>
            <a:r>
              <a:rPr lang="ru-RU" dirty="0"/>
              <a:t>-</a:t>
            </a:r>
            <a:r>
              <a:rPr lang="ru-RU" dirty="0" smtClean="0"/>
              <a:t>стружечные или древесно-волокнистые). </a:t>
            </a:r>
            <a:endParaRPr lang="ru-RU" dirty="0"/>
          </a:p>
          <a:p>
            <a:r>
              <a:rPr lang="ru-RU" dirty="0"/>
              <a:t>Документы, которые подтверждают отечественное производство товаров, предусмотрены в </a:t>
            </a:r>
            <a:r>
              <a:rPr lang="ru-RU" dirty="0">
                <a:hlinkClick r:id="rId5" tooltip="Постановление Правительства РФ от 10.05.2017 N 550 &quot;О подтверждении производства промышленной продукции на территории Российской Федерации и внесении изменений в постановление Правительства Российской Федерации от 17 июля 2015 г. N 719&quot; (вместе с &quot;Правилами выдачи заключения о подтверждении производства промышленной продукции на территории Российской Федерации&quot;)"/>
              </a:rPr>
              <a:t>п. п. 2</a:t>
            </a:r>
            <a:r>
              <a:rPr lang="ru-RU" dirty="0"/>
              <a:t> - </a:t>
            </a:r>
            <a:r>
              <a:rPr lang="ru-RU" dirty="0">
                <a:hlinkClick r:id="rId6" tooltip="Постановление Правительства РФ от 10.05.2017 N 550 &quot;О подтверждении производства промышленной продукции на территории Российской Федерации и внесении изменений в постановление Правительства Российской Федерации от 17 июля 2015 г. N 719&quot; (вместе с &quot;Правилами выдачи заключения о подтверждении производства промышленной продукции на территории Российской Федерации&quot;)"/>
              </a:rPr>
              <a:t>4</a:t>
            </a:r>
            <a:r>
              <a:rPr lang="ru-RU" dirty="0"/>
              <a:t>правительственных критериев. Один из таких документов - сертификат о происхождении товара по </a:t>
            </a:r>
            <a:r>
              <a:rPr lang="ru-RU" dirty="0">
                <a:hlinkClick r:id="rId7" tooltip="&quot;Соглашение о Правилах определения страны происхождения товаров в Содружестве Независимых Государств&quot; (Заключено в г. Ялте 20.11.2009) (ред. от 30.10.2015)"/>
              </a:rPr>
              <a:t>форме СТ-1</a:t>
            </a:r>
            <a:r>
              <a:rPr lang="ru-RU" dirty="0" smtClean="0"/>
              <a:t>.</a:t>
            </a:r>
            <a:endParaRPr lang="ru-RU" sz="1400" dirty="0" smtClean="0"/>
          </a:p>
          <a:p>
            <a:endParaRPr lang="ru-RU" sz="1400" dirty="0"/>
          </a:p>
          <a:p>
            <a:r>
              <a:rPr lang="ru-RU" sz="1400" dirty="0"/>
              <a:t>Вступление в силу</a:t>
            </a:r>
            <a:r>
              <a:rPr lang="en-US" sz="1400" dirty="0"/>
              <a:t>:</a:t>
            </a:r>
            <a:r>
              <a:rPr lang="ru-RU" sz="1400" dirty="0"/>
              <a:t> </a:t>
            </a:r>
            <a:r>
              <a:rPr lang="en-US" sz="1400" dirty="0"/>
              <a:t> </a:t>
            </a:r>
            <a:r>
              <a:rPr lang="ru-RU" sz="1400" dirty="0" smtClean="0"/>
              <a:t>01 декабря  2017 года.</a:t>
            </a:r>
          </a:p>
          <a:p>
            <a:r>
              <a:rPr lang="ru-RU" sz="1400" dirty="0" smtClean="0"/>
              <a:t>Действие до</a:t>
            </a:r>
            <a:r>
              <a:rPr lang="en-US" sz="1400" dirty="0" smtClean="0"/>
              <a:t>: 01 </a:t>
            </a:r>
            <a:r>
              <a:rPr lang="ru-RU" sz="1400" dirty="0" smtClean="0"/>
              <a:t>декабря 2019 года </a:t>
            </a:r>
            <a:endParaRPr lang="ru-RU" sz="1400" dirty="0"/>
          </a:p>
          <a:p>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29</a:t>
            </a:fld>
            <a:endParaRPr lang="ru-RU"/>
          </a:p>
        </p:txBody>
      </p:sp>
    </p:spTree>
    <p:extLst>
      <p:ext uri="{BB962C8B-B14F-4D97-AF65-F5344CB8AC3E}">
        <p14:creationId xmlns:p14="http://schemas.microsoft.com/office/powerpoint/2010/main" val="35918929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Инициатива президента </a:t>
            </a:r>
            <a:endParaRPr lang="ru-RU" sz="2400" b="1" dirty="0">
              <a:solidFill>
                <a:prstClr val="black"/>
              </a:solidFill>
            </a:endParaRPr>
          </a:p>
        </p:txBody>
      </p:sp>
      <p:sp>
        <p:nvSpPr>
          <p:cNvPr id="39" name="Прямоугольник 38"/>
          <p:cNvSpPr/>
          <p:nvPr/>
        </p:nvSpPr>
        <p:spPr>
          <a:xfrm>
            <a:off x="179513" y="467750"/>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r>
              <a:rPr lang="ru-RU" sz="1600" b="1" dirty="0" smtClean="0"/>
              <a:t> </a:t>
            </a:r>
            <a:endParaRPr lang="en-US" sz="1600" b="1" dirty="0" smtClean="0"/>
          </a:p>
          <a:p>
            <a:pPr algn="just"/>
            <a:endParaRPr lang="ru-RU" sz="1600" b="1" dirty="0" smtClean="0"/>
          </a:p>
          <a:p>
            <a:pPr marL="285750" indent="-285750">
              <a:buFont typeface="Wingdings" panose="05000000000000000000" pitchFamily="2" charset="2"/>
              <a:buChar char="Ø"/>
            </a:pPr>
            <a:r>
              <a:rPr lang="ru-RU" dirty="0"/>
              <a:t>в Уголовный кодекс </a:t>
            </a:r>
            <a:r>
              <a:rPr lang="ru-RU" dirty="0" smtClean="0"/>
              <a:t>внесено </a:t>
            </a:r>
            <a:r>
              <a:rPr lang="ru-RU" dirty="0"/>
              <a:t>две новые статьи</a:t>
            </a:r>
            <a:r>
              <a:rPr lang="ru-RU" dirty="0" smtClean="0"/>
              <a:t>.</a:t>
            </a:r>
          </a:p>
          <a:p>
            <a:pPr marL="742950" lvl="1" indent="-285750">
              <a:buFont typeface="Arial" panose="020B0604020202020204" pitchFamily="34" charset="0"/>
              <a:buChar char="•"/>
            </a:pPr>
            <a:r>
              <a:rPr lang="ru-RU" dirty="0" smtClean="0"/>
              <a:t> </a:t>
            </a:r>
            <a:r>
              <a:rPr lang="ru-RU" dirty="0"/>
              <a:t>Статья 200.4. Злоупотребления в сфере закупок товаров, работ, услуг для обеспечения государственных или муниципальных </a:t>
            </a:r>
            <a:r>
              <a:rPr lang="ru-RU" dirty="0" smtClean="0"/>
              <a:t>нужд</a:t>
            </a:r>
            <a:r>
              <a:rPr lang="en-US" dirty="0" smtClean="0"/>
              <a:t>:</a:t>
            </a:r>
            <a:endParaRPr lang="ru-RU" dirty="0"/>
          </a:p>
          <a:p>
            <a:pPr marL="1200150" lvl="2" indent="-285750">
              <a:buFontTx/>
              <a:buChar char="-"/>
            </a:pPr>
            <a:r>
              <a:rPr lang="ru-RU" dirty="0" smtClean="0"/>
              <a:t>ответственность лиц заказчика </a:t>
            </a:r>
            <a:r>
              <a:rPr lang="en-US" dirty="0" smtClean="0"/>
              <a:t>(</a:t>
            </a:r>
            <a:r>
              <a:rPr lang="ru-RU" dirty="0" smtClean="0"/>
              <a:t>представляющие интересы заказчика</a:t>
            </a:r>
            <a:r>
              <a:rPr lang="en-US" dirty="0" smtClean="0"/>
              <a:t>)</a:t>
            </a:r>
            <a:r>
              <a:rPr lang="ru-RU" dirty="0" smtClean="0"/>
              <a:t> за нарушения в </a:t>
            </a:r>
            <a:r>
              <a:rPr lang="ru-RU" dirty="0"/>
              <a:t>сфере </a:t>
            </a:r>
            <a:r>
              <a:rPr lang="ru-RU" dirty="0" smtClean="0"/>
              <a:t>закупок </a:t>
            </a:r>
            <a:r>
              <a:rPr lang="en-US" dirty="0" smtClean="0"/>
              <a:t>“</a:t>
            </a:r>
            <a:r>
              <a:rPr lang="ru-RU" dirty="0"/>
              <a:t>если это деяние совершено из корыстной или иной личной заинтересованности и причинило крупный </a:t>
            </a:r>
            <a:r>
              <a:rPr lang="ru-RU" dirty="0" smtClean="0"/>
              <a:t>ущерб</a:t>
            </a:r>
            <a:r>
              <a:rPr lang="en-US" dirty="0" smtClean="0"/>
              <a:t>”</a:t>
            </a:r>
            <a:endParaRPr lang="ru-RU" dirty="0" smtClean="0"/>
          </a:p>
          <a:p>
            <a:pPr marL="1657350" lvl="3" indent="-285750">
              <a:buFont typeface="Wingdings" panose="05000000000000000000" pitchFamily="2" charset="2"/>
              <a:buChar char="ü"/>
            </a:pPr>
            <a:r>
              <a:rPr lang="ru-RU" dirty="0" smtClean="0"/>
              <a:t>штраф </a:t>
            </a:r>
            <a:r>
              <a:rPr lang="ru-RU" dirty="0"/>
              <a:t>в размере до 200 тыс. руб</a:t>
            </a:r>
            <a:r>
              <a:rPr lang="ru-RU" dirty="0" smtClean="0"/>
              <a:t>.</a:t>
            </a:r>
            <a:r>
              <a:rPr lang="en-US" dirty="0" smtClean="0"/>
              <a:t> (</a:t>
            </a:r>
            <a:r>
              <a:rPr lang="ru-RU" dirty="0" smtClean="0"/>
              <a:t>или доход за период до 18 месяцев</a:t>
            </a:r>
            <a:r>
              <a:rPr lang="en-US" dirty="0" smtClean="0"/>
              <a:t>)</a:t>
            </a:r>
            <a:r>
              <a:rPr lang="ru-RU" dirty="0" smtClean="0"/>
              <a:t> </a:t>
            </a:r>
            <a:r>
              <a:rPr lang="ru-RU" dirty="0"/>
              <a:t>либо </a:t>
            </a:r>
            <a:r>
              <a:rPr lang="ru-RU" dirty="0" smtClean="0"/>
              <a:t>принудительные работы </a:t>
            </a:r>
            <a:r>
              <a:rPr lang="ru-RU" dirty="0"/>
              <a:t>на срок до </a:t>
            </a:r>
            <a:r>
              <a:rPr lang="ru-RU" dirty="0" smtClean="0"/>
              <a:t>3-ех </a:t>
            </a:r>
            <a:r>
              <a:rPr lang="ru-RU" dirty="0"/>
              <a:t>лет </a:t>
            </a:r>
            <a:r>
              <a:rPr lang="ru-RU" dirty="0" smtClean="0"/>
              <a:t>возможно с лишением права занимать определенные должности или  заниматься определенной деятельностью на срок до 3-ех лет;</a:t>
            </a:r>
          </a:p>
          <a:p>
            <a:pPr marL="1657350" lvl="3" indent="-285750">
              <a:buFont typeface="Wingdings" panose="05000000000000000000" pitchFamily="2" charset="2"/>
              <a:buChar char="ü"/>
            </a:pPr>
            <a:r>
              <a:rPr lang="ru-RU" dirty="0"/>
              <a:t> </a:t>
            </a:r>
            <a:r>
              <a:rPr lang="ru-RU" dirty="0" smtClean="0"/>
              <a:t>штраф от 200 </a:t>
            </a:r>
            <a:r>
              <a:rPr lang="ru-RU" dirty="0" err="1" smtClean="0"/>
              <a:t>тыс.руб</a:t>
            </a:r>
            <a:r>
              <a:rPr lang="ru-RU" dirty="0" smtClean="0"/>
              <a:t>. до 1 </a:t>
            </a:r>
            <a:r>
              <a:rPr lang="ru-RU" dirty="0" err="1" smtClean="0"/>
              <a:t>млн.руб</a:t>
            </a:r>
            <a:r>
              <a:rPr lang="ru-RU" dirty="0" smtClean="0"/>
              <a:t>. (или доход за период от 6 месяцев до 3-ех </a:t>
            </a:r>
            <a:r>
              <a:rPr lang="ru-RU" dirty="0"/>
              <a:t>лет либо принудительные работы на срок до </a:t>
            </a:r>
            <a:r>
              <a:rPr lang="ru-RU" dirty="0" smtClean="0"/>
              <a:t>7-ми </a:t>
            </a:r>
            <a:r>
              <a:rPr lang="ru-RU" dirty="0"/>
              <a:t>лет возможно с лишением права занимать определенные должности или  заниматься определенной </a:t>
            </a:r>
            <a:r>
              <a:rPr lang="ru-RU" dirty="0" smtClean="0"/>
              <a:t>деятельностью до 3-ех </a:t>
            </a:r>
            <a:r>
              <a:rPr lang="ru-RU" dirty="0"/>
              <a:t>лет в случае предварительного сговора или значительной суммы ущерба</a:t>
            </a:r>
            <a:r>
              <a:rPr lang="ru-RU" dirty="0" smtClean="0"/>
              <a:t>).</a:t>
            </a:r>
            <a:endParaRPr lang="en-US" dirty="0"/>
          </a:p>
          <a:p>
            <a:pPr marL="1657350" lvl="3" indent="-285750">
              <a:buFont typeface="Wingdings" panose="05000000000000000000" pitchFamily="2" charset="2"/>
              <a:buChar char="ü"/>
            </a:pPr>
            <a:endParaRPr lang="en-US" dirty="0" smtClean="0"/>
          </a:p>
          <a:p>
            <a:pPr lvl="3"/>
            <a:endParaRPr lang="ru-RU" dirty="0" smtClean="0"/>
          </a:p>
          <a:p>
            <a:pPr lvl="1"/>
            <a:r>
              <a:rPr lang="en-US" dirty="0" smtClean="0"/>
              <a:t>   …</a:t>
            </a:r>
            <a:endParaRPr lang="ru-RU" dirty="0"/>
          </a:p>
          <a:p>
            <a:pPr lvl="1"/>
            <a:endParaRPr lang="ru-RU" dirty="0"/>
          </a:p>
          <a:p>
            <a:endParaRPr lang="ru-RU"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3</a:t>
            </a:fld>
            <a:endParaRPr lang="ru-RU"/>
          </a:p>
        </p:txBody>
      </p:sp>
    </p:spTree>
    <p:extLst>
      <p:ext uri="{BB962C8B-B14F-4D97-AF65-F5344CB8AC3E}">
        <p14:creationId xmlns:p14="http://schemas.microsoft.com/office/powerpoint/2010/main" val="212749044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a:t>
            </a:r>
            <a:r>
              <a:rPr lang="ru-RU" sz="2400" b="1" dirty="0">
                <a:solidFill>
                  <a:prstClr val="black"/>
                </a:solidFill>
              </a:rPr>
              <a:t>Правительства от </a:t>
            </a:r>
            <a:r>
              <a:rPr lang="en-US" sz="2400" b="1" dirty="0" smtClean="0">
                <a:solidFill>
                  <a:prstClr val="black"/>
                </a:solidFill>
              </a:rPr>
              <a:t>08</a:t>
            </a:r>
            <a:r>
              <a:rPr lang="ru-RU" sz="2400" b="1" dirty="0" smtClean="0">
                <a:solidFill>
                  <a:prstClr val="black"/>
                </a:solidFill>
              </a:rPr>
              <a:t>.0</a:t>
            </a:r>
            <a:r>
              <a:rPr lang="en-US" sz="2400" b="1" dirty="0" smtClean="0">
                <a:solidFill>
                  <a:prstClr val="black"/>
                </a:solidFill>
              </a:rPr>
              <a:t>2</a:t>
            </a:r>
            <a:r>
              <a:rPr lang="ru-RU" sz="2400" b="1" dirty="0" smtClean="0">
                <a:solidFill>
                  <a:prstClr val="black"/>
                </a:solidFill>
              </a:rPr>
              <a:t>.2018 №</a:t>
            </a:r>
            <a:r>
              <a:rPr lang="en-US" sz="2400" b="1" dirty="0" smtClean="0">
                <a:solidFill>
                  <a:prstClr val="black"/>
                </a:solidFill>
              </a:rPr>
              <a:t>125 </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 ВНЕСЕНИИ </a:t>
            </a:r>
            <a:r>
              <a:rPr lang="ru-RU" sz="1600" b="1" dirty="0" smtClean="0"/>
              <a:t>ИЗМЕНЕНИЙ В </a:t>
            </a:r>
            <a:r>
              <a:rPr lang="ru-RU" sz="1600" b="1" dirty="0"/>
              <a:t>ПОСТАНОВЛЕНИЕ ПРАВИТЕЛЬСТВА </a:t>
            </a:r>
            <a:r>
              <a:rPr lang="ru-RU" sz="1600" b="1" dirty="0" smtClean="0"/>
              <a:t>РФ ОТ 05.09.2017г. №1072</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r>
              <a:rPr lang="ru-RU" sz="1600" dirty="0"/>
              <a:t>Благодаря </a:t>
            </a:r>
            <a:r>
              <a:rPr lang="ru-RU" sz="1600" dirty="0">
                <a:hlinkClick r:id="rId3" tooltip="Постановление Правительства РФ от 08.02.2018 N 125 &quot;О внесении изменений в постановление Правительства Российской Федерации от 5 сентября 2017 г. N 1072&quot;"/>
              </a:rPr>
              <a:t>поправкам</a:t>
            </a:r>
            <a:r>
              <a:rPr lang="ru-RU" sz="1600" dirty="0"/>
              <a:t> </a:t>
            </a:r>
            <a:r>
              <a:rPr lang="ru-RU" sz="1600" dirty="0" smtClean="0"/>
              <a:t>Уменьшилось число случаев, когда </a:t>
            </a:r>
            <a:r>
              <a:rPr lang="ru-RU" sz="1600" dirty="0"/>
              <a:t>нужно требовать от участников использовать для изготовления товаров древесно-стружечные и древесно-волокнистые плиты из государств - членов ЕАЭС. Это требование станет лишним при закупках:</a:t>
            </a:r>
          </a:p>
          <a:p>
            <a:r>
              <a:rPr lang="ru-RU" sz="1600" dirty="0"/>
              <a:t>- </a:t>
            </a:r>
            <a:r>
              <a:rPr lang="ru-RU" sz="1600" dirty="0">
                <a:hlinkClick r:id="rId4"/>
              </a:rPr>
              <a:t>мебели металлической для офисов</a:t>
            </a:r>
            <a:r>
              <a:rPr lang="ru-RU" sz="1600" dirty="0"/>
              <a:t>;</a:t>
            </a:r>
          </a:p>
          <a:p>
            <a:r>
              <a:rPr lang="ru-RU" sz="1600" dirty="0"/>
              <a:t>- </a:t>
            </a:r>
            <a:r>
              <a:rPr lang="ru-RU" sz="1600" dirty="0">
                <a:hlinkClick r:id="rId5" tooltip="&quot;ОК 034-2014 (КПЕС 2008). Общероссийский классификатор продукции по видам экономической деятельности&quot; (утв. Приказом Росстандарта от 31.01.2014 N 14-ст) (ред. от 08.09.2017) (с изм. и доп., вступ. в силу с 01.12.2017)"/>
              </a:rPr>
              <a:t>основ матрасных</a:t>
            </a:r>
            <a:r>
              <a:rPr lang="ru-RU" sz="1600" dirty="0"/>
              <a:t>;</a:t>
            </a:r>
          </a:p>
          <a:p>
            <a:r>
              <a:rPr lang="ru-RU" sz="1600" dirty="0"/>
              <a:t>- </a:t>
            </a:r>
            <a:r>
              <a:rPr lang="ru-RU" sz="1600" dirty="0">
                <a:hlinkClick r:id="rId6" tooltip="&quot;ОК 034-2014 (КПЕС 2008). Общероссийский классификатор продукции по видам экономической деятельности&quot; (утв. Приказом Росстандарта от 31.01.2014 N 14-ст) (ред. от 08.09.2017) (с изм. и доп., вступ. в силу с 01.12.2017)"/>
              </a:rPr>
              <a:t>матрасов</a:t>
            </a:r>
            <a:r>
              <a:rPr lang="ru-RU" sz="1600" dirty="0"/>
              <a:t>;</a:t>
            </a:r>
          </a:p>
          <a:p>
            <a:r>
              <a:rPr lang="ru-RU" sz="1600" dirty="0"/>
              <a:t>- </a:t>
            </a:r>
            <a:r>
              <a:rPr lang="ru-RU" sz="1600" dirty="0">
                <a:hlinkClick r:id="rId7"/>
              </a:rPr>
              <a:t>мебели металлической, не включенной в другие группировки</a:t>
            </a:r>
            <a:r>
              <a:rPr lang="ru-RU" sz="1600" dirty="0"/>
              <a:t>;</a:t>
            </a:r>
          </a:p>
          <a:p>
            <a:r>
              <a:rPr lang="ru-RU" sz="1600" dirty="0"/>
              <a:t>- </a:t>
            </a:r>
            <a:r>
              <a:rPr lang="ru-RU" sz="1600" dirty="0">
                <a:hlinkClick r:id="rId8" tooltip="&quot;ОК 034-2014 (КПЕС 2008). Общероссийский классификатор продукции по видам экономической деятельности&quot; (утв. Приказом Росстандарта от 31.01.2014 N 14-ст) (ред. от 08.09.2017) (с изм. и доп., вступ. в силу с 01.12.2017)"/>
              </a:rPr>
              <a:t>мебели из пластмассовых материалов</a:t>
            </a:r>
            <a:r>
              <a:rPr lang="ru-RU" sz="1600" dirty="0"/>
              <a:t>.</a:t>
            </a:r>
          </a:p>
          <a:p>
            <a:r>
              <a:rPr lang="ru-RU" sz="1600" dirty="0" smtClean="0"/>
              <a:t>            если в таких извещениях нет требований об использовании плит.</a:t>
            </a:r>
            <a:endParaRPr lang="ru-RU" sz="1600" dirty="0"/>
          </a:p>
          <a:p>
            <a:endParaRPr lang="ru-RU" sz="1600" dirty="0" smtClean="0"/>
          </a:p>
          <a:p>
            <a:r>
              <a:rPr lang="ru-RU" sz="1600" dirty="0" smtClean="0"/>
              <a:t>Список </a:t>
            </a:r>
            <a:r>
              <a:rPr lang="ru-RU" sz="1600" dirty="0"/>
              <a:t>документов, которыми участник может подтвердить производство товаров из перечня, теперь </a:t>
            </a:r>
            <a:r>
              <a:rPr lang="ru-RU" sz="1600" dirty="0">
                <a:hlinkClick r:id="rId9" tooltip="Постановление Правительства РФ от 08.02.2018 N 125 &quot;О внесении изменений в постановление Правительства Российской Федерации от 5 сентября 2017 г. N 1072&quot;"/>
              </a:rPr>
              <a:t>приведен</a:t>
            </a:r>
            <a:r>
              <a:rPr lang="ru-RU" sz="1600" dirty="0"/>
              <a:t> в самом </a:t>
            </a:r>
            <a:r>
              <a:rPr lang="ru-RU" sz="1600" dirty="0">
                <a:hlinkClick r:id="rId10"/>
              </a:rPr>
              <a:t>Постановлении</a:t>
            </a:r>
            <a:r>
              <a:rPr lang="ru-RU" sz="1600" dirty="0"/>
              <a:t> N 1072. Участник должен будет приложить к заявке один из следующих документов:</a:t>
            </a:r>
          </a:p>
          <a:p>
            <a:r>
              <a:rPr lang="ru-RU" sz="1600" dirty="0"/>
              <a:t>- копию специального инвестиционного контракта;</a:t>
            </a:r>
          </a:p>
          <a:p>
            <a:r>
              <a:rPr lang="ru-RU" sz="1600" dirty="0"/>
              <a:t>- акт экспертизы ТПП РФ;</a:t>
            </a:r>
          </a:p>
          <a:p>
            <a:r>
              <a:rPr lang="ru-RU" sz="1600" dirty="0"/>
              <a:t>- сертификат о происхождении товара по форме СТ-1;</a:t>
            </a:r>
          </a:p>
          <a:p>
            <a:r>
              <a:rPr lang="ru-RU" sz="1600" dirty="0"/>
              <a:t>- заключение о подтверждении производства промышленной продукции на территории РФ, выданное </a:t>
            </a:r>
            <a:r>
              <a:rPr lang="ru-RU" sz="1600" dirty="0" err="1" smtClean="0"/>
              <a:t>Минпромторгом</a:t>
            </a:r>
            <a:r>
              <a:rPr lang="ru-RU" sz="1600" dirty="0" smtClean="0"/>
              <a:t> (новый документ).</a:t>
            </a:r>
            <a:endParaRPr lang="ru-RU" sz="1600" dirty="0"/>
          </a:p>
          <a:p>
            <a:endParaRPr lang="ru-RU" sz="1600" dirty="0"/>
          </a:p>
          <a:p>
            <a:endParaRPr lang="ru-RU" sz="1600" dirty="0" smtClean="0"/>
          </a:p>
          <a:p>
            <a:r>
              <a:rPr lang="ru-RU" sz="1600" dirty="0" smtClean="0"/>
              <a:t>Вступление </a:t>
            </a:r>
            <a:r>
              <a:rPr lang="ru-RU" sz="1600" dirty="0"/>
              <a:t>в силу</a:t>
            </a:r>
            <a:r>
              <a:rPr lang="en-US" sz="1600" dirty="0"/>
              <a:t>:</a:t>
            </a:r>
            <a:r>
              <a:rPr lang="ru-RU" sz="1600" dirty="0"/>
              <a:t> </a:t>
            </a:r>
            <a:r>
              <a:rPr lang="en-US" sz="1600" dirty="0"/>
              <a:t> </a:t>
            </a:r>
            <a:r>
              <a:rPr lang="en-US" sz="1600" dirty="0" smtClean="0"/>
              <a:t>20 </a:t>
            </a:r>
            <a:r>
              <a:rPr lang="ru-RU" sz="1600" dirty="0" smtClean="0"/>
              <a:t>февраля  2018 года. </a:t>
            </a:r>
            <a:endParaRPr lang="en-US" sz="1600" dirty="0" smtClean="0"/>
          </a:p>
          <a:p>
            <a:r>
              <a:rPr lang="ru-RU" sz="1600" dirty="0"/>
              <a:t>Действие до</a:t>
            </a:r>
            <a:r>
              <a:rPr lang="en-US" sz="1600" dirty="0"/>
              <a:t>: 01 </a:t>
            </a:r>
            <a:r>
              <a:rPr lang="ru-RU" sz="1600" dirty="0"/>
              <a:t>декабря 2019 </a:t>
            </a:r>
            <a:r>
              <a:rPr lang="ru-RU" sz="1600" dirty="0" smtClean="0"/>
              <a:t>года</a:t>
            </a:r>
            <a:r>
              <a:rPr lang="en-US" sz="1600" dirty="0"/>
              <a:t>.</a:t>
            </a:r>
            <a:endParaRPr lang="ru-RU" sz="16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30</a:t>
            </a:fld>
            <a:endParaRPr lang="ru-RU"/>
          </a:p>
        </p:txBody>
      </p:sp>
    </p:spTree>
    <p:extLst>
      <p:ext uri="{BB962C8B-B14F-4D97-AF65-F5344CB8AC3E}">
        <p14:creationId xmlns:p14="http://schemas.microsoft.com/office/powerpoint/2010/main" val="306483299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Распоряжение Правительства от 16.01.2018 №21-р</a:t>
            </a:r>
            <a:endParaRPr lang="ru-RU" sz="2400" b="1" dirty="0">
              <a:solidFill>
                <a:prstClr val="black"/>
              </a:solidFill>
            </a:endParaRPr>
          </a:p>
        </p:txBody>
      </p:sp>
      <p:sp>
        <p:nvSpPr>
          <p:cNvPr id="39" name="Прямоугольник 38"/>
          <p:cNvSpPr/>
          <p:nvPr/>
        </p:nvSpPr>
        <p:spPr>
          <a:xfrm>
            <a:off x="179513" y="467749"/>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Об утверждении перечня </a:t>
            </a:r>
            <a:r>
              <a:rPr lang="ru-RU" sz="1600" dirty="0"/>
              <a:t>товаров и услуг, в отношении которых при заключении договоров (государственных контрактов) о поставке товаров (оказании услуг) получателями средств федерального бюджета не предусматриваются авансовые </a:t>
            </a:r>
            <a:r>
              <a:rPr lang="ru-RU" sz="1600" dirty="0" smtClean="0"/>
              <a:t>платежи</a:t>
            </a:r>
          </a:p>
          <a:p>
            <a:endParaRPr lang="en-US" sz="1600" dirty="0"/>
          </a:p>
          <a:p>
            <a:r>
              <a:rPr lang="ru-RU" dirty="0" smtClean="0"/>
              <a:t>Утвержден новый перечень </a:t>
            </a:r>
            <a:r>
              <a:rPr lang="ru-RU" dirty="0"/>
              <a:t>товаров, при закупке которых </a:t>
            </a:r>
            <a:r>
              <a:rPr lang="ru-RU" dirty="0" smtClean="0"/>
              <a:t>получателям  </a:t>
            </a:r>
            <a:r>
              <a:rPr lang="ru-RU" dirty="0"/>
              <a:t>средств федерального бюджета нельзя предусмотреть </a:t>
            </a:r>
            <a:r>
              <a:rPr lang="ru-RU" dirty="0" smtClean="0"/>
              <a:t>аванс</a:t>
            </a:r>
          </a:p>
          <a:p>
            <a:r>
              <a:rPr lang="ru-RU" dirty="0" smtClean="0"/>
              <a:t>(вместо РП от 14.03.2017 №455-р, вступление </a:t>
            </a:r>
            <a:r>
              <a:rPr lang="ru-RU" dirty="0"/>
              <a:t>в силу</a:t>
            </a:r>
            <a:r>
              <a:rPr lang="en-US" dirty="0"/>
              <a:t>: </a:t>
            </a:r>
            <a:r>
              <a:rPr lang="ru-RU" dirty="0" smtClean="0"/>
              <a:t>16 января 2018 </a:t>
            </a:r>
            <a:r>
              <a:rPr lang="ru-RU" dirty="0"/>
              <a:t>года </a:t>
            </a:r>
            <a:r>
              <a:rPr lang="ru-RU" dirty="0" smtClean="0"/>
              <a:t>)</a:t>
            </a:r>
          </a:p>
          <a:p>
            <a:endParaRPr lang="ru-RU" dirty="0"/>
          </a:p>
          <a:p>
            <a:pPr marL="285750" indent="-285750">
              <a:buFont typeface="Arial" panose="020B0604020202020204" pitchFamily="34" charset="0"/>
              <a:buChar char="•"/>
            </a:pPr>
            <a:r>
              <a:rPr lang="ru-RU" dirty="0"/>
              <a:t>В </a:t>
            </a:r>
            <a:r>
              <a:rPr lang="ru-RU" dirty="0" smtClean="0"/>
              <a:t>перечне ноутбуки</a:t>
            </a:r>
            <a:r>
              <a:rPr lang="ru-RU" dirty="0"/>
              <a:t>, бумага для печати, легковые автомобили, а также некоторые виды услуг (например, по ремонту компьютеров</a:t>
            </a:r>
            <a:r>
              <a:rPr lang="ru-RU" dirty="0" smtClean="0"/>
              <a:t>) и т.д.  </a:t>
            </a:r>
            <a:r>
              <a:rPr lang="ru-RU" dirty="0"/>
              <a:t>Документом должны руководствоваться получатели средств федерального бюджета</a:t>
            </a:r>
            <a:r>
              <a:rPr lang="ru-RU" dirty="0" smtClean="0"/>
              <a:t>.</a:t>
            </a:r>
          </a:p>
          <a:p>
            <a:endParaRPr lang="ru-RU" dirty="0" smtClean="0"/>
          </a:p>
          <a:p>
            <a:r>
              <a:rPr lang="ru-RU" sz="1400" dirty="0" smtClean="0"/>
              <a:t>Вступление в силу</a:t>
            </a:r>
            <a:r>
              <a:rPr lang="en-US" sz="1400" dirty="0" smtClean="0"/>
              <a:t>: </a:t>
            </a:r>
            <a:r>
              <a:rPr lang="ru-RU" sz="1400" dirty="0" smtClean="0"/>
              <a:t>16 января 2018 года  </a:t>
            </a:r>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31</a:t>
            </a:fld>
            <a:endParaRPr lang="ru-RU"/>
          </a:p>
        </p:txBody>
      </p:sp>
    </p:spTree>
    <p:extLst>
      <p:ext uri="{BB962C8B-B14F-4D97-AF65-F5344CB8AC3E}">
        <p14:creationId xmlns:p14="http://schemas.microsoft.com/office/powerpoint/2010/main" val="17076605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Распоряжение Правительства от 1</a:t>
            </a:r>
            <a:r>
              <a:rPr lang="ru-RU" sz="2400" b="1" dirty="0">
                <a:solidFill>
                  <a:prstClr val="black"/>
                </a:solidFill>
              </a:rPr>
              <a:t>2</a:t>
            </a:r>
            <a:r>
              <a:rPr lang="ru-RU" sz="2400" b="1" dirty="0" smtClean="0">
                <a:solidFill>
                  <a:prstClr val="black"/>
                </a:solidFill>
              </a:rPr>
              <a:t>.02.2018 №21</a:t>
            </a:r>
            <a:r>
              <a:rPr lang="en-US" sz="2400" b="1" dirty="0" smtClean="0">
                <a:solidFill>
                  <a:prstClr val="black"/>
                </a:solidFill>
              </a:rPr>
              <a:t>3</a:t>
            </a:r>
            <a:r>
              <a:rPr lang="ru-RU" sz="2400" b="1" dirty="0" smtClean="0">
                <a:solidFill>
                  <a:prstClr val="black"/>
                </a:solidFill>
              </a:rPr>
              <a:t>-р</a:t>
            </a:r>
            <a:endParaRPr lang="ru-RU" sz="2400" b="1" dirty="0">
              <a:solidFill>
                <a:prstClr val="black"/>
              </a:solidFill>
            </a:endParaRPr>
          </a:p>
        </p:txBody>
      </p:sp>
      <p:sp>
        <p:nvSpPr>
          <p:cNvPr id="39" name="Прямоугольник 38"/>
          <p:cNvSpPr/>
          <p:nvPr/>
        </p:nvSpPr>
        <p:spPr>
          <a:xfrm>
            <a:off x="179513" y="467749"/>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изменений в Перечень товаров, работ, услуг, в случае осуществления закупок которых заказчик обязан проводить аукцион в электронной форме (электронный аукцион), утв. распоряжением Правительства РФ от 21.03.2016 N </a:t>
            </a:r>
            <a:r>
              <a:rPr lang="ru-RU" sz="1600" b="1" dirty="0" smtClean="0"/>
              <a:t>471-р</a:t>
            </a:r>
            <a:endParaRPr lang="ru-RU" sz="1600" dirty="0" smtClean="0"/>
          </a:p>
          <a:p>
            <a:endParaRPr lang="en-US" sz="1600" dirty="0"/>
          </a:p>
          <a:p>
            <a:r>
              <a:rPr lang="ru-RU" dirty="0"/>
              <a:t>Услуги по перевозке пассажиров автомобильным транспортом и городским наземным электрическим транспортом исключены из перечня товаров (работ, услуг), закупки которых должны осуществляться только в форме электронных </a:t>
            </a:r>
            <a:r>
              <a:rPr lang="ru-RU" dirty="0" smtClean="0"/>
              <a:t>аукционов.</a:t>
            </a:r>
          </a:p>
          <a:p>
            <a:endParaRPr lang="ru-RU" dirty="0"/>
          </a:p>
          <a:p>
            <a:r>
              <a:rPr lang="ru-RU" dirty="0" smtClean="0"/>
              <a:t>Основание</a:t>
            </a:r>
            <a:r>
              <a:rPr lang="en-US" dirty="0" smtClean="0"/>
              <a:t>: </a:t>
            </a:r>
            <a:r>
              <a:rPr lang="ru-RU" dirty="0"/>
              <a:t>при проведении электронного аукциона невозможно проводить оценку и сопоставление заявок на участие в электронном аукционе на основании качественных, функциональных и экологических характеристик объекта закупки, влияющих на качество перевозок, характеристик транспортных средств, предлагаемых юридическим лицом, индивидуальным предпринимателем или участниками договора простого товарищества для осуществления регулярных перевозок (наличие кондиционера, низкого пола, оборудования для перевозок пассажиров из числа инвалидов и других маломобильных групп населения и иных характеристик</a:t>
            </a:r>
            <a:r>
              <a:rPr lang="ru-RU" dirty="0" smtClean="0"/>
              <a:t>)</a:t>
            </a:r>
            <a:r>
              <a:rPr lang="en-US" dirty="0"/>
              <a:t>.</a:t>
            </a:r>
            <a:r>
              <a:rPr lang="ru-RU" dirty="0"/>
              <a:t/>
            </a:r>
            <a:br>
              <a:rPr lang="ru-RU" dirty="0"/>
            </a:br>
            <a:r>
              <a:rPr lang="ru-RU" dirty="0"/>
              <a:t/>
            </a:r>
            <a:br>
              <a:rPr lang="ru-RU" dirty="0"/>
            </a:br>
            <a:endParaRPr lang="ru-RU" dirty="0"/>
          </a:p>
          <a:p>
            <a:r>
              <a:rPr lang="ru-RU" sz="1400" dirty="0" smtClean="0"/>
              <a:t>Вступление в силу</a:t>
            </a:r>
            <a:r>
              <a:rPr lang="en-US" sz="1400" dirty="0" smtClean="0"/>
              <a:t>: </a:t>
            </a:r>
            <a:r>
              <a:rPr lang="ru-RU" sz="1400" dirty="0" smtClean="0"/>
              <a:t>1</a:t>
            </a:r>
            <a:r>
              <a:rPr lang="en-US" sz="1400" dirty="0" smtClean="0"/>
              <a:t>2</a:t>
            </a:r>
            <a:r>
              <a:rPr lang="ru-RU" sz="1400" dirty="0" smtClean="0"/>
              <a:t> февраля 2018 года  </a:t>
            </a:r>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32</a:t>
            </a:fld>
            <a:endParaRPr lang="ru-RU"/>
          </a:p>
        </p:txBody>
      </p:sp>
    </p:spTree>
    <p:extLst>
      <p:ext uri="{BB962C8B-B14F-4D97-AF65-F5344CB8AC3E}">
        <p14:creationId xmlns:p14="http://schemas.microsoft.com/office/powerpoint/2010/main" val="180606045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957068" cy="461665"/>
          </a:xfrm>
          <a:prstGeom prst="rect">
            <a:avLst/>
          </a:prstGeom>
        </p:spPr>
        <p:txBody>
          <a:bodyPr wrap="square">
            <a:spAutoFit/>
          </a:bodyPr>
          <a:lstStyle/>
          <a:p>
            <a:r>
              <a:rPr lang="ru-RU" sz="2400" b="1" dirty="0" smtClean="0">
                <a:solidFill>
                  <a:prstClr val="black"/>
                </a:solidFill>
              </a:rPr>
              <a:t>Приказ Минздрава от 26.10.2017 №870н</a:t>
            </a:r>
            <a:endParaRPr lang="ru-RU" sz="2400" b="1" dirty="0">
              <a:solidFill>
                <a:prstClr val="black"/>
              </a:solidFill>
            </a:endParaRPr>
          </a:p>
        </p:txBody>
      </p:sp>
      <p:sp>
        <p:nvSpPr>
          <p:cNvPr id="39" name="Прямоугольник 38"/>
          <p:cNvSpPr/>
          <p:nvPr/>
        </p:nvSpPr>
        <p:spPr>
          <a:xfrm>
            <a:off x="79428" y="764704"/>
            <a:ext cx="8957068" cy="595677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en-US" sz="1600" b="1" dirty="0" smtClean="0"/>
              <a:t>“</a:t>
            </a:r>
            <a:r>
              <a:rPr lang="ru-RU" sz="1600" b="1" dirty="0" smtClean="0"/>
              <a:t>ОБ УТВЕРЖДЕНИИ ТИПОВОГО КОНТРАКТА НА ПОСТАВКУ ЛЕКАРСТВЕННЫХ ПРЕПАРАТОВ ДЛЯ МЕДИЦИНСКОГО ПРИМЕНЕНИЯ." </a:t>
            </a:r>
            <a:r>
              <a:rPr lang="ru-RU" sz="1600" b="1" dirty="0"/>
              <a:t>(</a:t>
            </a:r>
            <a:r>
              <a:rPr lang="ru-RU" sz="1600" dirty="0"/>
              <a:t>Зарегистрирован </a:t>
            </a:r>
            <a:r>
              <a:rPr lang="ru-RU" sz="1600" dirty="0" smtClean="0"/>
              <a:t>в Минюсте 07.12.2017 </a:t>
            </a:r>
            <a:r>
              <a:rPr lang="ru-RU" sz="1600" dirty="0"/>
              <a:t>№ </a:t>
            </a:r>
            <a:r>
              <a:rPr lang="ru-RU" sz="1600" dirty="0" smtClean="0"/>
              <a:t>49149</a:t>
            </a:r>
            <a:r>
              <a:rPr lang="ru-RU" sz="1600" b="1" dirty="0" smtClean="0"/>
              <a:t>)</a:t>
            </a:r>
            <a:endParaRPr lang="ru-RU" sz="600" dirty="0" smtClean="0"/>
          </a:p>
          <a:p>
            <a:endParaRPr lang="ru-RU" sz="600" dirty="0" smtClean="0"/>
          </a:p>
          <a:p>
            <a:r>
              <a:rPr lang="ru-RU" sz="1400" dirty="0" smtClean="0"/>
              <a:t>    </a:t>
            </a:r>
            <a:endParaRPr lang="ru-RU" b="1" dirty="0" smtClean="0"/>
          </a:p>
          <a:p>
            <a:pPr lvl="1"/>
            <a:r>
              <a:rPr lang="ru-RU" dirty="0" smtClean="0"/>
              <a:t>Опубликован в ЕИС</a:t>
            </a:r>
            <a:r>
              <a:rPr lang="en-US" dirty="0" smtClean="0"/>
              <a:t>:</a:t>
            </a:r>
            <a:r>
              <a:rPr lang="ru-RU" dirty="0" smtClean="0"/>
              <a:t> </a:t>
            </a:r>
            <a:r>
              <a:rPr lang="en-US" dirty="0" smtClean="0"/>
              <a:t> </a:t>
            </a:r>
            <a:r>
              <a:rPr lang="ru-RU" dirty="0" smtClean="0"/>
              <a:t>16.01.2018.</a:t>
            </a:r>
          </a:p>
          <a:p>
            <a:pPr lvl="1"/>
            <a:endParaRPr lang="ru-RU" dirty="0"/>
          </a:p>
          <a:p>
            <a:pPr lvl="1"/>
            <a:r>
              <a:rPr lang="ru-RU" dirty="0" smtClean="0"/>
              <a:t>*</a:t>
            </a:r>
            <a:r>
              <a:rPr lang="ru-RU" b="1" dirty="0"/>
              <a:t> </a:t>
            </a:r>
            <a:r>
              <a:rPr lang="ru-RU" b="1" dirty="0" smtClean="0"/>
              <a:t>Разъяснения - ПИСЬМО </a:t>
            </a:r>
            <a:r>
              <a:rPr lang="ru-RU" b="1" dirty="0"/>
              <a:t>Минздрава России от 14.02.2018 № </a:t>
            </a:r>
            <a:r>
              <a:rPr lang="ru-RU" b="1" dirty="0" smtClean="0"/>
              <a:t>418/25-5 </a:t>
            </a:r>
            <a:r>
              <a:rPr lang="en-US" b="1" dirty="0" smtClean="0"/>
              <a:t>“</a:t>
            </a:r>
            <a:r>
              <a:rPr lang="ru-RU" b="1" dirty="0" smtClean="0"/>
              <a:t>О </a:t>
            </a:r>
            <a:r>
              <a:rPr lang="ru-RU" b="1" dirty="0"/>
              <a:t>направлении ответов на часто задаваемые вопросы о лекарственных препаратах для медицинского применения, являющихся объектом закупки для обеспечения государственных и муниципальных </a:t>
            </a:r>
            <a:r>
              <a:rPr lang="ru-RU" b="1" dirty="0" smtClean="0"/>
              <a:t>нужд</a:t>
            </a:r>
            <a:r>
              <a:rPr lang="en-US" b="1" dirty="0" smtClean="0"/>
              <a:t>”.</a:t>
            </a:r>
            <a:endParaRPr lang="ru-RU"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33</a:t>
            </a:fld>
            <a:endParaRPr lang="ru-RU"/>
          </a:p>
        </p:txBody>
      </p:sp>
    </p:spTree>
    <p:extLst>
      <p:ext uri="{BB962C8B-B14F-4D97-AF65-F5344CB8AC3E}">
        <p14:creationId xmlns:p14="http://schemas.microsoft.com/office/powerpoint/2010/main" val="400227570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a:t>
            </a:r>
            <a:r>
              <a:rPr lang="ru-RU" sz="2400" b="1" dirty="0">
                <a:solidFill>
                  <a:prstClr val="black"/>
                </a:solidFill>
              </a:rPr>
              <a:t>Правительства от </a:t>
            </a:r>
            <a:r>
              <a:rPr lang="ru-RU" sz="2400" b="1" dirty="0" smtClean="0">
                <a:solidFill>
                  <a:prstClr val="black"/>
                </a:solidFill>
              </a:rPr>
              <a:t>15.01.2018 №</a:t>
            </a:r>
            <a:r>
              <a:rPr lang="en-US" sz="2400" b="1" dirty="0" smtClean="0">
                <a:solidFill>
                  <a:prstClr val="black"/>
                </a:solidFill>
              </a:rPr>
              <a:t>1</a:t>
            </a:r>
            <a:r>
              <a:rPr lang="ru-RU" sz="2400" b="1" dirty="0" smtClean="0">
                <a:solidFill>
                  <a:prstClr val="black"/>
                </a:solidFill>
              </a:rPr>
              <a:t>1</a:t>
            </a:r>
            <a:r>
              <a:rPr lang="en-US" sz="2400" b="1" dirty="0" smtClean="0">
                <a:solidFill>
                  <a:prstClr val="black"/>
                </a:solidFill>
              </a:rPr>
              <a:t> </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 ВНЕСЕНИИ </a:t>
            </a:r>
            <a:r>
              <a:rPr lang="ru-RU" sz="1600" b="1" dirty="0" smtClean="0"/>
              <a:t>ИЗМЕНЕНИЙ В </a:t>
            </a:r>
            <a:r>
              <a:rPr lang="ru-RU" sz="1600" b="1" dirty="0"/>
              <a:t>ПОСТАНОВЛЕНИЕ ПРАВИТЕЛЬСТВА </a:t>
            </a:r>
            <a:r>
              <a:rPr lang="ru-RU" sz="1600" b="1" dirty="0" smtClean="0"/>
              <a:t>РФ ОТ 08.11.2013г. №1005</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pPr marL="285750" indent="-285750">
              <a:buFont typeface="Arial" panose="020B0604020202020204" pitchFamily="34" charset="0"/>
              <a:buChar char="•"/>
            </a:pPr>
            <a:r>
              <a:rPr lang="ru-RU" sz="1600" dirty="0"/>
              <a:t>При проведении закупок (участии в закупках), извещения о которых будут размещены в ЕИС после 19 марта, нужно учесть следующее:</a:t>
            </a:r>
          </a:p>
          <a:p>
            <a:pPr marL="285750" indent="-285750">
              <a:buFont typeface="Arial" panose="020B0604020202020204" pitchFamily="34" charset="0"/>
              <a:buChar char="•"/>
            </a:pPr>
            <a:endParaRPr lang="ru-RU" sz="1600" dirty="0"/>
          </a:p>
          <a:p>
            <a:r>
              <a:rPr lang="ru-RU" sz="1600" dirty="0" smtClean="0"/>
              <a:t>   1</a:t>
            </a:r>
            <a:r>
              <a:rPr lang="ru-RU" sz="1600" dirty="0"/>
              <a:t>. Установлен размер требования по гарантии, которая обеспечивает заявку. Он равен размеру обеспечения.</a:t>
            </a:r>
          </a:p>
          <a:p>
            <a:r>
              <a:rPr lang="ru-RU" sz="1600" dirty="0" smtClean="0"/>
              <a:t>   2</a:t>
            </a:r>
            <a:r>
              <a:rPr lang="ru-RU" sz="1600" dirty="0"/>
              <a:t>. Ограничено право заказчика требовать выплаты всей суммы обеспечения исполнения контракта в ситуации, когда часть обязательств исполнена и оплачена.</a:t>
            </a:r>
          </a:p>
          <a:p>
            <a:pPr lvl="1"/>
            <a:r>
              <a:rPr lang="ru-RU" sz="1600" dirty="0" smtClean="0"/>
              <a:t>Если </a:t>
            </a:r>
            <a:r>
              <a:rPr lang="ru-RU" sz="1600" dirty="0"/>
              <a:t>разница между ценой контракта и суммой исполненных и оплаченных обязательств будет меньше суммы обеспечения, заказчик может требовать только эту разницу.</a:t>
            </a:r>
          </a:p>
          <a:p>
            <a:pPr lvl="1"/>
            <a:r>
              <a:rPr lang="ru-RU" sz="1600" dirty="0" smtClean="0"/>
              <a:t>Если </a:t>
            </a:r>
            <a:r>
              <a:rPr lang="ru-RU" sz="1600" dirty="0"/>
              <a:t>разница превышает сумму обеспечения либо равна ей, размер требования ограничен суммой обеспечения.</a:t>
            </a:r>
          </a:p>
          <a:p>
            <a:r>
              <a:rPr lang="ru-RU" sz="1600" dirty="0" smtClean="0"/>
              <a:t>   3</a:t>
            </a:r>
            <a:r>
              <a:rPr lang="ru-RU" sz="1600" dirty="0"/>
              <a:t>. Отменена обязанность подтверждать полномочия подписавшего требование, если он указан в ЕГРЮЛ как лицо, имеющее право подписывать документы без доверенности. В отношении иных лиц потребуется представить доверенность.</a:t>
            </a:r>
          </a:p>
          <a:p>
            <a:pPr lvl="1"/>
            <a:r>
              <a:rPr lang="ru-RU" sz="1600" dirty="0" smtClean="0"/>
              <a:t>Следовательно</a:t>
            </a:r>
            <a:r>
              <a:rPr lang="ru-RU" sz="1600" dirty="0"/>
              <a:t>, если требование подпишет руководитель заказчика, сведения о котором есть в ЕГРЮЛ, приказ о назначении не понадобится прилагать к требованию.</a:t>
            </a:r>
          </a:p>
          <a:p>
            <a:r>
              <a:rPr lang="ru-RU" sz="1600" dirty="0" smtClean="0"/>
              <a:t>   4</a:t>
            </a:r>
            <a:r>
              <a:rPr lang="ru-RU" sz="1600" dirty="0"/>
              <a:t>. В качестве приложения к требованиям по гарантиям, обеспечивающим заявку, сохранена только доверенность. Она подается, если это необходимо.</a:t>
            </a:r>
          </a:p>
          <a:p>
            <a:r>
              <a:rPr lang="ru-RU" sz="1600" dirty="0" smtClean="0"/>
              <a:t>   5</a:t>
            </a:r>
            <a:r>
              <a:rPr lang="ru-RU" sz="1600" dirty="0"/>
              <a:t>. Предусмотрена возможность направлять требование в виде электронного документа. Это касается как гарантий, обеспечивающих заявки, так и гарантий, обеспечивающих исполнение контракта</a:t>
            </a:r>
            <a:r>
              <a:rPr lang="ru-RU" sz="1600" dirty="0" smtClean="0"/>
              <a:t>.</a:t>
            </a:r>
            <a:endParaRPr lang="ru-RU" sz="1600" dirty="0"/>
          </a:p>
          <a:p>
            <a:r>
              <a:rPr lang="ru-RU" sz="1600" dirty="0"/>
              <a:t>Вступление в силу</a:t>
            </a:r>
            <a:r>
              <a:rPr lang="en-US" sz="1600" dirty="0"/>
              <a:t>:</a:t>
            </a:r>
            <a:r>
              <a:rPr lang="ru-RU" sz="1600" dirty="0"/>
              <a:t> </a:t>
            </a:r>
            <a:r>
              <a:rPr lang="en-US" sz="1600" dirty="0"/>
              <a:t> </a:t>
            </a:r>
            <a:r>
              <a:rPr lang="ru-RU" sz="1600" dirty="0" smtClean="0"/>
              <a:t>19 марта  2018 года. </a:t>
            </a:r>
          </a:p>
        </p:txBody>
      </p:sp>
      <p:sp>
        <p:nvSpPr>
          <p:cNvPr id="2" name="Номер слайда 1"/>
          <p:cNvSpPr>
            <a:spLocks noGrp="1"/>
          </p:cNvSpPr>
          <p:nvPr>
            <p:ph type="sldNum" sz="quarter" idx="12"/>
          </p:nvPr>
        </p:nvSpPr>
        <p:spPr/>
        <p:txBody>
          <a:bodyPr/>
          <a:lstStyle/>
          <a:p>
            <a:fld id="{25800938-3505-4AFC-AA3C-099AD5E268D3}" type="slidenum">
              <a:rPr lang="ru-RU" smtClean="0"/>
              <a:pPr/>
              <a:t>34</a:t>
            </a:fld>
            <a:endParaRPr lang="ru-RU"/>
          </a:p>
        </p:txBody>
      </p:sp>
    </p:spTree>
    <p:extLst>
      <p:ext uri="{BB962C8B-B14F-4D97-AF65-F5344CB8AC3E}">
        <p14:creationId xmlns:p14="http://schemas.microsoft.com/office/powerpoint/2010/main" val="3192819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a:t>
            </a:r>
            <a:r>
              <a:rPr lang="ru-RU" sz="2400" b="1" dirty="0">
                <a:solidFill>
                  <a:prstClr val="black"/>
                </a:solidFill>
              </a:rPr>
              <a:t>Правительства от </a:t>
            </a:r>
            <a:r>
              <a:rPr lang="en-US" sz="2400" b="1" dirty="0" smtClean="0">
                <a:solidFill>
                  <a:prstClr val="black"/>
                </a:solidFill>
              </a:rPr>
              <a:t>07</a:t>
            </a:r>
            <a:r>
              <a:rPr lang="ru-RU" sz="2400" b="1" dirty="0" smtClean="0">
                <a:solidFill>
                  <a:prstClr val="black"/>
                </a:solidFill>
              </a:rPr>
              <a:t>.0</a:t>
            </a:r>
            <a:r>
              <a:rPr lang="en-US" sz="2400" b="1" dirty="0" smtClean="0">
                <a:solidFill>
                  <a:prstClr val="black"/>
                </a:solidFill>
              </a:rPr>
              <a:t>3</a:t>
            </a:r>
            <a:r>
              <a:rPr lang="ru-RU" sz="2400" b="1" dirty="0" smtClean="0">
                <a:solidFill>
                  <a:prstClr val="black"/>
                </a:solidFill>
              </a:rPr>
              <a:t>.2018 №</a:t>
            </a:r>
            <a:r>
              <a:rPr lang="en-US" sz="2400" b="1" dirty="0" smtClean="0">
                <a:solidFill>
                  <a:prstClr val="black"/>
                </a:solidFill>
              </a:rPr>
              <a:t>234</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a:t>
            </a:r>
            <a:r>
              <a:rPr lang="ru-RU" sz="1600" b="1" dirty="0"/>
              <a:t> О ВНЕСЕНИИ </a:t>
            </a:r>
            <a:r>
              <a:rPr lang="ru-RU" sz="1600" b="1" dirty="0" smtClean="0"/>
              <a:t>ИЗМЕНЕНИЯ</a:t>
            </a:r>
            <a:r>
              <a:rPr lang="en-US" sz="1600" b="1" dirty="0" smtClean="0"/>
              <a:t> </a:t>
            </a:r>
            <a:r>
              <a:rPr lang="ru-RU" sz="1600" b="1" dirty="0" smtClean="0"/>
              <a:t>В </a:t>
            </a:r>
            <a:r>
              <a:rPr lang="ru-RU" sz="1600" b="1" dirty="0"/>
              <a:t>ПОДПУНКТ "А" ПУНКТА 11 ДОПОЛНИТЕЛЬНЫХ ТРЕБОВАНИЙ</a:t>
            </a:r>
          </a:p>
          <a:p>
            <a:r>
              <a:rPr lang="ru-RU" sz="1600" b="1" dirty="0"/>
              <a:t>К ПРОГРАММАМ ДЛЯ ЭЛЕКТРОННЫХ ВЫЧИСЛИТЕЛЬНЫХ МАШИН И </a:t>
            </a:r>
            <a:r>
              <a:rPr lang="ru-RU" sz="1600" b="1" dirty="0" smtClean="0"/>
              <a:t>БАЗАМ</a:t>
            </a:r>
            <a:r>
              <a:rPr lang="en-US" sz="1600" b="1" dirty="0" smtClean="0"/>
              <a:t> </a:t>
            </a:r>
            <a:r>
              <a:rPr lang="ru-RU" sz="1600" b="1" dirty="0" smtClean="0"/>
              <a:t>ДАННЫХ</a:t>
            </a:r>
            <a:r>
              <a:rPr lang="ru-RU" sz="1600" b="1" dirty="0"/>
              <a:t>, СВЕДЕНИЯ О КОТОРЫХ ВКЛЮЧЕНЫ В РЕЕСТР </a:t>
            </a:r>
            <a:r>
              <a:rPr lang="ru-RU" sz="1600" b="1" dirty="0" smtClean="0"/>
              <a:t>РОССИЙСКОГО</a:t>
            </a:r>
            <a:r>
              <a:rPr lang="en-US" sz="1600" b="1" dirty="0" smtClean="0"/>
              <a:t> </a:t>
            </a:r>
            <a:r>
              <a:rPr lang="ru-RU" sz="1600" b="1" dirty="0" smtClean="0"/>
              <a:t>ПРОГРАММНОГО ОБЕСПЕЧЕНИЯ</a:t>
            </a:r>
            <a:r>
              <a:rPr lang="en-US" sz="1600" b="1" dirty="0" smtClean="0"/>
              <a:t>” </a:t>
            </a:r>
            <a:r>
              <a:rPr lang="ru-RU" sz="1600" b="1" dirty="0"/>
              <a:t> утвержденных </a:t>
            </a:r>
            <a:r>
              <a:rPr lang="ru-RU" sz="1600" b="1" dirty="0" smtClean="0"/>
              <a:t>ПОСТАНОВЛЕНИЕМ </a:t>
            </a:r>
            <a:r>
              <a:rPr lang="ru-RU" sz="1600" b="1" dirty="0"/>
              <a:t>ПРАВИТЕЛЬСТВА РФ ОТ 16.11.2015г. №1236 </a:t>
            </a:r>
            <a:r>
              <a:rPr lang="en-US" sz="1600" b="1" dirty="0" smtClean="0"/>
              <a:t>:</a:t>
            </a:r>
            <a:endParaRPr lang="ru-RU" sz="600" b="1" dirty="0" smtClean="0"/>
          </a:p>
          <a:p>
            <a:pPr marL="285750" indent="-285750">
              <a:buFont typeface="Arial" panose="020B0604020202020204" pitchFamily="34" charset="0"/>
              <a:buChar char="•"/>
            </a:pPr>
            <a:endParaRPr lang="en-US" sz="1600" dirty="0" smtClean="0"/>
          </a:p>
          <a:p>
            <a:r>
              <a:rPr lang="ru-RU" sz="1600" dirty="0" smtClean="0"/>
              <a:t>Абзац 5 подпункта </a:t>
            </a:r>
            <a:r>
              <a:rPr lang="en-US" sz="1600" dirty="0" smtClean="0"/>
              <a:t>“a” </a:t>
            </a:r>
            <a:r>
              <a:rPr lang="ru-RU" sz="1600" dirty="0" smtClean="0"/>
              <a:t>пункта 11 заменить на следующий текст</a:t>
            </a:r>
            <a:r>
              <a:rPr lang="en-US" sz="1600" dirty="0" smtClean="0"/>
              <a:t>:</a:t>
            </a:r>
          </a:p>
          <a:p>
            <a:pPr marL="285750" indent="-285750">
              <a:buFont typeface="Arial" panose="020B0604020202020204" pitchFamily="34" charset="0"/>
              <a:buChar char="•"/>
            </a:pPr>
            <a:r>
              <a:rPr lang="ru-RU" sz="1600" dirty="0"/>
              <a:t>"для абонентских устройств радиоподвижной связи - под управлением мобильной операционной системы, сведения о которой включены в единый реестр российского программного обеспечения, или операционных систем </a:t>
            </a:r>
            <a:r>
              <a:rPr lang="ru-RU" sz="1600" dirty="0" err="1"/>
              <a:t>Android</a:t>
            </a:r>
            <a:r>
              <a:rPr lang="ru-RU" sz="1600" dirty="0"/>
              <a:t>, </a:t>
            </a:r>
            <a:r>
              <a:rPr lang="ru-RU" sz="1600" dirty="0" err="1"/>
              <a:t>iOS</a:t>
            </a:r>
            <a:r>
              <a:rPr lang="ru-RU" sz="1600" dirty="0" smtClean="0"/>
              <a:t>;</a:t>
            </a:r>
            <a:r>
              <a:rPr lang="en-US" sz="1600" dirty="0" smtClean="0"/>
              <a:t> (</a:t>
            </a:r>
            <a:r>
              <a:rPr lang="ru-RU" sz="1600" dirty="0" smtClean="0"/>
              <a:t>до 31 декабря 2018 года</a:t>
            </a:r>
            <a:r>
              <a:rPr lang="en-US" sz="1600" dirty="0" smtClean="0"/>
              <a:t>)</a:t>
            </a:r>
            <a:r>
              <a:rPr lang="ru-RU" sz="1600" dirty="0" smtClean="0"/>
              <a:t>.</a:t>
            </a:r>
            <a:endParaRPr lang="ru-RU" sz="1600" dirty="0"/>
          </a:p>
          <a:p>
            <a:pPr marL="285750" indent="-285750">
              <a:buFont typeface="Arial" panose="020B0604020202020204" pitchFamily="34" charset="0"/>
              <a:buChar char="•"/>
            </a:pPr>
            <a:r>
              <a:rPr lang="ru-RU" sz="1600" dirty="0"/>
              <a:t>для абонентских устройств радиоподвижной связи - под управлением мобильной операционной системы, сведения о которой включены в единый реестр российского программного обеспечения и которая сертифицирована в соответствии с требованиями законодательства Российской Федерации о защите информации</a:t>
            </a:r>
            <a:r>
              <a:rPr lang="ru-RU" sz="1600" dirty="0" smtClean="0"/>
              <a:t>. (с 1 января 2019 года).</a:t>
            </a:r>
          </a:p>
          <a:p>
            <a:pPr marL="285750" indent="-285750">
              <a:buFont typeface="Arial" panose="020B0604020202020204" pitchFamily="34" charset="0"/>
              <a:buChar char="•"/>
            </a:pPr>
            <a:endParaRPr lang="ru-RU" sz="1600" dirty="0"/>
          </a:p>
          <a:p>
            <a:r>
              <a:rPr lang="ru-RU" sz="1600" dirty="0" smtClean="0"/>
              <a:t>  В данный момент в реестре только одна мобильная ОС – </a:t>
            </a:r>
            <a:r>
              <a:rPr lang="en-US" sz="1600" dirty="0" smtClean="0"/>
              <a:t>Sailfish Mobile OS RUS.</a:t>
            </a:r>
            <a:endParaRPr lang="ru-RU" sz="1600" dirty="0" smtClean="0"/>
          </a:p>
          <a:p>
            <a:pPr marL="285750" indent="-285750">
              <a:buFont typeface="Arial" panose="020B0604020202020204" pitchFamily="34" charset="0"/>
              <a:buChar char="•"/>
            </a:pPr>
            <a:endParaRPr lang="ru-RU" sz="1600" dirty="0"/>
          </a:p>
          <a:p>
            <a:r>
              <a:rPr lang="ru-RU" sz="1600" dirty="0" smtClean="0"/>
              <a:t>Начало действия документа 21.03.2018.</a:t>
            </a:r>
            <a:endParaRPr lang="ru-RU" sz="1600" dirty="0"/>
          </a:p>
          <a:p>
            <a:pPr marL="285750" indent="-285750">
              <a:buFont typeface="Arial" panose="020B0604020202020204" pitchFamily="34" charset="0"/>
              <a:buChar char="•"/>
            </a:pP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35</a:t>
            </a:fld>
            <a:endParaRPr lang="ru-RU"/>
          </a:p>
        </p:txBody>
      </p:sp>
    </p:spTree>
    <p:extLst>
      <p:ext uri="{BB962C8B-B14F-4D97-AF65-F5344CB8AC3E}">
        <p14:creationId xmlns:p14="http://schemas.microsoft.com/office/powerpoint/2010/main" val="278302258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a:t>
            </a:r>
            <a:r>
              <a:rPr lang="ru-RU" sz="2400" b="1" dirty="0">
                <a:solidFill>
                  <a:prstClr val="black"/>
                </a:solidFill>
              </a:rPr>
              <a:t>Правительства от </a:t>
            </a:r>
            <a:r>
              <a:rPr lang="ru-RU" sz="2400" b="1" dirty="0" smtClean="0">
                <a:solidFill>
                  <a:prstClr val="black"/>
                </a:solidFill>
              </a:rPr>
              <a:t>31.0</a:t>
            </a:r>
            <a:r>
              <a:rPr lang="en-US" sz="2400" b="1" dirty="0" smtClean="0">
                <a:solidFill>
                  <a:prstClr val="black"/>
                </a:solidFill>
              </a:rPr>
              <a:t>3</a:t>
            </a:r>
            <a:r>
              <a:rPr lang="ru-RU" sz="2400" b="1" dirty="0" smtClean="0">
                <a:solidFill>
                  <a:prstClr val="black"/>
                </a:solidFill>
              </a:rPr>
              <a:t>.2018 №387</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endParaRPr lang="ru-RU" sz="1600" b="1" dirty="0" smtClean="0"/>
          </a:p>
          <a:p>
            <a:r>
              <a:rPr lang="ru-RU" sz="1600" b="1" dirty="0" smtClean="0"/>
              <a:t>"О ВНЕСЕНИИ ИЗМЕНЕНИЯ В ПОСТАНОВЛЕНИЕ ПРАВИТЕЛЬСТВА РОССИЙСКОЙ ФЕДЕРАЦИИ ОТ 13 ЯНВАРЯ 2014 Г. N 19</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r>
              <a:rPr lang="ru-RU" sz="1600" dirty="0" smtClean="0"/>
              <a:t>Добавлен в случаи </a:t>
            </a:r>
            <a:r>
              <a:rPr lang="ru-RU" sz="1600" dirty="0"/>
              <a:t> </a:t>
            </a:r>
            <a:r>
              <a:rPr lang="ru-RU" sz="1600" dirty="0" smtClean="0"/>
              <a:t>указания формулы </a:t>
            </a:r>
            <a:r>
              <a:rPr lang="ru-RU" sz="1600" dirty="0"/>
              <a:t>цены и ее </a:t>
            </a:r>
            <a:r>
              <a:rPr lang="ru-RU" sz="1600" dirty="0" smtClean="0"/>
              <a:t>максимального значения</a:t>
            </a:r>
            <a:r>
              <a:rPr lang="en-US" sz="1600" dirty="0" smtClean="0"/>
              <a:t>:</a:t>
            </a:r>
          </a:p>
          <a:p>
            <a:r>
              <a:rPr lang="en-US" sz="1600" dirty="0"/>
              <a:t> </a:t>
            </a:r>
            <a:r>
              <a:rPr lang="en-US" sz="1600" dirty="0" smtClean="0"/>
              <a:t> - </a:t>
            </a:r>
            <a:r>
              <a:rPr lang="ru-RU" sz="1600" dirty="0" smtClean="0"/>
              <a:t>закупки </a:t>
            </a:r>
            <a:r>
              <a:rPr lang="ru-RU" sz="1600" dirty="0"/>
              <a:t>моторного топлива, включая автомобильный и авиационный бензин</a:t>
            </a:r>
            <a:r>
              <a:rPr lang="ru-RU" sz="1600" dirty="0" smtClean="0"/>
              <a:t>..</a:t>
            </a:r>
          </a:p>
          <a:p>
            <a:pPr marL="285750" indent="-285750">
              <a:buFont typeface="Arial" panose="020B0604020202020204" pitchFamily="34" charset="0"/>
              <a:buChar char="•"/>
            </a:pPr>
            <a:endParaRPr lang="ru-RU" sz="1600" dirty="0"/>
          </a:p>
          <a:p>
            <a:r>
              <a:rPr lang="ru-RU" sz="1600" dirty="0" smtClean="0"/>
              <a:t> Ранее таких случаев было 5</a:t>
            </a:r>
            <a:r>
              <a:rPr lang="en-US" sz="1600" dirty="0" smtClean="0"/>
              <a:t>:</a:t>
            </a:r>
          </a:p>
          <a:p>
            <a:pPr marL="285750" indent="-285750">
              <a:buFont typeface="Arial" panose="020B0604020202020204" pitchFamily="34" charset="0"/>
              <a:buChar char="•"/>
            </a:pPr>
            <a:r>
              <a:rPr lang="ru-RU" sz="1600" dirty="0"/>
              <a:t>заключение контракта на предоставление услуг обязательного страхования, предусмотренного федеральным законом о соответствующем виде обязательного страхования;</a:t>
            </a:r>
          </a:p>
          <a:p>
            <a:pPr marL="285750" indent="-285750">
              <a:buFont typeface="Arial" panose="020B0604020202020204" pitchFamily="34" charset="0"/>
              <a:buChar char="•"/>
            </a:pPr>
            <a:r>
              <a:rPr lang="ru-RU" sz="1600" dirty="0"/>
              <a:t>заключение контракта на предоставление агентских услуг при условии установления в контракте зависимости размера вознаграждения агента от результата исполнения поручения принципала;</a:t>
            </a:r>
          </a:p>
          <a:p>
            <a:pPr marL="285750" indent="-285750">
              <a:buFont typeface="Arial" panose="020B0604020202020204" pitchFamily="34" charset="0"/>
              <a:buChar char="•"/>
            </a:pPr>
            <a:r>
              <a:rPr lang="ru-RU" sz="1600" dirty="0"/>
              <a:t>заключение контракта на предоставление услуг по оценке недвижимого имущества при условии установления в контракте пропорционального отношения размера вознаграждения оценщика к оценочной стоимости подлежащего оценке имущества;</a:t>
            </a:r>
          </a:p>
          <a:p>
            <a:pPr marL="285750" indent="-285750">
              <a:buFont typeface="Arial" panose="020B0604020202020204" pitchFamily="34" charset="0"/>
              <a:buChar char="•"/>
            </a:pPr>
            <a:r>
              <a:rPr lang="ru-RU" sz="1600" dirty="0"/>
              <a:t>заключение контракта на оказание услуг по предоставлению кредита субъектам </a:t>
            </a:r>
            <a:r>
              <a:rPr lang="ru-RU" sz="1600" dirty="0" smtClean="0"/>
              <a:t>РФ </a:t>
            </a:r>
            <a:r>
              <a:rPr lang="ru-RU" sz="1600" dirty="0"/>
              <a:t>и (или) </a:t>
            </a:r>
            <a:r>
              <a:rPr lang="ru-RU" sz="1600" dirty="0" err="1" smtClean="0"/>
              <a:t>мун.образованиям</a:t>
            </a:r>
            <a:r>
              <a:rPr lang="ru-RU" sz="1600" dirty="0" smtClean="0"/>
              <a:t> </a:t>
            </a:r>
            <a:r>
              <a:rPr lang="ru-RU" sz="1600" dirty="0"/>
              <a:t>при условии установления в контракте процентной ставки, рассчитываемой как сумма ключевой ставки </a:t>
            </a:r>
            <a:r>
              <a:rPr lang="ru-RU" sz="1600" dirty="0" smtClean="0"/>
              <a:t>ЦБ РФ </a:t>
            </a:r>
            <a:r>
              <a:rPr lang="ru-RU" sz="1600" dirty="0"/>
              <a:t>и надбавки, определяемой указанным контрактом;</a:t>
            </a:r>
          </a:p>
          <a:p>
            <a:pPr marL="285750" indent="-285750">
              <a:buFont typeface="Arial" panose="020B0604020202020204" pitchFamily="34" charset="0"/>
              <a:buChar char="•"/>
            </a:pPr>
            <a:r>
              <a:rPr lang="ru-RU" sz="1600" dirty="0" smtClean="0"/>
              <a:t>заключение </a:t>
            </a:r>
            <a:r>
              <a:rPr lang="ru-RU" sz="1600" dirty="0"/>
              <a:t>контракта, предметом которого является одновременно выполнение работ по проектированию, строительству и вводу в эксплуатацию объектов капитального строительства, в порядке и на основаниях, предусмотренных постановлением Правительства </a:t>
            </a:r>
            <a:r>
              <a:rPr lang="ru-RU" sz="1600" dirty="0" smtClean="0"/>
              <a:t>РФ </a:t>
            </a:r>
            <a:r>
              <a:rPr lang="ru-RU" sz="1600" dirty="0"/>
              <a:t>от 12 мая 2017 г. N </a:t>
            </a:r>
            <a:r>
              <a:rPr lang="ru-RU" sz="1600" dirty="0" smtClean="0"/>
              <a:t>563.</a:t>
            </a:r>
            <a:endParaRPr lang="ru-RU" sz="1600" dirty="0"/>
          </a:p>
          <a:p>
            <a:endParaRPr lang="ru-RU" sz="1600" dirty="0"/>
          </a:p>
          <a:p>
            <a:r>
              <a:rPr lang="ru-RU" sz="1600" dirty="0" smtClean="0"/>
              <a:t>Начало действия документа 11.04.2018.</a:t>
            </a: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36</a:t>
            </a:fld>
            <a:endParaRPr lang="ru-RU"/>
          </a:p>
        </p:txBody>
      </p:sp>
    </p:spTree>
    <p:extLst>
      <p:ext uri="{BB962C8B-B14F-4D97-AF65-F5344CB8AC3E}">
        <p14:creationId xmlns:p14="http://schemas.microsoft.com/office/powerpoint/2010/main" val="213484189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a:t>
            </a:r>
            <a:r>
              <a:rPr lang="ru-RU" sz="2400" b="1" dirty="0">
                <a:solidFill>
                  <a:prstClr val="black"/>
                </a:solidFill>
              </a:rPr>
              <a:t>Правительства от </a:t>
            </a:r>
            <a:r>
              <a:rPr lang="ru-RU" sz="2400" b="1" dirty="0" smtClean="0">
                <a:solidFill>
                  <a:prstClr val="black"/>
                </a:solidFill>
              </a:rPr>
              <a:t>31.0</a:t>
            </a:r>
            <a:r>
              <a:rPr lang="en-US" sz="2400" b="1" dirty="0" smtClean="0">
                <a:solidFill>
                  <a:prstClr val="black"/>
                </a:solidFill>
              </a:rPr>
              <a:t>3</a:t>
            </a:r>
            <a:r>
              <a:rPr lang="ru-RU" sz="2400" b="1" dirty="0" smtClean="0">
                <a:solidFill>
                  <a:prstClr val="black"/>
                </a:solidFill>
              </a:rPr>
              <a:t>.2018 №387</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dirty="0" smtClean="0"/>
              <a:t>Ресурсы с описанием вариантов исполнения требований ПП №387</a:t>
            </a:r>
            <a:r>
              <a:rPr lang="en-US" sz="1600" dirty="0" smtClean="0"/>
              <a:t>:</a:t>
            </a:r>
          </a:p>
          <a:p>
            <a:r>
              <a:rPr lang="ru-RU" sz="1600" b="1" dirty="0"/>
              <a:t>Журнал "Государственные и муниципальные </a:t>
            </a:r>
            <a:r>
              <a:rPr lang="ru-RU" sz="1600" b="1" dirty="0" smtClean="0"/>
              <a:t>закупки“</a:t>
            </a:r>
            <a:r>
              <a:rPr lang="en-US" sz="1600" b="1" dirty="0" smtClean="0"/>
              <a:t>, </a:t>
            </a:r>
            <a:r>
              <a:rPr lang="ru-RU" sz="1600" b="1" dirty="0" smtClean="0"/>
              <a:t>юрист Дон </a:t>
            </a:r>
            <a:r>
              <a:rPr lang="ru-RU" sz="1600" b="1" dirty="0"/>
              <a:t>Виктор </a:t>
            </a:r>
            <a:r>
              <a:rPr lang="ru-RU" sz="1600" b="1" dirty="0" smtClean="0"/>
              <a:t>Викторович</a:t>
            </a:r>
            <a:r>
              <a:rPr lang="en-US" sz="1600" b="1" dirty="0" smtClean="0"/>
              <a:t> </a:t>
            </a:r>
            <a:endParaRPr lang="en-US" sz="1600" dirty="0"/>
          </a:p>
          <a:p>
            <a:pPr lvl="1"/>
            <a:r>
              <a:rPr lang="en-US" sz="1600" dirty="0" smtClean="0">
                <a:hlinkClick r:id="rId3"/>
              </a:rPr>
              <a:t>http</a:t>
            </a:r>
            <a:r>
              <a:rPr lang="en-US" sz="1600" dirty="0">
                <a:hlinkClick r:id="rId3"/>
              </a:rPr>
              <a:t>://zakupki-portal.ru/novosti/viktor-don-avtorskie-materialy/reshenie-problemy-zakupok-motornogo-topliva-v-ramkah-44-fz-s-11-04-2018-g-analiz-izmenenij-zakonodatel-stva</a:t>
            </a:r>
            <a:r>
              <a:rPr lang="en-US" sz="1600" dirty="0" smtClean="0">
                <a:hlinkClick r:id="rId3"/>
              </a:rPr>
              <a:t>/</a:t>
            </a:r>
            <a:endParaRPr lang="ru-RU" sz="1600" dirty="0" smtClean="0"/>
          </a:p>
          <a:p>
            <a:endParaRPr lang="ru-RU" sz="1600" b="1" dirty="0" smtClean="0"/>
          </a:p>
          <a:p>
            <a:r>
              <a:rPr lang="ru-RU" sz="1600" b="1" dirty="0" smtClean="0"/>
              <a:t>Сайт </a:t>
            </a:r>
            <a:r>
              <a:rPr lang="en-US" sz="1600" b="1" dirty="0" smtClean="0">
                <a:hlinkClick r:id="rId4"/>
              </a:rPr>
              <a:t>http</a:t>
            </a:r>
            <a:r>
              <a:rPr lang="en-US" sz="1600" b="1" dirty="0">
                <a:hlinkClick r:id="rId4"/>
              </a:rPr>
              <a:t>://</a:t>
            </a:r>
            <a:r>
              <a:rPr lang="en-US" sz="1600" b="1" dirty="0" smtClean="0">
                <a:hlinkClick r:id="rId4"/>
              </a:rPr>
              <a:t>www.makovlev.ru</a:t>
            </a:r>
            <a:r>
              <a:rPr lang="en-US" sz="1600" b="1" dirty="0" smtClean="0"/>
              <a:t>,</a:t>
            </a:r>
            <a:r>
              <a:rPr lang="ru-RU" sz="1600" b="1" dirty="0" smtClean="0"/>
              <a:t>  </a:t>
            </a:r>
            <a:r>
              <a:rPr lang="ru-RU" sz="1600" b="1" dirty="0"/>
              <a:t>юрист Андрей Юрьевич </a:t>
            </a:r>
            <a:r>
              <a:rPr lang="ru-RU" sz="1600" b="1" dirty="0" err="1"/>
              <a:t>Маковлев</a:t>
            </a:r>
            <a:endParaRPr lang="ru-RU" sz="1600" b="1" dirty="0"/>
          </a:p>
          <a:p>
            <a:pPr lvl="1"/>
            <a:r>
              <a:rPr lang="en-US" sz="1600" dirty="0">
                <a:hlinkClick r:id="rId5"/>
              </a:rPr>
              <a:t>http://www.makovlev.ru/allnews/formula-ceny-v-dokumentacii-o-zakupke-pri-zaklyuchenii-kontrakta-na-postavku-topliva</a:t>
            </a:r>
            <a:r>
              <a:rPr lang="en-US" sz="1600" dirty="0" smtClean="0">
                <a:hlinkClick r:id="rId5"/>
              </a:rPr>
              <a:t>/</a:t>
            </a:r>
            <a:endParaRPr lang="ru-RU" sz="1600" dirty="0" smtClean="0"/>
          </a:p>
          <a:p>
            <a:endParaRPr lang="ru-RU" sz="1600" dirty="0" smtClean="0"/>
          </a:p>
          <a:p>
            <a:r>
              <a:rPr lang="ru-RU" sz="1600" b="1" dirty="0"/>
              <a:t>Вестник Института </a:t>
            </a:r>
            <a:r>
              <a:rPr lang="ru-RU" sz="1600" b="1" dirty="0" err="1"/>
              <a:t>госзакупок</a:t>
            </a:r>
            <a:r>
              <a:rPr lang="ru-RU" sz="1600" b="1" dirty="0"/>
              <a:t> №5(45), май 2018, старший экономист Татьяна Николаевна </a:t>
            </a:r>
            <a:r>
              <a:rPr lang="ru-RU" sz="1600" b="1" dirty="0" err="1"/>
              <a:t>Песегова</a:t>
            </a:r>
            <a:r>
              <a:rPr lang="ru-RU" sz="1600" b="1" dirty="0"/>
              <a:t> </a:t>
            </a:r>
          </a:p>
          <a:p>
            <a:pPr lvl="1"/>
            <a:r>
              <a:rPr lang="en-US" sz="1600" dirty="0">
                <a:hlinkClick r:id="rId6"/>
              </a:rPr>
              <a:t>http://</a:t>
            </a:r>
            <a:r>
              <a:rPr lang="en-US" sz="1600" dirty="0" smtClean="0">
                <a:hlinkClick r:id="rId6"/>
              </a:rPr>
              <a:t>roszakupki.ru/upload/book/Vestnik/2018/VESTNIK_ROSZAKUPKI_2018_5.pdf</a:t>
            </a:r>
            <a:endParaRPr lang="ru-RU" sz="1600" dirty="0" smtClean="0"/>
          </a:p>
          <a:p>
            <a:pPr lvl="1"/>
            <a:endParaRPr lang="ru-RU" sz="1600" dirty="0" smtClean="0"/>
          </a:p>
          <a:p>
            <a:pPr marL="0" lvl="1"/>
            <a:r>
              <a:rPr lang="ru-RU" sz="1600" b="1" u="sng" dirty="0" smtClean="0"/>
              <a:t>Вариант 1</a:t>
            </a:r>
          </a:p>
          <a:p>
            <a:r>
              <a:rPr lang="en-US" sz="1600" dirty="0" smtClean="0"/>
              <a:t>          </a:t>
            </a:r>
            <a:r>
              <a:rPr lang="ru-RU" sz="1600" dirty="0" smtClean="0"/>
              <a:t> </a:t>
            </a:r>
            <a:r>
              <a:rPr lang="en-US" b="1" i="1" dirty="0" smtClean="0"/>
              <a:t>n</a:t>
            </a:r>
            <a:endParaRPr lang="ru-RU" b="1" i="1" dirty="0" smtClean="0"/>
          </a:p>
          <a:p>
            <a:r>
              <a:rPr lang="ru-RU" b="1" dirty="0" smtClean="0"/>
              <a:t>ЦК = ∑ </a:t>
            </a:r>
            <a:r>
              <a:rPr lang="ru-RU" b="1" dirty="0" err="1" smtClean="0"/>
              <a:t>Цед</a:t>
            </a:r>
            <a:r>
              <a:rPr lang="en-US" sz="2400" b="1" i="1" baseline="-25000" dirty="0" err="1" smtClean="0"/>
              <a:t>i</a:t>
            </a:r>
            <a:r>
              <a:rPr lang="ru-RU" b="1" dirty="0" smtClean="0"/>
              <a:t>*</a:t>
            </a:r>
            <a:r>
              <a:rPr lang="en-US" b="1" dirty="0" smtClean="0"/>
              <a:t>V</a:t>
            </a:r>
            <a:r>
              <a:rPr lang="en-US" sz="2400" b="1" i="1" baseline="-25000" dirty="0"/>
              <a:t>i</a:t>
            </a:r>
            <a:r>
              <a:rPr lang="ru-RU" sz="1600" i="1" dirty="0" smtClean="0"/>
              <a:t>, где</a:t>
            </a:r>
            <a:endParaRPr lang="en-US" sz="1600" i="1" dirty="0" smtClean="0"/>
          </a:p>
          <a:p>
            <a:r>
              <a:rPr lang="en-US" sz="2000" dirty="0"/>
              <a:t> </a:t>
            </a:r>
            <a:r>
              <a:rPr lang="en-US" sz="2000" dirty="0" smtClean="0"/>
              <a:t>       </a:t>
            </a:r>
            <a:r>
              <a:rPr lang="en-US" b="1" i="1" dirty="0" err="1" smtClean="0"/>
              <a:t>i</a:t>
            </a:r>
            <a:r>
              <a:rPr lang="en-US" b="1" i="1" dirty="0" smtClean="0"/>
              <a:t>=1</a:t>
            </a:r>
          </a:p>
          <a:p>
            <a:pPr lvl="2" defTabSz="852488"/>
            <a:r>
              <a:rPr lang="en-US" b="1" dirty="0"/>
              <a:t>n</a:t>
            </a:r>
            <a:r>
              <a:rPr lang="ru-RU" b="1" dirty="0"/>
              <a:t> </a:t>
            </a:r>
            <a:r>
              <a:rPr lang="ru-RU" sz="1600" dirty="0"/>
              <a:t>	  - количество видов закупаемого топлива; </a:t>
            </a:r>
          </a:p>
          <a:p>
            <a:pPr marL="1790700" lvl="2" indent="-876300"/>
            <a:r>
              <a:rPr lang="ru-RU" b="1" dirty="0" err="1" smtClean="0"/>
              <a:t>Цед</a:t>
            </a:r>
            <a:r>
              <a:rPr lang="ru-RU" sz="2400" b="1" i="1" baseline="-25000" dirty="0" err="1" smtClean="0"/>
              <a:t>i</a:t>
            </a:r>
            <a:r>
              <a:rPr lang="ru-RU" sz="1600" dirty="0" smtClean="0"/>
              <a:t> </a:t>
            </a:r>
            <a:r>
              <a:rPr lang="ru-RU" sz="1600" dirty="0"/>
              <a:t>	- цена 1 литра соответствующего вида топлива, сформированная по результатам закупки, рублей;</a:t>
            </a:r>
          </a:p>
          <a:p>
            <a:pPr marL="1790700" lvl="2" indent="-876300"/>
            <a:r>
              <a:rPr lang="ru-RU" b="1" dirty="0" err="1"/>
              <a:t>V</a:t>
            </a:r>
            <a:r>
              <a:rPr lang="ru-RU" sz="2400" b="1" i="1" baseline="-25000" dirty="0" err="1"/>
              <a:t>i</a:t>
            </a:r>
            <a:r>
              <a:rPr lang="ru-RU" sz="1600" dirty="0"/>
              <a:t> 	- объем закупаемого вида </a:t>
            </a:r>
            <a:r>
              <a:rPr lang="ru-RU" sz="1600" dirty="0" smtClean="0"/>
              <a:t>топлива в соответствии с потребностями заказчика, </a:t>
            </a:r>
            <a:r>
              <a:rPr lang="ru-RU" sz="1600" dirty="0"/>
              <a:t>литров. </a:t>
            </a:r>
            <a:endParaRPr lang="en-US" sz="16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37</a:t>
            </a:fld>
            <a:endParaRPr lang="ru-RU"/>
          </a:p>
        </p:txBody>
      </p:sp>
    </p:spTree>
    <p:extLst>
      <p:ext uri="{BB962C8B-B14F-4D97-AF65-F5344CB8AC3E}">
        <p14:creationId xmlns:p14="http://schemas.microsoft.com/office/powerpoint/2010/main" val="413106461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a:t>
            </a:r>
            <a:r>
              <a:rPr lang="ru-RU" sz="2400" b="1" dirty="0">
                <a:solidFill>
                  <a:prstClr val="black"/>
                </a:solidFill>
              </a:rPr>
              <a:t>Правительства от </a:t>
            </a:r>
            <a:r>
              <a:rPr lang="ru-RU" sz="2400" b="1" dirty="0" smtClean="0">
                <a:solidFill>
                  <a:prstClr val="black"/>
                </a:solidFill>
              </a:rPr>
              <a:t>31.0</a:t>
            </a:r>
            <a:r>
              <a:rPr lang="en-US" sz="2400" b="1" dirty="0" smtClean="0">
                <a:solidFill>
                  <a:prstClr val="black"/>
                </a:solidFill>
              </a:rPr>
              <a:t>3</a:t>
            </a:r>
            <a:r>
              <a:rPr lang="ru-RU" sz="2400" b="1" dirty="0" smtClean="0">
                <a:solidFill>
                  <a:prstClr val="black"/>
                </a:solidFill>
              </a:rPr>
              <a:t>.2018 №387</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lvl="1"/>
            <a:endParaRPr lang="ru-RU" sz="1600" dirty="0" smtClean="0"/>
          </a:p>
          <a:p>
            <a:pPr marL="0" lvl="1"/>
            <a:r>
              <a:rPr lang="ru-RU" sz="1600" b="1" u="sng" dirty="0" smtClean="0"/>
              <a:t>Вариант 2</a:t>
            </a:r>
          </a:p>
          <a:p>
            <a:pPr marL="0" lvl="1"/>
            <a:endParaRPr lang="ru-RU" sz="1600" b="1" u="sng" dirty="0" smtClean="0"/>
          </a:p>
          <a:p>
            <a:r>
              <a:rPr lang="en-US" sz="1600" dirty="0" smtClean="0"/>
              <a:t>        </a:t>
            </a:r>
            <a:r>
              <a:rPr lang="ru-RU" sz="1600" dirty="0" smtClean="0"/>
              <a:t> </a:t>
            </a:r>
            <a:r>
              <a:rPr lang="en-US" sz="1600" dirty="0" smtClean="0"/>
              <a:t>  </a:t>
            </a:r>
            <a:r>
              <a:rPr lang="en-US" sz="1600" b="1" i="1" dirty="0" smtClean="0"/>
              <a:t>n</a:t>
            </a:r>
            <a:r>
              <a:rPr lang="ru-RU" sz="1400" b="1" i="1" dirty="0" smtClean="0"/>
              <a:t> </a:t>
            </a:r>
            <a:r>
              <a:rPr lang="ru-RU" sz="1400" i="1" dirty="0" smtClean="0"/>
              <a:t>  </a:t>
            </a:r>
            <a:r>
              <a:rPr lang="en-US" sz="1400" i="1" dirty="0" smtClean="0"/>
              <a:t> </a:t>
            </a:r>
            <a:r>
              <a:rPr lang="ru-RU" sz="1400" i="1" dirty="0" smtClean="0"/>
              <a:t> </a:t>
            </a:r>
            <a:r>
              <a:rPr lang="en-US" sz="1400" i="1" dirty="0" smtClean="0"/>
              <a:t> </a:t>
            </a:r>
            <a:r>
              <a:rPr lang="en-US" sz="1600" b="1" i="1" dirty="0" smtClean="0"/>
              <a:t>l</a:t>
            </a:r>
            <a:endParaRPr lang="ru-RU" sz="1600" b="1" i="1" dirty="0" smtClean="0"/>
          </a:p>
          <a:p>
            <a:r>
              <a:rPr lang="ru-RU" b="1" dirty="0" smtClean="0"/>
              <a:t>ЦК </a:t>
            </a:r>
            <a:r>
              <a:rPr lang="ru-RU" sz="1600" b="1" dirty="0" smtClean="0"/>
              <a:t>= </a:t>
            </a:r>
            <a:r>
              <a:rPr lang="ru-RU" sz="2000" b="1" dirty="0" smtClean="0"/>
              <a:t>∑  </a:t>
            </a:r>
            <a:r>
              <a:rPr lang="en-US" sz="2000" b="1" dirty="0" smtClean="0"/>
              <a:t> </a:t>
            </a:r>
            <a:r>
              <a:rPr lang="ru-RU" sz="2000" b="1" dirty="0" smtClean="0"/>
              <a:t>∑ </a:t>
            </a:r>
            <a:r>
              <a:rPr lang="ru-RU" b="1" dirty="0" err="1" smtClean="0"/>
              <a:t>Цед</a:t>
            </a:r>
            <a:r>
              <a:rPr lang="en-US" sz="2400" b="1" i="1" baseline="-25000" dirty="0" err="1" smtClean="0"/>
              <a:t>ij</a:t>
            </a:r>
            <a:r>
              <a:rPr lang="ru-RU" sz="1600" b="1" dirty="0" smtClean="0"/>
              <a:t>*</a:t>
            </a:r>
            <a:r>
              <a:rPr lang="en-US" b="1" dirty="0" err="1" smtClean="0"/>
              <a:t>V</a:t>
            </a:r>
            <a:r>
              <a:rPr lang="en-US" sz="2400" b="1" i="1" baseline="-25000" dirty="0" err="1" smtClean="0"/>
              <a:t>ij</a:t>
            </a:r>
            <a:r>
              <a:rPr lang="ru-RU" sz="1600" i="1" dirty="0" smtClean="0"/>
              <a:t>, где</a:t>
            </a:r>
            <a:endParaRPr lang="en-US" sz="1600" i="1" dirty="0" smtClean="0"/>
          </a:p>
          <a:p>
            <a:r>
              <a:rPr lang="en-US" sz="2000" dirty="0"/>
              <a:t> </a:t>
            </a:r>
            <a:r>
              <a:rPr lang="en-US" sz="2000" dirty="0" smtClean="0"/>
              <a:t>      </a:t>
            </a:r>
            <a:r>
              <a:rPr lang="en-US" sz="1600" b="1" i="1" dirty="0" err="1" smtClean="0"/>
              <a:t>i</a:t>
            </a:r>
            <a:r>
              <a:rPr lang="en-US" sz="1600" b="1" i="1" dirty="0" smtClean="0"/>
              <a:t>=1</a:t>
            </a:r>
            <a:r>
              <a:rPr lang="en-US" sz="1400" b="1" i="1" dirty="0" smtClean="0"/>
              <a:t>   </a:t>
            </a:r>
            <a:r>
              <a:rPr lang="en-US" sz="1600" b="1" i="1" dirty="0" smtClean="0"/>
              <a:t>j=1</a:t>
            </a:r>
          </a:p>
          <a:p>
            <a:pPr lvl="2" defTabSz="852488"/>
            <a:r>
              <a:rPr lang="en-US" b="1" dirty="0" smtClean="0"/>
              <a:t>n</a:t>
            </a:r>
            <a:r>
              <a:rPr lang="ru-RU" sz="1600" dirty="0" smtClean="0"/>
              <a:t> 	- количество видов закупаемого топлива; </a:t>
            </a:r>
            <a:endParaRPr lang="en-US" sz="1600" dirty="0" smtClean="0"/>
          </a:p>
          <a:p>
            <a:pPr lvl="2" defTabSz="852488"/>
            <a:r>
              <a:rPr lang="en-US" b="1" dirty="0"/>
              <a:t>l</a:t>
            </a:r>
            <a:r>
              <a:rPr lang="en-US" sz="1600" dirty="0" smtClean="0"/>
              <a:t>	- </a:t>
            </a:r>
            <a:r>
              <a:rPr lang="ru-RU" sz="1600" dirty="0" smtClean="0"/>
              <a:t>количество партий(отгрузок) закупаемого вида топлива</a:t>
            </a:r>
            <a:endParaRPr lang="en-US" sz="1600" dirty="0" smtClean="0"/>
          </a:p>
          <a:p>
            <a:pPr marL="1704975" lvl="2" indent="-790575" defTabSz="852488"/>
            <a:r>
              <a:rPr lang="ru-RU" b="1" dirty="0" err="1" smtClean="0"/>
              <a:t>V</a:t>
            </a:r>
            <a:r>
              <a:rPr lang="ru-RU" sz="2400" b="1" i="1" baseline="-25000" dirty="0" err="1" smtClean="0"/>
              <a:t>i</a:t>
            </a:r>
            <a:r>
              <a:rPr lang="en-US" sz="2400" b="1" i="1" baseline="-25000" dirty="0" smtClean="0"/>
              <a:t>j</a:t>
            </a:r>
            <a:r>
              <a:rPr lang="ru-RU" sz="1600" dirty="0" smtClean="0"/>
              <a:t> </a:t>
            </a:r>
            <a:r>
              <a:rPr lang="ru-RU" sz="1600" dirty="0"/>
              <a:t>	- объем </a:t>
            </a:r>
            <a:r>
              <a:rPr lang="ru-RU" sz="1600" dirty="0" smtClean="0"/>
              <a:t>партии(отгрузки) закупаемого </a:t>
            </a:r>
            <a:r>
              <a:rPr lang="ru-RU" sz="1600" dirty="0"/>
              <a:t>вида топлива, </a:t>
            </a:r>
            <a:r>
              <a:rPr lang="ru-RU" sz="1600" dirty="0" smtClean="0"/>
              <a:t>при конкретной закупке. </a:t>
            </a:r>
            <a:endParaRPr lang="en-US" sz="1600" dirty="0"/>
          </a:p>
          <a:p>
            <a:pPr marL="1704975" lvl="2" indent="-790575" defTabSz="852488"/>
            <a:r>
              <a:rPr lang="ru-RU" b="1" dirty="0" err="1" smtClean="0"/>
              <a:t>Цед</a:t>
            </a:r>
            <a:r>
              <a:rPr lang="en-US" sz="2400" b="1" i="1" baseline="-25000" dirty="0" err="1" smtClean="0"/>
              <a:t>ij</a:t>
            </a:r>
            <a:r>
              <a:rPr lang="ru-RU" sz="1600" dirty="0" smtClean="0"/>
              <a:t> 	- </a:t>
            </a:r>
            <a:r>
              <a:rPr lang="ru-RU" sz="1600" dirty="0"/>
              <a:t>цена 1 литра соответствующего вида </a:t>
            </a:r>
            <a:r>
              <a:rPr lang="ru-RU" sz="1600" dirty="0" smtClean="0"/>
              <a:t>топлива , равная</a:t>
            </a:r>
            <a:r>
              <a:rPr lang="en-US" sz="1600" dirty="0" smtClean="0"/>
              <a:t>:</a:t>
            </a:r>
          </a:p>
          <a:p>
            <a:pPr marL="1704975" lvl="2" indent="-790575" defTabSz="852488"/>
            <a:r>
              <a:rPr lang="ru-RU" sz="1600" dirty="0" smtClean="0"/>
              <a:t> </a:t>
            </a:r>
            <a:r>
              <a:rPr lang="en-US" sz="1600" dirty="0" smtClean="0"/>
              <a:t>		         </a:t>
            </a:r>
            <a:r>
              <a:rPr lang="ru-RU" b="1" dirty="0" err="1" smtClean="0"/>
              <a:t>Цед</a:t>
            </a:r>
            <a:r>
              <a:rPr lang="en-US" sz="2400" b="1" i="1" baseline="-25000" dirty="0" err="1" smtClean="0"/>
              <a:t>ij</a:t>
            </a:r>
            <a:r>
              <a:rPr lang="ru-RU" b="1" dirty="0" smtClean="0"/>
              <a:t> = </a:t>
            </a:r>
            <a:r>
              <a:rPr lang="en-US" b="1" dirty="0" smtClean="0"/>
              <a:t>MIN(</a:t>
            </a:r>
            <a:r>
              <a:rPr lang="ru-RU" b="1" dirty="0" err="1" smtClean="0"/>
              <a:t>Цазс</a:t>
            </a:r>
            <a:r>
              <a:rPr lang="en-US" sz="2400" b="1" i="1" baseline="-25000" dirty="0" err="1" smtClean="0"/>
              <a:t>ij</a:t>
            </a:r>
            <a:r>
              <a:rPr lang="en-US" b="1" i="1" baseline="-25000" dirty="0" smtClean="0"/>
              <a:t> </a:t>
            </a:r>
            <a:r>
              <a:rPr lang="ru-RU" b="1" dirty="0" smtClean="0"/>
              <a:t>*</a:t>
            </a:r>
            <a:r>
              <a:rPr lang="en-US" b="1" dirty="0" smtClean="0"/>
              <a:t>K</a:t>
            </a:r>
            <a:r>
              <a:rPr lang="ru-RU" b="1" dirty="0" err="1" smtClean="0"/>
              <a:t>сниж</a:t>
            </a:r>
            <a:r>
              <a:rPr lang="ru-RU" b="1" dirty="0" smtClean="0"/>
              <a:t>; </a:t>
            </a:r>
            <a:r>
              <a:rPr lang="ru-RU" b="1" dirty="0" err="1" smtClean="0"/>
              <a:t>Цторг</a:t>
            </a:r>
            <a:r>
              <a:rPr lang="en-US" sz="2400" b="1" i="1" baseline="-25000" dirty="0" err="1"/>
              <a:t>i</a:t>
            </a:r>
            <a:r>
              <a:rPr lang="en-US" b="1" dirty="0" smtClean="0"/>
              <a:t>)</a:t>
            </a:r>
            <a:r>
              <a:rPr lang="ru-RU" sz="1600" dirty="0" smtClean="0"/>
              <a:t>, где</a:t>
            </a:r>
          </a:p>
          <a:p>
            <a:pPr marL="3314700" lvl="2" indent="-714375" defTabSz="852488"/>
            <a:r>
              <a:rPr lang="ru-RU" b="1" dirty="0" err="1" smtClean="0"/>
              <a:t>Цазс</a:t>
            </a:r>
            <a:r>
              <a:rPr lang="en-US" sz="2400" b="1" i="1" baseline="-25000" dirty="0" err="1" smtClean="0"/>
              <a:t>ij</a:t>
            </a:r>
            <a:r>
              <a:rPr lang="ru-RU" sz="1600" dirty="0" smtClean="0"/>
              <a:t>  - цена соответствующего вида топлива на АЗС в день приобретения партии(отгрузки);</a:t>
            </a:r>
          </a:p>
          <a:p>
            <a:pPr marL="3314700" lvl="2" indent="-714375" defTabSz="852488"/>
            <a:r>
              <a:rPr lang="ru-RU" b="1" dirty="0" err="1" smtClean="0"/>
              <a:t>Ксниж</a:t>
            </a:r>
            <a:r>
              <a:rPr lang="ru-RU" sz="1600" dirty="0" smtClean="0"/>
              <a:t> - коэффициент снижения цены, полученный в результате торгов; </a:t>
            </a:r>
          </a:p>
          <a:p>
            <a:pPr marL="3314700" lvl="2" indent="-714375" defTabSz="852488"/>
            <a:r>
              <a:rPr lang="ru-RU" b="1" dirty="0" err="1" smtClean="0"/>
              <a:t>Цторг</a:t>
            </a:r>
            <a:r>
              <a:rPr lang="en-US" sz="2400" b="1" i="1" baseline="-25000" dirty="0" err="1"/>
              <a:t>i</a:t>
            </a:r>
            <a:r>
              <a:rPr lang="ru-RU" sz="1600" dirty="0" smtClean="0"/>
              <a:t> – максимальная цена соответствующего вида топлива полученная для каждого вида топлива по результатам торгов. </a:t>
            </a:r>
          </a:p>
          <a:p>
            <a:pPr marL="3314700" lvl="2" indent="-714375" defTabSz="852488"/>
            <a:endParaRPr lang="ru-RU" sz="1600" dirty="0"/>
          </a:p>
          <a:p>
            <a:pPr marL="85725" lvl="2" defTabSz="852488"/>
            <a:r>
              <a:rPr lang="ru-RU" sz="1600" b="1" u="sng" dirty="0"/>
              <a:t>Вариант 3</a:t>
            </a:r>
            <a:r>
              <a:rPr lang="ru-RU" sz="1600" dirty="0" smtClean="0"/>
              <a:t> </a:t>
            </a:r>
          </a:p>
          <a:p>
            <a:pPr marL="85725" lvl="2" defTabSz="852488"/>
            <a:r>
              <a:rPr lang="ru-RU" sz="1600" dirty="0"/>
              <a:t> </a:t>
            </a:r>
            <a:r>
              <a:rPr lang="ru-RU" sz="1600" dirty="0" smtClean="0"/>
              <a:t>   Затратный метод </a:t>
            </a:r>
            <a:r>
              <a:rPr lang="en-US" sz="1600" dirty="0" smtClean="0">
                <a:sym typeface="Wingdings" panose="05000000000000000000" pitchFamily="2" charset="2"/>
              </a:rPr>
              <a:t></a:t>
            </a:r>
            <a:endParaRPr lang="ru-RU" sz="1600" dirty="0" smtClean="0"/>
          </a:p>
          <a:p>
            <a:pPr marL="85725" lvl="2" defTabSz="852488"/>
            <a:endParaRPr lang="ru-RU" sz="1600" dirty="0" smtClean="0"/>
          </a:p>
        </p:txBody>
      </p:sp>
      <p:sp>
        <p:nvSpPr>
          <p:cNvPr id="2" name="Номер слайда 1"/>
          <p:cNvSpPr>
            <a:spLocks noGrp="1"/>
          </p:cNvSpPr>
          <p:nvPr>
            <p:ph type="sldNum" sz="quarter" idx="12"/>
          </p:nvPr>
        </p:nvSpPr>
        <p:spPr/>
        <p:txBody>
          <a:bodyPr/>
          <a:lstStyle/>
          <a:p>
            <a:fld id="{25800938-3505-4AFC-AA3C-099AD5E268D3}" type="slidenum">
              <a:rPr lang="ru-RU" smtClean="0"/>
              <a:pPr/>
              <a:t>38</a:t>
            </a:fld>
            <a:endParaRPr lang="ru-RU"/>
          </a:p>
        </p:txBody>
      </p:sp>
    </p:spTree>
    <p:extLst>
      <p:ext uri="{BB962C8B-B14F-4D97-AF65-F5344CB8AC3E}">
        <p14:creationId xmlns:p14="http://schemas.microsoft.com/office/powerpoint/2010/main" val="422499249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Распоряжение </a:t>
            </a:r>
            <a:r>
              <a:rPr lang="ru-RU" sz="2400" b="1" dirty="0">
                <a:solidFill>
                  <a:prstClr val="black"/>
                </a:solidFill>
              </a:rPr>
              <a:t>Правительства от </a:t>
            </a:r>
            <a:r>
              <a:rPr lang="ru-RU" sz="2400" b="1" dirty="0" smtClean="0">
                <a:solidFill>
                  <a:prstClr val="black"/>
                </a:solidFill>
              </a:rPr>
              <a:t>28.04.2018 №824-р</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endParaRPr lang="ru-RU" sz="1600" b="1" dirty="0" smtClean="0"/>
          </a:p>
          <a:p>
            <a:r>
              <a:rPr lang="ru-RU" sz="1600" b="1" dirty="0" smtClean="0"/>
              <a:t>"О СОЗДАНИИ ЕДИНОГО АГРЕГАТОРА ТОРГОВЛИ</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r>
              <a:rPr lang="ru-RU" sz="1600" dirty="0"/>
              <a:t>Для закупок малого объема по </a:t>
            </a:r>
            <a:r>
              <a:rPr lang="ru-RU" sz="1600" dirty="0">
                <a:hlinkClick r:id="rId3"/>
              </a:rPr>
              <a:t>п. 4</a:t>
            </a:r>
            <a:r>
              <a:rPr lang="ru-RU" sz="1600" dirty="0"/>
              <a:t>, </a:t>
            </a:r>
            <a:r>
              <a:rPr lang="ru-RU" sz="1600" dirty="0">
                <a:hlinkClick r:id="rId4" tooltip="Федеральный закон от 05.04.2013 N 44-ФЗ (ред. от 23.04.2018) &quot;О контрактной системе в сфере закупок товаров, работ, услуг для обеспечения государственных и муниципальных нужд&quot;"/>
              </a:rPr>
              <a:t>5</a:t>
            </a:r>
            <a:r>
              <a:rPr lang="ru-RU" sz="1600" dirty="0"/>
              <a:t> и закупок лекарств по </a:t>
            </a:r>
            <a:r>
              <a:rPr lang="ru-RU" sz="1600" dirty="0">
                <a:hlinkClick r:id="rId5" tooltip="Федеральный закон от 05.04.2013 N 44-ФЗ (ред. от 23.04.2018) &quot;О контрактной системе в сфере закупок товаров, работ, услуг для обеспечения государственных и муниципальных нужд&quot;"/>
              </a:rPr>
              <a:t>п. 28 ч. 1 ст. 93</a:t>
            </a:r>
            <a:r>
              <a:rPr lang="ru-RU" sz="1600" dirty="0"/>
              <a:t> Закона N 44-ФЗ </a:t>
            </a:r>
            <a:r>
              <a:rPr lang="ru-RU" sz="1600" dirty="0" smtClean="0"/>
              <a:t>создается </a:t>
            </a:r>
            <a:r>
              <a:rPr lang="ru-RU" sz="1600" dirty="0"/>
              <a:t>специальный информационный ресурс - единый </a:t>
            </a:r>
            <a:r>
              <a:rPr lang="ru-RU" sz="1600" dirty="0" err="1"/>
              <a:t>агрегатор</a:t>
            </a:r>
            <a:r>
              <a:rPr lang="ru-RU" sz="1600" dirty="0"/>
              <a:t> торговли.</a:t>
            </a:r>
          </a:p>
          <a:p>
            <a:r>
              <a:rPr lang="ru-RU" sz="1600" b="1" u="sng" dirty="0"/>
              <a:t>Сайт </a:t>
            </a:r>
            <a:r>
              <a:rPr lang="ru-RU" sz="1600" b="1" u="sng" dirty="0" err="1"/>
              <a:t>агрегатора</a:t>
            </a:r>
            <a:r>
              <a:rPr lang="ru-RU" sz="1600" b="1" u="sng" dirty="0"/>
              <a:t> должен заработать 1 июля</a:t>
            </a:r>
            <a:r>
              <a:rPr lang="ru-RU" sz="1600" dirty="0"/>
              <a:t>. На нем участники закупок будут размещать свои предложения. Там же будет вестись собственный реестр закупок по </a:t>
            </a:r>
            <a:r>
              <a:rPr lang="ru-RU" sz="1600" dirty="0">
                <a:hlinkClick r:id="rId3" tooltip="Федеральный закон от 05.04.2013 N 44-ФЗ (ред. от 23.04.2018) &quot;О контрактной системе в сфере закупок товаров, работ, услуг для обеспечения государственных и муниципальных нужд&quot;"/>
              </a:rPr>
              <a:t>п. 4</a:t>
            </a:r>
            <a:r>
              <a:rPr lang="ru-RU" sz="1600" dirty="0"/>
              <a:t> и </a:t>
            </a:r>
            <a:r>
              <a:rPr lang="ru-RU" sz="1600" dirty="0">
                <a:hlinkClick r:id="rId4"/>
              </a:rPr>
              <a:t>п. 5 ч. 1 ст. 93</a:t>
            </a:r>
            <a:r>
              <a:rPr lang="ru-RU" sz="1600" dirty="0"/>
              <a:t> Закона N 44-ФЗ.</a:t>
            </a:r>
          </a:p>
          <a:p>
            <a:r>
              <a:rPr lang="ru-RU" sz="1600" dirty="0"/>
              <a:t>С 1 ноября проводить закупки с помощью </a:t>
            </a:r>
            <a:r>
              <a:rPr lang="ru-RU" sz="1600" dirty="0" err="1"/>
              <a:t>агрегатора</a:t>
            </a:r>
            <a:r>
              <a:rPr lang="ru-RU" sz="1600" dirty="0"/>
              <a:t> должны будут большинство федеральных органов исполнительной власти и подведомственные им казенные учреждения. Эти заказчики смогут совершить закупку вне </a:t>
            </a:r>
            <a:r>
              <a:rPr lang="ru-RU" sz="1600" dirty="0" err="1"/>
              <a:t>агрегатора</a:t>
            </a:r>
            <a:r>
              <a:rPr lang="ru-RU" sz="1600" dirty="0"/>
              <a:t> только в двух случаях:</a:t>
            </a:r>
          </a:p>
          <a:p>
            <a:r>
              <a:rPr lang="ru-RU" sz="1600" dirty="0"/>
              <a:t>- цена заключенного контракта оказалась ниже той, которую предлагали на сайте </a:t>
            </a:r>
            <a:r>
              <a:rPr lang="ru-RU" sz="1600" dirty="0" err="1"/>
              <a:t>агрегатора</a:t>
            </a:r>
            <a:r>
              <a:rPr lang="ru-RU" sz="1600" dirty="0"/>
              <a:t>;</a:t>
            </a:r>
          </a:p>
          <a:p>
            <a:r>
              <a:rPr lang="ru-RU" sz="1600" dirty="0"/>
              <a:t>- закупка связана с </a:t>
            </a:r>
            <a:r>
              <a:rPr lang="ru-RU" sz="1600" dirty="0" err="1"/>
              <a:t>гостайной</a:t>
            </a:r>
            <a:r>
              <a:rPr lang="ru-RU" sz="1600" dirty="0"/>
              <a:t>.</a:t>
            </a:r>
          </a:p>
          <a:p>
            <a:r>
              <a:rPr lang="ru-RU" sz="1600" dirty="0"/>
              <a:t>Остальные заказчики смогут использовать </a:t>
            </a:r>
            <a:r>
              <a:rPr lang="ru-RU" sz="1600" dirty="0" err="1"/>
              <a:t>агрегатор</a:t>
            </a:r>
            <a:r>
              <a:rPr lang="ru-RU" sz="1600" dirty="0"/>
              <a:t> по своему </a:t>
            </a:r>
            <a:r>
              <a:rPr lang="ru-RU" sz="1600" dirty="0" smtClean="0"/>
              <a:t>усмотрению (Рекомендовано субъектам и органам местного самоуправления закупки осуществлять с использованием </a:t>
            </a:r>
            <a:r>
              <a:rPr lang="ru-RU" sz="1600" dirty="0" err="1" smtClean="0"/>
              <a:t>агрегатора</a:t>
            </a:r>
            <a:r>
              <a:rPr lang="ru-RU" sz="1600" dirty="0" smtClean="0"/>
              <a:t>).</a:t>
            </a:r>
          </a:p>
          <a:p>
            <a:endParaRPr lang="ru-RU" sz="1600" dirty="0"/>
          </a:p>
          <a:p>
            <a:r>
              <a:rPr lang="ru-RU" sz="1600" dirty="0" smtClean="0"/>
              <a:t>Оператор </a:t>
            </a:r>
            <a:r>
              <a:rPr lang="en-US" sz="1600" dirty="0" smtClean="0"/>
              <a:t>“</a:t>
            </a:r>
            <a:r>
              <a:rPr lang="ru-RU" sz="1600" dirty="0" smtClean="0"/>
              <a:t>РТ-Проектные технологии</a:t>
            </a:r>
            <a:r>
              <a:rPr lang="en-US" sz="1600" dirty="0" smtClean="0"/>
              <a:t>”</a:t>
            </a:r>
            <a:r>
              <a:rPr lang="ru-RU" sz="1600" dirty="0" smtClean="0"/>
              <a:t> (он же </a:t>
            </a:r>
            <a:r>
              <a:rPr lang="ru-RU" sz="1600" dirty="0" err="1" smtClean="0"/>
              <a:t>ед.исполнитель</a:t>
            </a:r>
            <a:r>
              <a:rPr lang="ru-RU" sz="1600" dirty="0" smtClean="0"/>
              <a:t> по разработке и сопровождению ЕИС).</a:t>
            </a:r>
            <a:endParaRPr lang="ru-RU" sz="1600" dirty="0"/>
          </a:p>
          <a:p>
            <a:endParaRPr lang="ru-RU" sz="1600" dirty="0"/>
          </a:p>
          <a:p>
            <a:r>
              <a:rPr lang="ru-RU" sz="1600" dirty="0" smtClean="0"/>
              <a:t>Начало действия документа 28.04.2018.</a:t>
            </a: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39</a:t>
            </a:fld>
            <a:endParaRPr lang="ru-RU"/>
          </a:p>
        </p:txBody>
      </p:sp>
    </p:spTree>
    <p:extLst>
      <p:ext uri="{BB962C8B-B14F-4D97-AF65-F5344CB8AC3E}">
        <p14:creationId xmlns:p14="http://schemas.microsoft.com/office/powerpoint/2010/main" val="11952062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Инициатива президента </a:t>
            </a:r>
            <a:endParaRPr lang="ru-RU" sz="2400" b="1" dirty="0">
              <a:solidFill>
                <a:prstClr val="black"/>
              </a:solidFill>
            </a:endParaRPr>
          </a:p>
        </p:txBody>
      </p:sp>
      <p:sp>
        <p:nvSpPr>
          <p:cNvPr id="39" name="Прямоугольник 38"/>
          <p:cNvSpPr/>
          <p:nvPr/>
        </p:nvSpPr>
        <p:spPr>
          <a:xfrm>
            <a:off x="179513" y="404664"/>
            <a:ext cx="8760142" cy="6316811"/>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r>
              <a:rPr lang="ru-RU" dirty="0" smtClean="0"/>
              <a:t>Статья 200.5. </a:t>
            </a:r>
            <a:r>
              <a:rPr lang="ru-RU" dirty="0"/>
              <a:t>Подкуп работника контрактной службы, контрактного управляющего, члена комиссии по осуществлению </a:t>
            </a:r>
            <a:r>
              <a:rPr lang="ru-RU" dirty="0" smtClean="0"/>
              <a:t>закупок</a:t>
            </a:r>
            <a:r>
              <a:rPr lang="en-US" dirty="0" smtClean="0"/>
              <a:t>:</a:t>
            </a:r>
            <a:endParaRPr lang="ru-RU" dirty="0"/>
          </a:p>
          <a:p>
            <a:pPr marL="1200150" lvl="2" indent="-285750">
              <a:buFontTx/>
              <a:buChar char="-"/>
            </a:pPr>
            <a:r>
              <a:rPr lang="ru-RU" dirty="0" smtClean="0"/>
              <a:t>ответственность лиц за передачу должностным лицам заказчика (лицам представляющим интересы заказчика</a:t>
            </a:r>
            <a:r>
              <a:rPr lang="en-US" dirty="0" smtClean="0"/>
              <a:t>)</a:t>
            </a:r>
            <a:r>
              <a:rPr lang="ru-RU" dirty="0" smtClean="0"/>
              <a:t> за передачу </a:t>
            </a:r>
            <a:r>
              <a:rPr lang="ru-RU" dirty="0"/>
              <a:t>денег, ценных бумаг, иного имущества, а также незаконные оказание ему услуг имущественного характера, предоставление других имущественных прав (в том числе когда по указанию такого лица имущество передается, или услуги имущественного характера оказываются, или имущественные права предоставляются иному физическому или юридическому лицу</a:t>
            </a:r>
            <a:r>
              <a:rPr lang="ru-RU" dirty="0" smtClean="0"/>
              <a:t>) за совершение действий (бездействие) в интересах дающего</a:t>
            </a:r>
            <a:endParaRPr lang="ru-RU" dirty="0"/>
          </a:p>
          <a:p>
            <a:pPr marL="1657350" lvl="3" indent="-285750">
              <a:buFont typeface="Wingdings" panose="05000000000000000000" pitchFamily="2" charset="2"/>
              <a:buChar char="ü"/>
            </a:pPr>
            <a:r>
              <a:rPr lang="ru-RU" dirty="0" smtClean="0"/>
              <a:t>штраф </a:t>
            </a:r>
            <a:r>
              <a:rPr lang="ru-RU" dirty="0"/>
              <a:t>в размере </a:t>
            </a:r>
            <a:r>
              <a:rPr lang="ru-RU" dirty="0" smtClean="0"/>
              <a:t>от 300 до </a:t>
            </a:r>
            <a:r>
              <a:rPr lang="ru-RU" dirty="0"/>
              <a:t>5</a:t>
            </a:r>
            <a:r>
              <a:rPr lang="ru-RU" dirty="0" smtClean="0"/>
              <a:t>00 </a:t>
            </a:r>
            <a:r>
              <a:rPr lang="ru-RU" dirty="0"/>
              <a:t>тыс. руб</a:t>
            </a:r>
            <a:r>
              <a:rPr lang="ru-RU" dirty="0" smtClean="0"/>
              <a:t>.</a:t>
            </a:r>
            <a:r>
              <a:rPr lang="en-US" dirty="0" smtClean="0"/>
              <a:t> (</a:t>
            </a:r>
            <a:r>
              <a:rPr lang="ru-RU" dirty="0" smtClean="0"/>
              <a:t>или доход за период от 6 месяцев до 2-ух лет</a:t>
            </a:r>
            <a:r>
              <a:rPr lang="en-US" dirty="0" smtClean="0"/>
              <a:t>)</a:t>
            </a:r>
            <a:r>
              <a:rPr lang="ru-RU" dirty="0" smtClean="0"/>
              <a:t> </a:t>
            </a:r>
            <a:r>
              <a:rPr lang="ru-RU" dirty="0"/>
              <a:t>либо </a:t>
            </a:r>
            <a:r>
              <a:rPr lang="ru-RU" dirty="0" smtClean="0"/>
              <a:t>ограничение свободы до 2-ух лет, либо исправительные работы до 2-ух лет (возможно со штрафом в 10-кратном размере суммы подкупа), либо лишение свободы до 3-ех лет (возможно со штрафом в 10-кратном размере суммы подкупа);</a:t>
            </a:r>
          </a:p>
          <a:p>
            <a:pPr marL="1657350" lvl="3" indent="-285750">
              <a:buFont typeface="Wingdings" panose="05000000000000000000" pitchFamily="2" charset="2"/>
              <a:buChar char="ü"/>
            </a:pPr>
            <a:r>
              <a:rPr lang="ru-RU" dirty="0"/>
              <a:t> </a:t>
            </a:r>
            <a:r>
              <a:rPr lang="ru-RU" dirty="0" smtClean="0"/>
              <a:t>штраф от 500 </a:t>
            </a:r>
            <a:r>
              <a:rPr lang="ru-RU" dirty="0" err="1" smtClean="0"/>
              <a:t>тыс.руб</a:t>
            </a:r>
            <a:r>
              <a:rPr lang="ru-RU" dirty="0" smtClean="0"/>
              <a:t>. до 1 </a:t>
            </a:r>
            <a:r>
              <a:rPr lang="ru-RU" dirty="0" err="1" smtClean="0"/>
              <a:t>млн.руб</a:t>
            </a:r>
            <a:r>
              <a:rPr lang="ru-RU" dirty="0" smtClean="0"/>
              <a:t>. (или доход за </a:t>
            </a:r>
            <a:r>
              <a:rPr lang="ru-RU" dirty="0" err="1" smtClean="0"/>
              <a:t>за</a:t>
            </a:r>
            <a:r>
              <a:rPr lang="ru-RU" dirty="0" smtClean="0"/>
              <a:t> период от 1 года до 3-ех </a:t>
            </a:r>
            <a:r>
              <a:rPr lang="ru-RU" dirty="0"/>
              <a:t>лет либо принудительные работы на срок до </a:t>
            </a:r>
            <a:r>
              <a:rPr lang="ru-RU" dirty="0" smtClean="0"/>
              <a:t>5 </a:t>
            </a:r>
            <a:r>
              <a:rPr lang="ru-RU" dirty="0"/>
              <a:t>лет </a:t>
            </a:r>
            <a:r>
              <a:rPr lang="ru-RU" dirty="0" smtClean="0"/>
              <a:t>(возможно со штрафом до 30-кратной суммы подкупа) (возможно с лишением </a:t>
            </a:r>
            <a:r>
              <a:rPr lang="ru-RU" dirty="0"/>
              <a:t>права занимать определенные должности или  заниматься определенной </a:t>
            </a:r>
            <a:r>
              <a:rPr lang="ru-RU" dirty="0" smtClean="0"/>
              <a:t>деятельностью до 2-ух лет), либо лишение свободы до 7 лет (возможен штраф) (возможно лишение права) в </a:t>
            </a:r>
            <a:r>
              <a:rPr lang="ru-RU" dirty="0"/>
              <a:t>случае предварительного сговора или </a:t>
            </a:r>
            <a:r>
              <a:rPr lang="ru-RU" dirty="0" smtClean="0"/>
              <a:t>в крупном размере </a:t>
            </a:r>
            <a:r>
              <a:rPr lang="en-US" dirty="0" smtClean="0"/>
              <a:t>[&gt;150 </a:t>
            </a:r>
            <a:r>
              <a:rPr lang="ru-RU" dirty="0" err="1" smtClean="0"/>
              <a:t>тыс.руб</a:t>
            </a:r>
            <a:r>
              <a:rPr lang="ru-RU" dirty="0" smtClean="0"/>
              <a:t>.</a:t>
            </a:r>
            <a:r>
              <a:rPr lang="en-US" dirty="0" smtClean="0"/>
              <a:t>];</a:t>
            </a:r>
          </a:p>
          <a:p>
            <a:pPr lvl="3"/>
            <a:r>
              <a:rPr lang="en-US" dirty="0" smtClean="0"/>
              <a:t>…</a:t>
            </a:r>
            <a:endParaRPr lang="ru-RU" dirty="0" smtClean="0"/>
          </a:p>
        </p:txBody>
      </p:sp>
      <p:sp>
        <p:nvSpPr>
          <p:cNvPr id="2" name="Номер слайда 1"/>
          <p:cNvSpPr>
            <a:spLocks noGrp="1"/>
          </p:cNvSpPr>
          <p:nvPr>
            <p:ph type="sldNum" sz="quarter" idx="12"/>
          </p:nvPr>
        </p:nvSpPr>
        <p:spPr/>
        <p:txBody>
          <a:bodyPr/>
          <a:lstStyle/>
          <a:p>
            <a:fld id="{25800938-3505-4AFC-AA3C-099AD5E268D3}" type="slidenum">
              <a:rPr lang="ru-RU" smtClean="0"/>
              <a:pPr/>
              <a:t>4</a:t>
            </a:fld>
            <a:endParaRPr lang="ru-RU" dirty="0"/>
          </a:p>
        </p:txBody>
      </p:sp>
    </p:spTree>
    <p:extLst>
      <p:ext uri="{BB962C8B-B14F-4D97-AF65-F5344CB8AC3E}">
        <p14:creationId xmlns:p14="http://schemas.microsoft.com/office/powerpoint/2010/main" val="339477727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a:t>
            </a:r>
            <a:r>
              <a:rPr lang="ru-RU" sz="2400" b="1" dirty="0">
                <a:solidFill>
                  <a:prstClr val="black"/>
                </a:solidFill>
              </a:rPr>
              <a:t>закон от </a:t>
            </a:r>
            <a:r>
              <a:rPr lang="ru-RU" sz="2400" b="1" dirty="0" smtClean="0">
                <a:solidFill>
                  <a:prstClr val="black"/>
                </a:solidFill>
              </a:rPr>
              <a:t>2</a:t>
            </a:r>
            <a:r>
              <a:rPr lang="en-US" sz="2400" b="1" dirty="0" smtClean="0">
                <a:solidFill>
                  <a:prstClr val="black"/>
                </a:solidFill>
              </a:rPr>
              <a:t>3</a:t>
            </a:r>
            <a:r>
              <a:rPr lang="ru-RU" sz="2400" b="1" dirty="0" smtClean="0">
                <a:solidFill>
                  <a:prstClr val="black"/>
                </a:solidFill>
              </a:rPr>
              <a:t>.0</a:t>
            </a:r>
            <a:r>
              <a:rPr lang="en-US" sz="2400" b="1" dirty="0" smtClean="0">
                <a:solidFill>
                  <a:prstClr val="black"/>
                </a:solidFill>
              </a:rPr>
              <a:t>4</a:t>
            </a:r>
            <a:r>
              <a:rPr lang="ru-RU" sz="2400" b="1" dirty="0" smtClean="0">
                <a:solidFill>
                  <a:prstClr val="black"/>
                </a:solidFill>
              </a:rPr>
              <a:t>.201</a:t>
            </a:r>
            <a:r>
              <a:rPr lang="en-US" sz="2400" b="1" dirty="0" smtClean="0">
                <a:solidFill>
                  <a:prstClr val="black"/>
                </a:solidFill>
              </a:rPr>
              <a:t>8</a:t>
            </a:r>
            <a:r>
              <a:rPr lang="ru-RU" sz="2400" b="1" dirty="0" smtClean="0">
                <a:solidFill>
                  <a:prstClr val="black"/>
                </a:solidFill>
              </a:rPr>
              <a:t> </a:t>
            </a:r>
            <a:r>
              <a:rPr lang="ru-RU" sz="2400" b="1" dirty="0">
                <a:solidFill>
                  <a:prstClr val="black"/>
                </a:solidFill>
              </a:rPr>
              <a:t>№ </a:t>
            </a:r>
            <a:r>
              <a:rPr lang="en-US" sz="2400" b="1" dirty="0" smtClean="0">
                <a:solidFill>
                  <a:prstClr val="black"/>
                </a:solidFill>
              </a:rPr>
              <a:t>108</a:t>
            </a:r>
            <a:r>
              <a:rPr lang="ru-RU" sz="2400" b="1" dirty="0" smtClean="0">
                <a:solidFill>
                  <a:prstClr val="black"/>
                </a:solidFill>
              </a:rPr>
              <a:t>-ФЗ</a:t>
            </a:r>
            <a:endParaRPr lang="ru-RU" sz="2400" b="1" dirty="0">
              <a:solidFill>
                <a:prstClr val="black"/>
              </a:solidFill>
            </a:endParaRPr>
          </a:p>
        </p:txBody>
      </p:sp>
      <p:sp>
        <p:nvSpPr>
          <p:cNvPr id="39" name="Прямоугольник 38"/>
          <p:cNvSpPr/>
          <p:nvPr/>
        </p:nvSpPr>
        <p:spPr>
          <a:xfrm>
            <a:off x="179512" y="467750"/>
            <a:ext cx="8760142"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a:t>
            </a:r>
            <a:r>
              <a:rPr lang="en-US" sz="1600" b="1" dirty="0" smtClean="0"/>
              <a:t>4</a:t>
            </a:r>
            <a:r>
              <a:rPr lang="ru-RU" sz="1600" b="1" dirty="0" smtClean="0"/>
              <a:t>.0</a:t>
            </a:r>
            <a:r>
              <a:rPr lang="en-US" sz="1600" b="1" dirty="0" smtClean="0"/>
              <a:t>5</a:t>
            </a:r>
            <a:r>
              <a:rPr lang="ru-RU" sz="1600" b="1" dirty="0" smtClean="0"/>
              <a:t>.2018 г.</a:t>
            </a:r>
            <a:endParaRPr lang="ru-RU" sz="1600" b="1" dirty="0"/>
          </a:p>
          <a:p>
            <a:endParaRPr lang="ru-RU" sz="1600" b="1" dirty="0" smtClean="0"/>
          </a:p>
          <a:p>
            <a:pPr marL="285750" indent="-285750">
              <a:buFont typeface="Arial" panose="020B0604020202020204" pitchFamily="34" charset="0"/>
              <a:buChar char="•"/>
            </a:pPr>
            <a:r>
              <a:rPr lang="ru-RU" dirty="0"/>
              <a:t>Поставщикам, подрядчикам, </a:t>
            </a:r>
            <a:r>
              <a:rPr lang="ru-RU" dirty="0" smtClean="0"/>
              <a:t>исполнителям возможно списать</a:t>
            </a:r>
            <a:r>
              <a:rPr lang="ru-RU" dirty="0"/>
              <a:t> пени и штрафы, которые им начислили за неисполнение или ненадлежащее исполнение контрактов в 2015 и (или) 2016 годах. </a:t>
            </a:r>
            <a:endParaRPr lang="en-US" dirty="0" smtClean="0"/>
          </a:p>
          <a:p>
            <a:pPr marL="285750" indent="-285750">
              <a:buFont typeface="Arial" panose="020B0604020202020204" pitchFamily="34" charset="0"/>
              <a:buChar char="•"/>
            </a:pPr>
            <a:r>
              <a:rPr lang="ru-RU" dirty="0"/>
              <a:t>Случаи и порядок списания долгов установит П</a:t>
            </a:r>
            <a:r>
              <a:rPr lang="ru-RU" dirty="0" smtClean="0"/>
              <a:t>равительство. </a:t>
            </a:r>
          </a:p>
          <a:p>
            <a:endParaRPr lang="ru-RU" dirty="0" smtClean="0"/>
          </a:p>
          <a:p>
            <a:r>
              <a:rPr lang="ru-RU" sz="1400" dirty="0" smtClean="0"/>
              <a:t>Вступление в силу</a:t>
            </a:r>
            <a:r>
              <a:rPr lang="en-US" sz="1400" dirty="0" smtClean="0"/>
              <a:t>:</a:t>
            </a:r>
            <a:r>
              <a:rPr lang="ru-RU" sz="1400" dirty="0" smtClean="0"/>
              <a:t> </a:t>
            </a:r>
            <a:r>
              <a:rPr lang="en-US" sz="1400" dirty="0" smtClean="0"/>
              <a:t> </a:t>
            </a:r>
            <a:r>
              <a:rPr lang="ru-RU" sz="1400" dirty="0" smtClean="0"/>
              <a:t>04 мая  2018 года </a:t>
            </a:r>
          </a:p>
          <a:p>
            <a:r>
              <a:rPr lang="ru-RU" sz="1400" dirty="0" smtClean="0"/>
              <a:t> </a:t>
            </a:r>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40</a:t>
            </a:fld>
            <a:endParaRPr lang="ru-RU"/>
          </a:p>
        </p:txBody>
      </p:sp>
    </p:spTree>
    <p:extLst>
      <p:ext uri="{BB962C8B-B14F-4D97-AF65-F5344CB8AC3E}">
        <p14:creationId xmlns:p14="http://schemas.microsoft.com/office/powerpoint/2010/main" val="342007156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a:t>
            </a:r>
            <a:r>
              <a:rPr lang="ru-RU" sz="2400" b="1" dirty="0">
                <a:solidFill>
                  <a:prstClr val="black"/>
                </a:solidFill>
              </a:rPr>
              <a:t>закон от 29.07.2017 № 267-ФЗ</a:t>
            </a:r>
          </a:p>
        </p:txBody>
      </p:sp>
      <p:sp>
        <p:nvSpPr>
          <p:cNvPr id="39" name="Прямоугольник 38"/>
          <p:cNvSpPr/>
          <p:nvPr/>
        </p:nvSpPr>
        <p:spPr>
          <a:xfrm>
            <a:off x="179512" y="467750"/>
            <a:ext cx="8760142"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01.06.2018 г.</a:t>
            </a:r>
            <a:endParaRPr lang="ru-RU" sz="1600" b="1" dirty="0"/>
          </a:p>
          <a:p>
            <a:endParaRPr lang="ru-RU" sz="1600" b="1" dirty="0" smtClean="0"/>
          </a:p>
          <a:p>
            <a:pPr marL="285750" indent="-285750">
              <a:buFont typeface="Arial" panose="020B0604020202020204" pitchFamily="34" charset="0"/>
              <a:buChar char="•"/>
            </a:pPr>
            <a:r>
              <a:rPr lang="ru-RU" dirty="0" smtClean="0"/>
              <a:t>Требования к банкам, выдающим БГ теперь устанавливает Правительство, а не перечень, предусмотренный Налоговым кодексом</a:t>
            </a:r>
            <a:r>
              <a:rPr lang="en-US" dirty="0" smtClean="0"/>
              <a:t> </a:t>
            </a:r>
            <a:r>
              <a:rPr lang="ru-RU" dirty="0" smtClean="0"/>
              <a:t>в </a:t>
            </a:r>
            <a:r>
              <a:rPr lang="ru-RU" dirty="0"/>
              <a:t>частности:</a:t>
            </a:r>
          </a:p>
          <a:p>
            <a:pPr marL="742950" lvl="1" indent="-285750">
              <a:buFont typeface="Wingdings" panose="05000000000000000000" pitchFamily="2" charset="2"/>
              <a:buChar char="§"/>
            </a:pPr>
            <a:r>
              <a:rPr lang="ru-RU" dirty="0" smtClean="0"/>
              <a:t>к </a:t>
            </a:r>
            <a:r>
              <a:rPr lang="ru-RU" dirty="0"/>
              <a:t>размеру собственных средств (капитала) </a:t>
            </a:r>
            <a:r>
              <a:rPr lang="ru-RU" dirty="0" smtClean="0"/>
              <a:t>банка</a:t>
            </a:r>
            <a:r>
              <a:rPr lang="ru-RU" dirty="0"/>
              <a:t>;</a:t>
            </a:r>
            <a:endParaRPr lang="en-US" dirty="0" smtClean="0"/>
          </a:p>
          <a:p>
            <a:pPr marL="742950" lvl="1" indent="-285750">
              <a:buFont typeface="Wingdings" panose="05000000000000000000" pitchFamily="2" charset="2"/>
              <a:buChar char="§"/>
            </a:pPr>
            <a:r>
              <a:rPr lang="ru-RU" dirty="0" smtClean="0"/>
              <a:t>уровню </a:t>
            </a:r>
            <a:r>
              <a:rPr lang="ru-RU" dirty="0"/>
              <a:t>кредитного рейтинга, присвоенного российской кредитной организации одним или несколькими кредитными рейтинговыми агентствами.</a:t>
            </a:r>
          </a:p>
          <a:p>
            <a:pPr marL="285750" indent="-285750">
              <a:buFont typeface="Arial" panose="020B0604020202020204" pitchFamily="34" charset="0"/>
              <a:buChar char="•"/>
            </a:pPr>
            <a:r>
              <a:rPr lang="ru-RU" dirty="0" smtClean="0"/>
              <a:t>Перечень таких банков ведет ФОИВ по регулированию контрактной системы (Минфин). </a:t>
            </a:r>
          </a:p>
          <a:p>
            <a:endParaRPr lang="ru-RU" dirty="0" smtClean="0"/>
          </a:p>
          <a:p>
            <a:r>
              <a:rPr lang="ru-RU" sz="1400" dirty="0"/>
              <a:t>Вступление в силу</a:t>
            </a:r>
            <a:r>
              <a:rPr lang="en-US" sz="1400" dirty="0"/>
              <a:t>:</a:t>
            </a:r>
            <a:r>
              <a:rPr lang="ru-RU" sz="1400" dirty="0"/>
              <a:t> </a:t>
            </a:r>
            <a:r>
              <a:rPr lang="en-US" sz="1400" dirty="0"/>
              <a:t> </a:t>
            </a:r>
            <a:r>
              <a:rPr lang="ru-RU" sz="1400" dirty="0"/>
              <a:t>01 июня 2018</a:t>
            </a:r>
            <a:r>
              <a:rPr lang="en-US" sz="1400" dirty="0"/>
              <a:t> </a:t>
            </a:r>
            <a:r>
              <a:rPr lang="ru-RU" sz="1400" dirty="0"/>
              <a:t>в соответствии с  475-ФЗ от 29.12.2017 </a:t>
            </a:r>
            <a:r>
              <a:rPr lang="en-US" sz="1400" dirty="0"/>
              <a:t>(</a:t>
            </a:r>
            <a:r>
              <a:rPr lang="ru-RU" sz="1400" dirty="0"/>
              <a:t>Изначально было 01.01.2018</a:t>
            </a:r>
            <a:r>
              <a:rPr lang="en-US" sz="1400" dirty="0"/>
              <a:t>)</a:t>
            </a:r>
            <a:r>
              <a:rPr lang="ru-RU" sz="1400" dirty="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41</a:t>
            </a:fld>
            <a:endParaRPr lang="ru-RU"/>
          </a:p>
        </p:txBody>
      </p:sp>
    </p:spTree>
    <p:extLst>
      <p:ext uri="{BB962C8B-B14F-4D97-AF65-F5344CB8AC3E}">
        <p14:creationId xmlns:p14="http://schemas.microsoft.com/office/powerpoint/2010/main" val="247818982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a:t>
            </a:r>
            <a:r>
              <a:rPr lang="ru-RU" sz="2400" b="1" dirty="0">
                <a:solidFill>
                  <a:prstClr val="black"/>
                </a:solidFill>
              </a:rPr>
              <a:t>Правительства от </a:t>
            </a:r>
            <a:r>
              <a:rPr lang="ru-RU" sz="2400" b="1" dirty="0" smtClean="0">
                <a:solidFill>
                  <a:prstClr val="black"/>
                </a:solidFill>
              </a:rPr>
              <a:t>12.0</a:t>
            </a:r>
            <a:r>
              <a:rPr lang="ru-RU" sz="2400" b="1" dirty="0">
                <a:solidFill>
                  <a:prstClr val="black"/>
                </a:solidFill>
              </a:rPr>
              <a:t>4</a:t>
            </a:r>
            <a:r>
              <a:rPr lang="ru-RU" sz="2400" b="1" dirty="0" smtClean="0">
                <a:solidFill>
                  <a:prstClr val="black"/>
                </a:solidFill>
              </a:rPr>
              <a:t>.2018 №440</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endParaRPr lang="ru-RU" sz="1600" b="1" dirty="0" smtClean="0"/>
          </a:p>
          <a:p>
            <a:r>
              <a:rPr lang="ru-RU" sz="1600" b="1" dirty="0" smtClean="0"/>
              <a:t>"О ТРЕБОВАНИЯХ К БАНКАМ, КОТОРЫЕ ВПРАВЕ ВЫДАВАТЬ БАНКОВСКИЕ ГАРАНТИИ ДЛЯ ОБЕСПЕЧЕНИЯ ЗАЯВОК И ИСПОЛНЕНИЯ КОНТРАКТОВ</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r>
              <a:rPr lang="ru-RU" sz="1600" dirty="0" smtClean="0"/>
              <a:t>Гарантии </a:t>
            </a:r>
            <a:r>
              <a:rPr lang="ru-RU" sz="1600" dirty="0"/>
              <a:t>для обеспечения заявок и контрактов </a:t>
            </a:r>
            <a:r>
              <a:rPr lang="ru-RU" sz="1600" dirty="0" smtClean="0"/>
              <a:t>могут </a:t>
            </a:r>
            <a:r>
              <a:rPr lang="ru-RU" sz="1600" dirty="0"/>
              <a:t>выдавать банки, которые соответствуют следующим </a:t>
            </a:r>
            <a:r>
              <a:rPr lang="ru-RU" sz="1600" dirty="0" smtClean="0"/>
              <a:t>требованиям с 1 июля 2018 года:</a:t>
            </a:r>
            <a:endParaRPr lang="ru-RU" sz="1600" dirty="0"/>
          </a:p>
          <a:p>
            <a:pPr marL="742950" lvl="1" indent="-285750">
              <a:buFont typeface="Arial" panose="020B0604020202020204" pitchFamily="34" charset="0"/>
              <a:buChar char="•"/>
            </a:pPr>
            <a:r>
              <a:rPr lang="ru-RU" sz="1600" dirty="0" smtClean="0"/>
              <a:t>имеют </a:t>
            </a:r>
            <a:r>
              <a:rPr lang="ru-RU" sz="1600" dirty="0"/>
              <a:t>не менее 300 млн руб. собственных средств. Размер капитала рассчитывается по методике ЦБ РФ по состоянию на последнюю отчетную дату;</a:t>
            </a:r>
          </a:p>
          <a:p>
            <a:pPr marL="742950" lvl="1" indent="-285750">
              <a:buFont typeface="Arial" panose="020B0604020202020204" pitchFamily="34" charset="0"/>
              <a:buChar char="•"/>
            </a:pPr>
            <a:r>
              <a:rPr lang="ru-RU" sz="1600" dirty="0" smtClean="0"/>
              <a:t>имеют </a:t>
            </a:r>
            <a:r>
              <a:rPr lang="ru-RU" sz="1600" dirty="0"/>
              <a:t>кредитный рейтинг не ниже уровня "B-(RU)" по национальной рейтинговой шкале для РФ агентства АКРА и (или) кредитный рейтинг не ниже уровня "</a:t>
            </a:r>
            <a:r>
              <a:rPr lang="ru-RU" sz="1600" dirty="0" err="1"/>
              <a:t>ruB</a:t>
            </a:r>
            <a:r>
              <a:rPr lang="ru-RU" sz="1600" dirty="0"/>
              <a:t>-" по национальной рейтинговой шкале для РФ агентства "Эксперт РА".</a:t>
            </a:r>
          </a:p>
          <a:p>
            <a:r>
              <a:rPr lang="ru-RU" sz="1600" dirty="0"/>
              <a:t>С 1 января 2020 года требования к кредитным рейтингам станут строже: </a:t>
            </a:r>
            <a:endParaRPr lang="ru-RU" sz="1600" dirty="0" smtClean="0"/>
          </a:p>
          <a:p>
            <a:pPr marL="742950" lvl="1" indent="-285750">
              <a:buFont typeface="Arial" panose="020B0604020202020204" pitchFamily="34" charset="0"/>
              <a:buChar char="•"/>
            </a:pPr>
            <a:r>
              <a:rPr lang="ru-RU" sz="1600" dirty="0" smtClean="0"/>
              <a:t>не </a:t>
            </a:r>
            <a:r>
              <a:rPr lang="ru-RU" sz="1600" dirty="0"/>
              <a:t>ниже уровня "BB-(RU)" агентства АКРА и (или) "</a:t>
            </a:r>
            <a:r>
              <a:rPr lang="ru-RU" sz="1600" dirty="0" err="1"/>
              <a:t>ruBB</a:t>
            </a:r>
            <a:r>
              <a:rPr lang="ru-RU" sz="1600" dirty="0"/>
              <a:t>-" агентства "Эксперт РА".</a:t>
            </a:r>
          </a:p>
          <a:p>
            <a:r>
              <a:rPr lang="ru-RU" sz="1600" dirty="0" smtClean="0"/>
              <a:t>Перечень </a:t>
            </a:r>
            <a:r>
              <a:rPr lang="ru-RU" sz="1600" dirty="0"/>
              <a:t>банков, отвечающих перечисленным требованиям, </a:t>
            </a:r>
            <a:r>
              <a:rPr lang="ru-RU" sz="1600" dirty="0">
                <a:hlinkClick r:id="rId3" tooltip="Федеральный закон от 05.04.2013 N 44-ФЗ (ред. от 31.12.2017) &quot;О контрактной системе в сфере закупок товаров, работ, услуг для обеспечения государственных и муниципальных нужд&quot; (с изм. и доп., вступ. в силу с 01.06.2018)&#10;------------------ Редакция с изменениями, не вступившими в силу"/>
              </a:rPr>
              <a:t>будет доступен</a:t>
            </a:r>
            <a:r>
              <a:rPr lang="ru-RU" sz="1600" dirty="0"/>
              <a:t> на сайте Минфина. </a:t>
            </a:r>
            <a:endParaRPr lang="ru-RU" sz="1600" dirty="0" smtClean="0"/>
          </a:p>
          <a:p>
            <a:endParaRPr lang="ru-RU" sz="1600" dirty="0"/>
          </a:p>
          <a:p>
            <a:r>
              <a:rPr lang="ru-RU" sz="1600" i="1" dirty="0"/>
              <a:t>Перечень банков, которые вправе выдавать банковские гарантии для обеспечения заявок и исполнения контрактов и соответствующих требованиям, установленным </a:t>
            </a:r>
            <a:r>
              <a:rPr lang="ru-RU" sz="1600" i="1" dirty="0">
                <a:hlinkClick r:id="rId4"/>
              </a:rPr>
              <a:t>частями 1</a:t>
            </a:r>
            <a:r>
              <a:rPr lang="ru-RU" sz="1600" i="1" dirty="0"/>
              <a:t> и </a:t>
            </a:r>
            <a:r>
              <a:rPr lang="ru-RU" sz="1600" i="1" dirty="0">
                <a:hlinkClick r:id="rId5"/>
              </a:rPr>
              <a:t>1.1 статьи 45</a:t>
            </a:r>
            <a:r>
              <a:rPr lang="ru-RU" sz="1600" i="1" dirty="0"/>
              <a:t> Закона N 44-ФЗ (</a:t>
            </a:r>
            <a:r>
              <a:rPr lang="ru-RU" sz="1600" dirty="0">
                <a:hlinkClick r:id="rId6"/>
              </a:rPr>
              <a:t>https://www.minfin.ru/ru/perfomance/contracts/list_banks</a:t>
            </a:r>
            <a:r>
              <a:rPr lang="ru-RU" sz="1600" dirty="0" smtClean="0">
                <a:hlinkClick r:id="rId6"/>
              </a:rPr>
              <a:t>/</a:t>
            </a:r>
            <a:r>
              <a:rPr lang="ru-RU" sz="1600" i="1" dirty="0" smtClean="0"/>
              <a:t>) </a:t>
            </a:r>
          </a:p>
          <a:p>
            <a:r>
              <a:rPr lang="ru-RU" sz="1600" i="1" dirty="0"/>
              <a:t> </a:t>
            </a:r>
            <a:r>
              <a:rPr lang="ru-RU" sz="1600" i="1" dirty="0" smtClean="0"/>
              <a:t>на 2</a:t>
            </a:r>
            <a:r>
              <a:rPr lang="en-US" sz="1600" i="1" dirty="0" smtClean="0"/>
              <a:t>7</a:t>
            </a:r>
            <a:r>
              <a:rPr lang="ru-RU" sz="1600" i="1" dirty="0" smtClean="0"/>
              <a:t>.0</a:t>
            </a:r>
            <a:r>
              <a:rPr lang="en-US" sz="1600" i="1" dirty="0" smtClean="0"/>
              <a:t>7</a:t>
            </a:r>
            <a:r>
              <a:rPr lang="ru-RU" sz="1600" i="1" dirty="0" smtClean="0"/>
              <a:t>.2018 – 1</a:t>
            </a:r>
            <a:r>
              <a:rPr lang="en-US" sz="1600" i="1" dirty="0" smtClean="0"/>
              <a:t>84</a:t>
            </a:r>
            <a:r>
              <a:rPr lang="ru-RU" sz="1600" i="1" dirty="0" smtClean="0"/>
              <a:t> банка.</a:t>
            </a:r>
            <a:endParaRPr lang="ru-RU" sz="1600" dirty="0" smtClean="0"/>
          </a:p>
          <a:p>
            <a:endParaRPr lang="ru-RU" sz="1600" dirty="0"/>
          </a:p>
          <a:p>
            <a:pPr marL="285750" indent="-285750">
              <a:buFont typeface="Arial" panose="020B0604020202020204" pitchFamily="34" charset="0"/>
              <a:buChar char="•"/>
            </a:pPr>
            <a:r>
              <a:rPr lang="ru-RU" sz="1600" dirty="0" smtClean="0"/>
              <a:t>Правила не распространяются на БГ, выданные до 01.06</a:t>
            </a:r>
            <a:r>
              <a:rPr lang="en-US" sz="1600" dirty="0" smtClean="0"/>
              <a:t>.</a:t>
            </a:r>
            <a:r>
              <a:rPr lang="ru-RU" sz="1600" dirty="0" smtClean="0"/>
              <a:t>2018.</a:t>
            </a:r>
          </a:p>
          <a:p>
            <a:pPr marL="285750" indent="-285750">
              <a:buFont typeface="Arial" panose="020B0604020202020204" pitchFamily="34" charset="0"/>
              <a:buChar char="•"/>
            </a:pPr>
            <a:r>
              <a:rPr lang="ru-RU" sz="1600" dirty="0" smtClean="0"/>
              <a:t>Пр</a:t>
            </a:r>
            <a:r>
              <a:rPr lang="ru-RU" sz="1600" dirty="0"/>
              <a:t>о</a:t>
            </a:r>
            <a:r>
              <a:rPr lang="ru-RU" sz="1600" dirty="0" smtClean="0"/>
              <a:t>блемы</a:t>
            </a:r>
            <a:r>
              <a:rPr lang="en-US" sz="1600" dirty="0" smtClean="0"/>
              <a:t>:</a:t>
            </a:r>
            <a:r>
              <a:rPr lang="ru-RU" sz="1600" dirty="0" smtClean="0"/>
              <a:t> с 1.06.2018 в реестре в ЕИС в кабинете заказчик есть БГ, выданные банками, </a:t>
            </a:r>
            <a:r>
              <a:rPr lang="ru-RU" sz="1600" dirty="0" err="1" smtClean="0"/>
              <a:t>соответсвующими</a:t>
            </a:r>
            <a:r>
              <a:rPr lang="ru-RU" sz="1600" dirty="0" smtClean="0"/>
              <a:t> ПП №440, но не включенные в Перечень Минфина! (оснований для отклонения в законе не предусмотрены).</a:t>
            </a:r>
          </a:p>
          <a:p>
            <a:endParaRPr lang="ru-RU" sz="1600" dirty="0" smtClean="0"/>
          </a:p>
          <a:p>
            <a:r>
              <a:rPr lang="ru-RU" sz="1600" dirty="0" smtClean="0"/>
              <a:t>Начало действия документа 01.06.2018.</a:t>
            </a: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42</a:t>
            </a:fld>
            <a:endParaRPr lang="ru-RU"/>
          </a:p>
        </p:txBody>
      </p:sp>
    </p:spTree>
    <p:extLst>
      <p:ext uri="{BB962C8B-B14F-4D97-AF65-F5344CB8AC3E}">
        <p14:creationId xmlns:p14="http://schemas.microsoft.com/office/powerpoint/2010/main" val="345914807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a:t>
            </a:r>
            <a:r>
              <a:rPr lang="ru-RU" sz="2400" b="1" dirty="0">
                <a:solidFill>
                  <a:prstClr val="black"/>
                </a:solidFill>
              </a:rPr>
              <a:t>от </a:t>
            </a:r>
            <a:r>
              <a:rPr lang="ru-RU" sz="2400" b="1" dirty="0" smtClean="0">
                <a:solidFill>
                  <a:prstClr val="black"/>
                </a:solidFill>
              </a:rPr>
              <a:t>10.05.2018 г. №564</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endParaRPr lang="ru-RU" sz="1600" b="1" dirty="0" smtClean="0"/>
          </a:p>
          <a:p>
            <a:r>
              <a:rPr lang="ru-RU" sz="1600" b="1" dirty="0" smtClean="0"/>
              <a:t>"О ВЗИМАНИИ ОПЕРАТОРАМИ ЭЛЕКТРОННЫХ ПЛОЩАДОК ПЛАТЫ ПРИ ПРОВЕДЕНИИ ЭЛЕКТРОННЫХ ПРОЦЕДУР</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r>
              <a:rPr lang="ru-RU" sz="1600" dirty="0" smtClean="0"/>
              <a:t>Плата с лица, с которым заключается контракт</a:t>
            </a:r>
            <a:r>
              <a:rPr lang="en-US" sz="1600" dirty="0" smtClean="0"/>
              <a:t>:</a:t>
            </a:r>
          </a:p>
          <a:p>
            <a:pPr marL="742950" lvl="1" indent="-285750">
              <a:buFont typeface="Arial" panose="020B0604020202020204" pitchFamily="34" charset="0"/>
              <a:buChar char="•"/>
            </a:pPr>
            <a:r>
              <a:rPr lang="en-US" sz="1600" dirty="0"/>
              <a:t> </a:t>
            </a:r>
            <a:r>
              <a:rPr lang="en-US" sz="1600" dirty="0" smtClean="0"/>
              <a:t> </a:t>
            </a:r>
            <a:r>
              <a:rPr lang="ru-RU" sz="1600" dirty="0" smtClean="0"/>
              <a:t>Не более </a:t>
            </a:r>
            <a:r>
              <a:rPr lang="en-US" sz="1600" dirty="0" smtClean="0"/>
              <a:t>1%</a:t>
            </a:r>
            <a:r>
              <a:rPr lang="ru-RU" sz="1600" dirty="0" smtClean="0"/>
              <a:t> от НМЦК, но не более 5000 рублей без НДС;</a:t>
            </a:r>
          </a:p>
          <a:p>
            <a:pPr marL="742950" lvl="1" indent="-285750">
              <a:buFont typeface="Arial" panose="020B0604020202020204" pitchFamily="34" charset="0"/>
              <a:buChar char="•"/>
            </a:pPr>
            <a:r>
              <a:rPr lang="ru-RU" sz="1600" dirty="0"/>
              <a:t> </a:t>
            </a:r>
            <a:r>
              <a:rPr lang="ru-RU" sz="1600" dirty="0" smtClean="0"/>
              <a:t> По п.1 ч.1 ст.30 44-ФЗ (Для СМП и СОНКО) – не более 2000 рублей без НДС.</a:t>
            </a:r>
          </a:p>
          <a:p>
            <a:pPr marL="742950" lvl="1" indent="-285750">
              <a:buFont typeface="Arial" panose="020B0604020202020204" pitchFamily="34" charset="0"/>
              <a:buChar char="•"/>
            </a:pPr>
            <a:r>
              <a:rPr lang="ru-RU" sz="1600" dirty="0"/>
              <a:t> </a:t>
            </a:r>
            <a:r>
              <a:rPr lang="ru-RU" sz="1600" dirty="0" smtClean="0"/>
              <a:t> Не взимается с лица, контракт с которым заключается в случае уклонения от заключения контракта победителя электронной процедуры. </a:t>
            </a:r>
          </a:p>
          <a:p>
            <a:pPr marL="742950" lvl="1" indent="-285750">
              <a:buFont typeface="Arial" panose="020B0604020202020204" pitchFamily="34" charset="0"/>
              <a:buChar char="•"/>
            </a:pPr>
            <a:r>
              <a:rPr lang="ru-RU" sz="1600" dirty="0" smtClean="0"/>
              <a:t>Взимается со </a:t>
            </a:r>
            <a:r>
              <a:rPr lang="ru-RU" sz="1600" smtClean="0"/>
              <a:t>спец.счета</a:t>
            </a:r>
            <a:r>
              <a:rPr lang="ru-RU" sz="1600" dirty="0" smtClean="0"/>
              <a:t> участника. При отсутствии средств на </a:t>
            </a:r>
            <a:r>
              <a:rPr lang="ru-RU" sz="1600" dirty="0" err="1" smtClean="0"/>
              <a:t>спецсчете</a:t>
            </a:r>
            <a:r>
              <a:rPr lang="ru-RU" sz="1600" dirty="0" smtClean="0"/>
              <a:t> – требование о перечислении средств участнику.</a:t>
            </a:r>
            <a:endParaRPr lang="ru-RU" sz="1600" dirty="0"/>
          </a:p>
          <a:p>
            <a:endParaRPr lang="ru-RU" sz="1600" dirty="0"/>
          </a:p>
          <a:p>
            <a:r>
              <a:rPr lang="ru-RU" sz="1600" dirty="0" smtClean="0"/>
              <a:t>Вступает в силу 1.06.2018.</a:t>
            </a: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43</a:t>
            </a:fld>
            <a:endParaRPr lang="ru-RU"/>
          </a:p>
        </p:txBody>
      </p:sp>
    </p:spTree>
    <p:extLst>
      <p:ext uri="{BB962C8B-B14F-4D97-AF65-F5344CB8AC3E}">
        <p14:creationId xmlns:p14="http://schemas.microsoft.com/office/powerpoint/2010/main" val="69059293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Новая редакция п.7 ст.448 ГК</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endParaRPr lang="ru-RU" sz="1600" b="1" dirty="0" smtClean="0"/>
          </a:p>
          <a:p>
            <a:r>
              <a:rPr lang="ru-RU" sz="1600" b="1" dirty="0" smtClean="0"/>
              <a:t>«Уступка </a:t>
            </a:r>
            <a:r>
              <a:rPr lang="ru-RU" sz="1600" b="1" dirty="0"/>
              <a:t>требования оплаты по </a:t>
            </a:r>
            <a:r>
              <a:rPr lang="ru-RU" sz="1600" b="1" dirty="0" err="1"/>
              <a:t>госконтракту</a:t>
            </a:r>
            <a:r>
              <a:rPr lang="ru-RU" sz="1600" b="1" dirty="0"/>
              <a:t> </a:t>
            </a:r>
            <a:r>
              <a:rPr lang="ru-RU" sz="1600" b="1" dirty="0" smtClean="0"/>
              <a:t>законна»</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r>
              <a:rPr lang="ru-RU" sz="1600" dirty="0"/>
              <a:t>С 1 июня начала действовать новая редакция п. 7 ст. 448 ГК РФ. В ней сделали уточнение: победитель торгов вправе уступить требование по денежному обязательству</a:t>
            </a:r>
            <a:r>
              <a:rPr lang="ru-RU" sz="1600" dirty="0" smtClean="0"/>
              <a:t>.</a:t>
            </a:r>
          </a:p>
          <a:p>
            <a:endParaRPr lang="ru-RU" sz="1600" dirty="0"/>
          </a:p>
          <a:p>
            <a:r>
              <a:rPr lang="ru-RU" sz="1600" dirty="0" smtClean="0"/>
              <a:t>Вступает в силу 1.06.2018.</a:t>
            </a: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44</a:t>
            </a:fld>
            <a:endParaRPr lang="ru-RU"/>
          </a:p>
        </p:txBody>
      </p:sp>
    </p:spTree>
    <p:extLst>
      <p:ext uri="{BB962C8B-B14F-4D97-AF65-F5344CB8AC3E}">
        <p14:creationId xmlns:p14="http://schemas.microsoft.com/office/powerpoint/2010/main" val="176420505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a:t>
            </a:r>
            <a:r>
              <a:rPr lang="ru-RU" sz="2400" b="1" dirty="0">
                <a:solidFill>
                  <a:prstClr val="black"/>
                </a:solidFill>
              </a:rPr>
              <a:t>от </a:t>
            </a:r>
            <a:r>
              <a:rPr lang="en-US" sz="2400" b="1" dirty="0" smtClean="0">
                <a:solidFill>
                  <a:prstClr val="black"/>
                </a:solidFill>
              </a:rPr>
              <a:t>08</a:t>
            </a:r>
            <a:r>
              <a:rPr lang="ru-RU" sz="2400" b="1" dirty="0" smtClean="0">
                <a:solidFill>
                  <a:prstClr val="black"/>
                </a:solidFill>
              </a:rPr>
              <a:t>.0</a:t>
            </a:r>
            <a:r>
              <a:rPr lang="en-US" sz="2400" b="1" dirty="0" smtClean="0">
                <a:solidFill>
                  <a:prstClr val="black"/>
                </a:solidFill>
              </a:rPr>
              <a:t>6</a:t>
            </a:r>
            <a:r>
              <a:rPr lang="ru-RU" sz="2400" b="1" dirty="0" smtClean="0">
                <a:solidFill>
                  <a:prstClr val="black"/>
                </a:solidFill>
              </a:rPr>
              <a:t>.2018 г. №6</a:t>
            </a:r>
            <a:r>
              <a:rPr lang="en-US" sz="2400" b="1" dirty="0" smtClean="0">
                <a:solidFill>
                  <a:prstClr val="black"/>
                </a:solidFill>
              </a:rPr>
              <a:t>58</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endParaRPr lang="ru-RU" sz="1600" b="1" dirty="0" smtClean="0"/>
          </a:p>
          <a:p>
            <a:r>
              <a:rPr lang="ru-RU" sz="1600" b="1" dirty="0"/>
              <a:t>"О ЦЕНТРАЛИЗОВАННЫХ </a:t>
            </a:r>
            <a:r>
              <a:rPr lang="ru-RU" sz="1600" b="1" dirty="0" smtClean="0"/>
              <a:t>ЗАКУПКАХ</a:t>
            </a:r>
            <a:r>
              <a:rPr lang="en-US" sz="1600" b="1" dirty="0" smtClean="0"/>
              <a:t> </a:t>
            </a:r>
            <a:r>
              <a:rPr lang="ru-RU" sz="1600" b="1" dirty="0" smtClean="0"/>
              <a:t>ОФИСНОГО </a:t>
            </a:r>
            <a:r>
              <a:rPr lang="ru-RU" sz="1600" b="1" dirty="0"/>
              <a:t>ПРОГРАММНОГО ОБЕСПЕЧЕНИЯ</a:t>
            </a:r>
            <a:r>
              <a:rPr lang="ru-RU" sz="1600" b="1" dirty="0" smtClean="0"/>
              <a:t>,</a:t>
            </a:r>
            <a:r>
              <a:rPr lang="en-US" sz="1600" b="1" dirty="0" smtClean="0"/>
              <a:t> </a:t>
            </a:r>
            <a:r>
              <a:rPr lang="ru-RU" sz="1600" b="1" dirty="0" smtClean="0"/>
              <a:t>ПРОГРАММНОГО ОБЕСПЕЧЕНИЯ</a:t>
            </a:r>
            <a:r>
              <a:rPr lang="en-US" sz="1600" b="1" dirty="0" smtClean="0"/>
              <a:t> </a:t>
            </a:r>
            <a:r>
              <a:rPr lang="ru-RU" sz="1600" b="1" dirty="0" smtClean="0"/>
              <a:t>ДЛЯ </a:t>
            </a:r>
            <a:r>
              <a:rPr lang="ru-RU" sz="1600" b="1" dirty="0"/>
              <a:t>ВЕДЕНИЯ БЮДЖЕТНОГО УЧЕТА, А ТАКЖЕ ПРОГРАММНОГО</a:t>
            </a:r>
          </a:p>
          <a:p>
            <a:r>
              <a:rPr lang="ru-RU" sz="1600" b="1" dirty="0"/>
              <a:t>ОБЕСПЕЧЕНИЯ В СФЕРЕ ИНФОРМАЦИОННОЙ </a:t>
            </a:r>
            <a:r>
              <a:rPr lang="ru-RU" sz="1600" b="1" dirty="0" smtClean="0"/>
              <a:t>БЕЗОПАСНОСТИ</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r>
              <a:rPr lang="ru-RU" dirty="0" smtClean="0"/>
              <a:t>Централизация закупок для федеральных нужд</a:t>
            </a:r>
            <a:r>
              <a:rPr lang="en-US" dirty="0" smtClean="0"/>
              <a:t>:</a:t>
            </a:r>
          </a:p>
          <a:p>
            <a:pPr marL="742950" lvl="1" indent="-285750">
              <a:buFont typeface="Arial" panose="020B0604020202020204" pitchFamily="34" charset="0"/>
              <a:buChar char="•"/>
            </a:pPr>
            <a:r>
              <a:rPr lang="ru-RU" dirty="0" smtClean="0"/>
              <a:t>Казначейство</a:t>
            </a:r>
            <a:r>
              <a:rPr lang="ru-RU" dirty="0"/>
              <a:t> закупит программы </a:t>
            </a:r>
            <a:r>
              <a:rPr lang="ru-RU" dirty="0" smtClean="0"/>
              <a:t>(и услуги по установке, настройке, модернизации, техподдержке, обновлении) для </a:t>
            </a:r>
            <a:r>
              <a:rPr lang="ru-RU" dirty="0"/>
              <a:t>ведения бюджетного учета в госорганах, подчиненных правительству, и подведомственных им учреждениях. </a:t>
            </a:r>
            <a:endParaRPr lang="en-US" dirty="0" smtClean="0"/>
          </a:p>
          <a:p>
            <a:pPr marL="742950" lvl="1" indent="-285750">
              <a:buFont typeface="Arial" panose="020B0604020202020204" pitchFamily="34" charset="0"/>
              <a:buChar char="•"/>
            </a:pPr>
            <a:r>
              <a:rPr lang="ru-RU" dirty="0" err="1" smtClean="0"/>
              <a:t>Минкомсвязь</a:t>
            </a:r>
            <a:r>
              <a:rPr lang="ru-RU" dirty="0"/>
              <a:t> будет отвечать за антивирусы и офисное ПО </a:t>
            </a:r>
            <a:r>
              <a:rPr lang="ru-RU" dirty="0" smtClean="0"/>
              <a:t>(</a:t>
            </a:r>
            <a:r>
              <a:rPr lang="ru-RU" dirty="0"/>
              <a:t>и услуги по установке, настройке, модернизации, техподдержке, обновлении</a:t>
            </a:r>
            <a:r>
              <a:rPr lang="ru-RU" dirty="0" smtClean="0"/>
              <a:t>) для </a:t>
            </a:r>
            <a:r>
              <a:rPr lang="ru-RU" dirty="0"/>
              <a:t>названных органов</a:t>
            </a:r>
            <a:r>
              <a:rPr lang="ru-RU" dirty="0" smtClean="0"/>
              <a:t>. </a:t>
            </a:r>
          </a:p>
          <a:p>
            <a:pPr lvl="2"/>
            <a:r>
              <a:rPr lang="ru-RU" dirty="0" smtClean="0"/>
              <a:t>В </a:t>
            </a:r>
            <a:r>
              <a:rPr lang="ru-RU" dirty="0"/>
              <a:t>офисное ПО включили: офисный пакет, почтовые приложения, органайзер, средства просмотра, интернет-браузер, редактор презентаций, табличный редактор и текстовый редактор.</a:t>
            </a:r>
            <a:endParaRPr lang="en-US" dirty="0" smtClean="0"/>
          </a:p>
          <a:p>
            <a:pPr marL="742950" lvl="1" indent="-285750">
              <a:buFont typeface="Arial" panose="020B0604020202020204" pitchFamily="34" charset="0"/>
              <a:buChar char="•"/>
            </a:pPr>
            <a:r>
              <a:rPr lang="ru-RU" dirty="0"/>
              <a:t>Все ПО должно быть в едином реестре российских программ.</a:t>
            </a:r>
            <a:r>
              <a:rPr lang="en-US" dirty="0" smtClean="0"/>
              <a:t> </a:t>
            </a:r>
            <a:endParaRPr lang="ru-RU" dirty="0" smtClean="0"/>
          </a:p>
          <a:p>
            <a:pPr marL="742950" lvl="1" indent="-285750">
              <a:buFont typeface="Arial" panose="020B0604020202020204" pitchFamily="34" charset="0"/>
              <a:buChar char="•"/>
            </a:pPr>
            <a:r>
              <a:rPr lang="ru-RU" dirty="0"/>
              <a:t>Правительство утвердило правила взаимодействия госорганов при таких закупках.</a:t>
            </a:r>
            <a:endParaRPr lang="ru-RU" dirty="0" smtClean="0"/>
          </a:p>
          <a:p>
            <a:pPr marL="742950" lvl="1" indent="-285750">
              <a:buFont typeface="Arial" panose="020B0604020202020204" pitchFamily="34" charset="0"/>
              <a:buChar char="•"/>
            </a:pPr>
            <a:endParaRPr lang="ru-RU" sz="1600" dirty="0"/>
          </a:p>
          <a:p>
            <a:pPr lvl="1"/>
            <a:endParaRPr lang="ru-RU" sz="1600" dirty="0"/>
          </a:p>
          <a:p>
            <a:r>
              <a:rPr lang="ru-RU" sz="1600" dirty="0" smtClean="0"/>
              <a:t>Вступило в силу </a:t>
            </a:r>
            <a:r>
              <a:rPr lang="en-US" sz="1600" dirty="0" smtClean="0"/>
              <a:t>21</a:t>
            </a:r>
            <a:r>
              <a:rPr lang="ru-RU" sz="1600" dirty="0" smtClean="0"/>
              <a:t>.06.2018.</a:t>
            </a: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45</a:t>
            </a:fld>
            <a:endParaRPr lang="ru-RU"/>
          </a:p>
        </p:txBody>
      </p:sp>
    </p:spTree>
    <p:extLst>
      <p:ext uri="{BB962C8B-B14F-4D97-AF65-F5344CB8AC3E}">
        <p14:creationId xmlns:p14="http://schemas.microsoft.com/office/powerpoint/2010/main" val="239760780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a:t>
            </a:r>
            <a:r>
              <a:rPr lang="ru-RU" sz="2400" b="1" dirty="0">
                <a:solidFill>
                  <a:prstClr val="black"/>
                </a:solidFill>
              </a:rPr>
              <a:t>от </a:t>
            </a:r>
            <a:r>
              <a:rPr lang="en-US" sz="2400" b="1" dirty="0" smtClean="0">
                <a:solidFill>
                  <a:prstClr val="black"/>
                </a:solidFill>
              </a:rPr>
              <a:t>20</a:t>
            </a:r>
            <a:r>
              <a:rPr lang="ru-RU" sz="2400" b="1" dirty="0" smtClean="0">
                <a:solidFill>
                  <a:prstClr val="black"/>
                </a:solidFill>
              </a:rPr>
              <a:t>.0</a:t>
            </a:r>
            <a:r>
              <a:rPr lang="en-US" sz="2400" b="1" dirty="0" smtClean="0">
                <a:solidFill>
                  <a:prstClr val="black"/>
                </a:solidFill>
              </a:rPr>
              <a:t>6</a:t>
            </a:r>
            <a:r>
              <a:rPr lang="ru-RU" sz="2400" b="1" dirty="0" smtClean="0">
                <a:solidFill>
                  <a:prstClr val="black"/>
                </a:solidFill>
              </a:rPr>
              <a:t>.2018 г. №</a:t>
            </a:r>
            <a:r>
              <a:rPr lang="en-US" sz="2400" b="1" dirty="0" smtClean="0">
                <a:solidFill>
                  <a:prstClr val="black"/>
                </a:solidFill>
              </a:rPr>
              <a:t>701</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endParaRPr lang="ru-RU" sz="1600" b="1" dirty="0" smtClean="0"/>
          </a:p>
          <a:p>
            <a:r>
              <a:rPr lang="ru-RU" sz="1600" b="1" dirty="0"/>
              <a:t>"О ВНЕСЕНИИ </a:t>
            </a:r>
            <a:r>
              <a:rPr lang="ru-RU" sz="1600" b="1" dirty="0" smtClean="0"/>
              <a:t>ИЗМЕНЕНИЙ</a:t>
            </a:r>
            <a:r>
              <a:rPr lang="en-US" sz="1600" b="1" dirty="0" smtClean="0"/>
              <a:t> </a:t>
            </a:r>
            <a:r>
              <a:rPr lang="ru-RU" sz="1600" b="1" dirty="0" smtClean="0"/>
              <a:t>В </a:t>
            </a:r>
            <a:r>
              <a:rPr lang="ru-RU" sz="1600" b="1" dirty="0"/>
              <a:t>ПОСТАНОВЛЕНИЕ ПРАВИТЕЛЬСТВА РОССИЙСКОЙ ФЕДЕРАЦИИ</a:t>
            </a:r>
          </a:p>
          <a:p>
            <a:r>
              <a:rPr lang="ru-RU" sz="1600" b="1" dirty="0"/>
              <a:t>ОТ 4 ДЕКАБРЯ 2017 Г. </a:t>
            </a:r>
            <a:r>
              <a:rPr lang="ru-RU" sz="1600" b="1" dirty="0" smtClean="0"/>
              <a:t>№1469 </a:t>
            </a:r>
            <a:r>
              <a:rPr lang="en-US" sz="1600" b="1" dirty="0" smtClean="0"/>
              <a:t>“</a:t>
            </a:r>
            <a:r>
              <a:rPr lang="ru-RU" sz="1600" b="1" dirty="0"/>
              <a:t>ОБ ОГРАНИЧЕНИЯХ И </a:t>
            </a:r>
            <a:r>
              <a:rPr lang="ru-RU" sz="1600" b="1" dirty="0" smtClean="0"/>
              <a:t>УСЛОВИЯХ</a:t>
            </a:r>
            <a:r>
              <a:rPr lang="en-US" sz="1600" b="1" dirty="0" smtClean="0"/>
              <a:t> </a:t>
            </a:r>
            <a:r>
              <a:rPr lang="ru-RU" sz="1600" b="1" dirty="0" smtClean="0"/>
              <a:t>ДОПУСКА </a:t>
            </a:r>
            <a:r>
              <a:rPr lang="ru-RU" sz="1600" b="1" dirty="0"/>
              <a:t>СТЕНТОВ ДЛЯ КОРОНАРНЫХ АРТЕРИЙ </a:t>
            </a:r>
            <a:r>
              <a:rPr lang="ru-RU" sz="1600" b="1" dirty="0" smtClean="0"/>
              <a:t>МЕТАЛЛИЧЕСКИХ</a:t>
            </a:r>
            <a:r>
              <a:rPr lang="en-US" sz="1600" b="1" dirty="0" smtClean="0"/>
              <a:t> </a:t>
            </a:r>
            <a:r>
              <a:rPr lang="ru-RU" sz="1600" b="1" dirty="0" smtClean="0"/>
              <a:t>НЕПОКРЫТЫХ</a:t>
            </a:r>
            <a:r>
              <a:rPr lang="ru-RU" sz="1600" b="1" dirty="0"/>
              <a:t>, СТЕНТОВ ДЛЯ КОРОНАРНЫХ АРТЕРИЙ, </a:t>
            </a:r>
            <a:r>
              <a:rPr lang="ru-RU" sz="1600" b="1" dirty="0" smtClean="0"/>
              <a:t>ВЫДЕЛЯЮЩИХ</a:t>
            </a:r>
            <a:r>
              <a:rPr lang="en-US" sz="1600" b="1" dirty="0" smtClean="0"/>
              <a:t> </a:t>
            </a:r>
            <a:r>
              <a:rPr lang="ru-RU" sz="1600" b="1" dirty="0" smtClean="0"/>
              <a:t>ЛЕКАРСТВЕННОЕ </a:t>
            </a:r>
            <a:r>
              <a:rPr lang="ru-RU" sz="1600" b="1" dirty="0"/>
              <a:t>СРЕДСТВО (В ТОМ ЧИСЛЕ С </a:t>
            </a:r>
            <a:r>
              <a:rPr lang="ru-RU" sz="1600" b="1" dirty="0" smtClean="0"/>
              <a:t>НЕРАССАСЫВАЮЩИМСЯ</a:t>
            </a:r>
            <a:r>
              <a:rPr lang="en-US" sz="1600" b="1" dirty="0" smtClean="0"/>
              <a:t> </a:t>
            </a:r>
            <a:r>
              <a:rPr lang="ru-RU" sz="1600" b="1" dirty="0" smtClean="0"/>
              <a:t>ПОЛИМЕРНЫМ </a:t>
            </a:r>
            <a:r>
              <a:rPr lang="ru-RU" sz="1600" b="1" dirty="0"/>
              <a:t>ПОКРЫТИЕМ И С РАССАСЫВАЮЩИМСЯ </a:t>
            </a:r>
            <a:r>
              <a:rPr lang="ru-RU" sz="1600" b="1" dirty="0" smtClean="0"/>
              <a:t>ПОЛИМЕРНЫМ</a:t>
            </a:r>
            <a:r>
              <a:rPr lang="en-US" sz="1600" b="1" dirty="0" smtClean="0"/>
              <a:t> </a:t>
            </a:r>
            <a:r>
              <a:rPr lang="ru-RU" sz="1600" b="1" dirty="0" smtClean="0"/>
              <a:t>ПОКРЫТИЕМ</a:t>
            </a:r>
            <a:r>
              <a:rPr lang="ru-RU" sz="1600" b="1" dirty="0"/>
              <a:t>), </a:t>
            </a:r>
            <a:r>
              <a:rPr lang="en-US" sz="1600" b="1" dirty="0" smtClean="0"/>
              <a:t> </a:t>
            </a:r>
            <a:r>
              <a:rPr lang="ru-RU" sz="1600" b="1" dirty="0" smtClean="0"/>
              <a:t>АТЕТЕРОВ </a:t>
            </a:r>
            <a:r>
              <a:rPr lang="ru-RU" sz="1600" b="1" dirty="0"/>
              <a:t>БАЛЛОННЫХ СТАНДАРТНЫХ ДЛЯ </a:t>
            </a:r>
            <a:r>
              <a:rPr lang="ru-RU" sz="1600" b="1" dirty="0" smtClean="0"/>
              <a:t>КОРОНАРНОЙ</a:t>
            </a:r>
            <a:r>
              <a:rPr lang="en-US" sz="1600" b="1" dirty="0" smtClean="0"/>
              <a:t> </a:t>
            </a:r>
            <a:r>
              <a:rPr lang="ru-RU" sz="1600" b="1" dirty="0" smtClean="0"/>
              <a:t>АНГИОПЛАСТИКИ</a:t>
            </a:r>
            <a:r>
              <a:rPr lang="ru-RU" sz="1600" b="1" dirty="0"/>
              <a:t>, КАТЕТЕРОВ АСПИРАЦИОННЫХ ДЛЯ </a:t>
            </a:r>
            <a:r>
              <a:rPr lang="ru-RU" sz="1600" b="1" dirty="0" smtClean="0"/>
              <a:t>ЭМБОЛЭКТОМИИ</a:t>
            </a:r>
            <a:r>
              <a:rPr lang="en-US" sz="1600" b="1" dirty="0" smtClean="0"/>
              <a:t> </a:t>
            </a:r>
            <a:r>
              <a:rPr lang="ru-RU" sz="1600" b="1" dirty="0" smtClean="0"/>
              <a:t>(</a:t>
            </a:r>
            <a:r>
              <a:rPr lang="ru-RU" sz="1600" b="1" dirty="0"/>
              <a:t>ТРОМБЭКТОМИИ), ПРОИСХОДЯЩИХ ИЗ ИНОСТРАННЫХ ГОСУДАРСТВ</a:t>
            </a:r>
            <a:r>
              <a:rPr lang="ru-RU" sz="1600" b="1" dirty="0" smtClean="0"/>
              <a:t>,</a:t>
            </a:r>
            <a:r>
              <a:rPr lang="en-US" sz="1600" b="1" dirty="0" smtClean="0"/>
              <a:t> </a:t>
            </a:r>
            <a:r>
              <a:rPr lang="ru-RU" sz="1600" b="1" dirty="0" smtClean="0"/>
              <a:t>ДЛЯ </a:t>
            </a:r>
            <a:r>
              <a:rPr lang="ru-RU" sz="1600" b="1" dirty="0"/>
              <a:t>ЦЕЛЕЙ ОСУЩЕСТВЛЕНИЯ ЗАКУПОК ДЛЯ </a:t>
            </a:r>
            <a:r>
              <a:rPr lang="ru-RU" sz="1600" b="1" dirty="0" smtClean="0"/>
              <a:t>ОБЕСПЕЧЕНИЯ</a:t>
            </a:r>
            <a:r>
              <a:rPr lang="en-US" sz="1600" b="1" dirty="0" smtClean="0"/>
              <a:t> </a:t>
            </a:r>
            <a:r>
              <a:rPr lang="ru-RU" sz="1600" b="1" dirty="0" smtClean="0"/>
              <a:t>ГОСУДАРСТВЕННЫХ </a:t>
            </a:r>
            <a:r>
              <a:rPr lang="ru-RU" sz="1600" b="1" dirty="0"/>
              <a:t>И МУНИЦИПАЛЬНЫХ </a:t>
            </a:r>
            <a:r>
              <a:rPr lang="ru-RU" sz="1600" b="1" dirty="0" smtClean="0"/>
              <a:t>НУЖД</a:t>
            </a:r>
            <a:r>
              <a:rPr lang="en-US" sz="1600" b="1" dirty="0" smtClean="0"/>
              <a:t>”” :</a:t>
            </a:r>
            <a:endParaRPr lang="ru-RU" sz="600" b="1" dirty="0" smtClean="0"/>
          </a:p>
          <a:p>
            <a:pPr marL="285750" indent="-285750">
              <a:buFont typeface="Arial" panose="020B0604020202020204" pitchFamily="34" charset="0"/>
              <a:buChar char="•"/>
            </a:pPr>
            <a:endParaRPr lang="en-US" sz="800" dirty="0" smtClean="0"/>
          </a:p>
          <a:p>
            <a:r>
              <a:rPr lang="ru-RU" dirty="0" smtClean="0"/>
              <a:t>1. Подпункт </a:t>
            </a:r>
            <a:r>
              <a:rPr lang="ru-RU" dirty="0"/>
              <a:t>"в" пункта 2 изложить в следующей </a:t>
            </a:r>
            <a:r>
              <a:rPr lang="ru-RU" dirty="0" smtClean="0"/>
              <a:t>редакции (новое Постановление о правилах выдачи):</a:t>
            </a:r>
            <a:endParaRPr lang="ru-RU" dirty="0"/>
          </a:p>
          <a:p>
            <a:pPr lvl="1"/>
            <a:r>
              <a:rPr lang="ru-RU" dirty="0"/>
              <a:t>"в) заключение о подтверждении производства промышленной продукции на территории Российской Федерации, выдаваемое Министерством промышленности и торговли Российской Федерации в порядке, установленном Правилами выдачи заключения о подтверждении производства промышленной продукции на территории Российской Федерации, утвержденными постановлением Правительства Российской Федерации от 17 июля 2015 г. N 719 "О подтверждении производства промышленной продукции на территории Российской Федерации".".</a:t>
            </a:r>
          </a:p>
          <a:p>
            <a:r>
              <a:rPr lang="ru-RU" dirty="0"/>
              <a:t>2. Пункт 6 изложить в следующей </a:t>
            </a:r>
            <a:r>
              <a:rPr lang="ru-RU" dirty="0" smtClean="0"/>
              <a:t>редакции (срок действия продлен до 14.12.2019):</a:t>
            </a:r>
            <a:endParaRPr lang="ru-RU" dirty="0"/>
          </a:p>
          <a:p>
            <a:pPr lvl="1"/>
            <a:r>
              <a:rPr lang="ru-RU" dirty="0"/>
              <a:t>"6. Настоящее постановление действует в течение 2 лет со дня его вступления в силу.".</a:t>
            </a:r>
          </a:p>
          <a:p>
            <a:r>
              <a:rPr lang="ru-RU" sz="1600" dirty="0" smtClean="0"/>
              <a:t>Вступило в силу 30.06.2018.</a:t>
            </a: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46</a:t>
            </a:fld>
            <a:endParaRPr lang="ru-RU"/>
          </a:p>
        </p:txBody>
      </p:sp>
    </p:spTree>
    <p:extLst>
      <p:ext uri="{BB962C8B-B14F-4D97-AF65-F5344CB8AC3E}">
        <p14:creationId xmlns:p14="http://schemas.microsoft.com/office/powerpoint/2010/main" val="421167678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РФ </a:t>
            </a:r>
            <a:r>
              <a:rPr lang="ru-RU" sz="2400" b="1" dirty="0">
                <a:solidFill>
                  <a:prstClr val="black"/>
                </a:solidFill>
              </a:rPr>
              <a:t>от </a:t>
            </a:r>
            <a:r>
              <a:rPr lang="en-US" sz="2400" b="1" dirty="0" smtClean="0">
                <a:solidFill>
                  <a:prstClr val="black"/>
                </a:solidFill>
              </a:rPr>
              <a:t>2</a:t>
            </a:r>
            <a:r>
              <a:rPr lang="ru-RU" sz="2400" b="1" dirty="0" smtClean="0">
                <a:solidFill>
                  <a:prstClr val="black"/>
                </a:solidFill>
              </a:rPr>
              <a:t>1.0</a:t>
            </a:r>
            <a:r>
              <a:rPr lang="en-US" sz="2400" b="1" dirty="0" smtClean="0">
                <a:solidFill>
                  <a:prstClr val="black"/>
                </a:solidFill>
              </a:rPr>
              <a:t>6</a:t>
            </a:r>
            <a:r>
              <a:rPr lang="ru-RU" sz="2400" b="1" dirty="0" smtClean="0">
                <a:solidFill>
                  <a:prstClr val="black"/>
                </a:solidFill>
              </a:rPr>
              <a:t>.2018 №</a:t>
            </a:r>
            <a:r>
              <a:rPr lang="en-US" sz="2400" b="1" dirty="0" smtClean="0">
                <a:solidFill>
                  <a:prstClr val="black"/>
                </a:solidFill>
              </a:rPr>
              <a:t>71</a:t>
            </a:r>
            <a:r>
              <a:rPr lang="ru-RU" sz="2400" b="1" dirty="0" smtClean="0">
                <a:solidFill>
                  <a:prstClr val="black"/>
                </a:solidFill>
              </a:rPr>
              <a:t>2</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 ВНЕСЕНИИ </a:t>
            </a:r>
            <a:r>
              <a:rPr lang="ru-RU" sz="1600" b="1" dirty="0" smtClean="0"/>
              <a:t>ИЗМЕНЕНИЙ В </a:t>
            </a:r>
            <a:r>
              <a:rPr lang="ru-RU" sz="1600" b="1" dirty="0"/>
              <a:t>НЕКОТОРЫЕ АКТЫ ПРАВИТЕЛЬСТВА РОССИЙСКОЙ </a:t>
            </a:r>
            <a:r>
              <a:rPr lang="ru-RU" sz="1600" b="1" dirty="0" smtClean="0"/>
              <a:t>ФЕДЕРАЦИИ</a:t>
            </a:r>
            <a:r>
              <a:rPr lang="en-US" sz="1600" b="1" dirty="0" smtClean="0"/>
              <a:t>”  :</a:t>
            </a:r>
            <a:endParaRPr lang="ru-RU" sz="600" b="1" dirty="0" smtClean="0"/>
          </a:p>
          <a:p>
            <a:pPr marL="285750" indent="-285750">
              <a:buFont typeface="Arial" panose="020B0604020202020204" pitchFamily="34" charset="0"/>
              <a:buChar char="•"/>
            </a:pPr>
            <a:endParaRPr lang="en-US" dirty="0" smtClean="0"/>
          </a:p>
          <a:p>
            <a:r>
              <a:rPr lang="ru-RU" dirty="0" smtClean="0"/>
              <a:t>Вносятся изменения в Постановление </a:t>
            </a:r>
            <a:r>
              <a:rPr lang="ru-RU" dirty="0"/>
              <a:t>Правительства РФ </a:t>
            </a:r>
            <a:r>
              <a:rPr lang="ru-RU" dirty="0" smtClean="0"/>
              <a:t>от 18 мая 2015 года №476 </a:t>
            </a:r>
            <a:r>
              <a:rPr lang="en-US" dirty="0" smtClean="0"/>
              <a:t>“</a:t>
            </a:r>
            <a:r>
              <a:rPr lang="ru-RU" dirty="0"/>
              <a:t>Об утверждении общих требований к порядку разработки и принятия правовых актов о нормировании в сфере закупок, содержанию указанных актов и обеспечению их </a:t>
            </a:r>
            <a:r>
              <a:rPr lang="ru-RU" dirty="0" smtClean="0"/>
              <a:t>исполнения</a:t>
            </a:r>
            <a:r>
              <a:rPr lang="en-US" dirty="0" smtClean="0"/>
              <a:t>”:</a:t>
            </a:r>
            <a:endParaRPr lang="ru-RU" dirty="0" smtClean="0"/>
          </a:p>
          <a:p>
            <a:endParaRPr lang="en-US" dirty="0" smtClean="0"/>
          </a:p>
          <a:p>
            <a:r>
              <a:rPr lang="ru-RU" dirty="0"/>
              <a:t>Установлено, что государственные органы, органы управления государственными внебюджетными фондами и муниципальные органы вправе предварительно обсудить на заседаниях общественных советов при указанных органах проекты правовых актов (ранее это было обязательно):</a:t>
            </a:r>
          </a:p>
          <a:p>
            <a:r>
              <a:rPr lang="ru-RU" dirty="0"/>
              <a:t>- правила определения требований к закупаемым отдельным видам товаров, работ, услуг (в том числе предельные цены);</a:t>
            </a:r>
          </a:p>
          <a:p>
            <a:r>
              <a:rPr lang="ru-RU" dirty="0"/>
              <a:t>- требования к закупаемым отдельным видам товаров, работ, услуг (в том числе предельные цены).</a:t>
            </a:r>
          </a:p>
          <a:p>
            <a:r>
              <a:rPr lang="ru-RU" dirty="0"/>
              <a:t>Кроме того, уточнено, что срок проведения обсуждения в целях общественного контроля не может быть менее 5 рабочих (ранее - 7 календарных) дней со дня размещения проектов указанных правовых актов в </a:t>
            </a:r>
            <a:r>
              <a:rPr lang="ru-RU" dirty="0" smtClean="0"/>
              <a:t>ЕИС.</a:t>
            </a:r>
            <a:endParaRPr lang="ru-RU" dirty="0"/>
          </a:p>
          <a:p>
            <a:r>
              <a:rPr lang="ru-RU" dirty="0" smtClean="0"/>
              <a:t>…</a:t>
            </a:r>
          </a:p>
          <a:p>
            <a:endParaRPr lang="ru-RU" sz="1600" dirty="0"/>
          </a:p>
          <a:p>
            <a:pPr marL="285750" indent="-285750">
              <a:buFont typeface="Arial" panose="020B0604020202020204" pitchFamily="34" charset="0"/>
              <a:buChar char="•"/>
            </a:pPr>
            <a:endParaRPr lang="ru-RU" sz="1600" dirty="0"/>
          </a:p>
          <a:p>
            <a:r>
              <a:rPr lang="ru-RU" sz="1600" dirty="0" smtClean="0"/>
              <a:t>Начало действия документа 30.06.2018.</a:t>
            </a:r>
            <a:endParaRPr lang="ru-RU" sz="1600" dirty="0"/>
          </a:p>
          <a:p>
            <a:pPr marL="285750" indent="-285750">
              <a:buFont typeface="Arial" panose="020B0604020202020204" pitchFamily="34" charset="0"/>
              <a:buChar char="•"/>
            </a:pPr>
            <a:endParaRPr lang="ru-RU" sz="16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47</a:t>
            </a:fld>
            <a:endParaRPr lang="ru-RU"/>
          </a:p>
        </p:txBody>
      </p:sp>
    </p:spTree>
    <p:extLst>
      <p:ext uri="{BB962C8B-B14F-4D97-AF65-F5344CB8AC3E}">
        <p14:creationId xmlns:p14="http://schemas.microsoft.com/office/powerpoint/2010/main" val="155533635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РФ </a:t>
            </a:r>
            <a:r>
              <a:rPr lang="ru-RU" sz="2400" b="1" dirty="0">
                <a:solidFill>
                  <a:prstClr val="black"/>
                </a:solidFill>
              </a:rPr>
              <a:t>от </a:t>
            </a:r>
            <a:r>
              <a:rPr lang="en-US" sz="2400" b="1" dirty="0" smtClean="0">
                <a:solidFill>
                  <a:prstClr val="black"/>
                </a:solidFill>
              </a:rPr>
              <a:t>2</a:t>
            </a:r>
            <a:r>
              <a:rPr lang="ru-RU" sz="2400" b="1" dirty="0" smtClean="0">
                <a:solidFill>
                  <a:prstClr val="black"/>
                </a:solidFill>
              </a:rPr>
              <a:t>1.0</a:t>
            </a:r>
            <a:r>
              <a:rPr lang="en-US" sz="2400" b="1" dirty="0" smtClean="0">
                <a:solidFill>
                  <a:prstClr val="black"/>
                </a:solidFill>
              </a:rPr>
              <a:t>6</a:t>
            </a:r>
            <a:r>
              <a:rPr lang="ru-RU" sz="2400" b="1" dirty="0" smtClean="0">
                <a:solidFill>
                  <a:prstClr val="black"/>
                </a:solidFill>
              </a:rPr>
              <a:t>.2018 №</a:t>
            </a:r>
            <a:r>
              <a:rPr lang="en-US" sz="2400" b="1" dirty="0" smtClean="0">
                <a:solidFill>
                  <a:prstClr val="black"/>
                </a:solidFill>
              </a:rPr>
              <a:t>71</a:t>
            </a:r>
            <a:r>
              <a:rPr lang="ru-RU" sz="2400" b="1" dirty="0" smtClean="0">
                <a:solidFill>
                  <a:prstClr val="black"/>
                </a:solidFill>
              </a:rPr>
              <a:t>2</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 ВНЕСЕНИИ </a:t>
            </a:r>
            <a:r>
              <a:rPr lang="ru-RU" sz="1600" b="1" dirty="0" smtClean="0"/>
              <a:t>ИЗМЕНЕНИЙ В </a:t>
            </a:r>
            <a:r>
              <a:rPr lang="ru-RU" sz="1600" b="1" dirty="0"/>
              <a:t>НЕКОТОРЫЕ АКТЫ ПРАВИТЕЛЬСТВА РОССИЙСКОЙ </a:t>
            </a:r>
            <a:r>
              <a:rPr lang="ru-RU" sz="1600" b="1" dirty="0" smtClean="0"/>
              <a:t>ФЕДЕРАЦИИ</a:t>
            </a:r>
            <a:r>
              <a:rPr lang="en-US" sz="1600" b="1" dirty="0" smtClean="0"/>
              <a:t>”  :</a:t>
            </a:r>
            <a:endParaRPr lang="ru-RU" sz="600" b="1" dirty="0" smtClean="0"/>
          </a:p>
          <a:p>
            <a:pPr marL="285750" indent="-285750">
              <a:buFont typeface="Arial" panose="020B0604020202020204" pitchFamily="34" charset="0"/>
              <a:buChar char="•"/>
            </a:pPr>
            <a:endParaRPr lang="en-US" dirty="0" smtClean="0"/>
          </a:p>
          <a:p>
            <a:r>
              <a:rPr lang="ru-RU" dirty="0" smtClean="0"/>
              <a:t>Вносятся изменения в Постановление </a:t>
            </a:r>
            <a:r>
              <a:rPr lang="ru-RU" dirty="0"/>
              <a:t>Правительства РФ </a:t>
            </a:r>
            <a:r>
              <a:rPr lang="ru-RU" dirty="0" smtClean="0"/>
              <a:t>от 18 мая 2015 года №476 </a:t>
            </a:r>
            <a:r>
              <a:rPr lang="en-US" dirty="0" smtClean="0"/>
              <a:t>“</a:t>
            </a:r>
            <a:r>
              <a:rPr lang="ru-RU" dirty="0"/>
              <a:t>Об утверждении общих требований к порядку разработки и принятия правовых актов о нормировании в сфере закупок, содержанию указанных актов и обеспечению их </a:t>
            </a:r>
            <a:r>
              <a:rPr lang="ru-RU" dirty="0" smtClean="0"/>
              <a:t>исполнения</a:t>
            </a:r>
            <a:r>
              <a:rPr lang="en-US" dirty="0" smtClean="0"/>
              <a:t>”:</a:t>
            </a:r>
          </a:p>
          <a:p>
            <a:endParaRPr lang="en-US" dirty="0" smtClean="0"/>
          </a:p>
          <a:p>
            <a:r>
              <a:rPr lang="en-US" dirty="0" smtClean="0"/>
              <a:t>…  </a:t>
            </a:r>
          </a:p>
          <a:p>
            <a:r>
              <a:rPr lang="ru-RU" dirty="0" smtClean="0"/>
              <a:t>Федеральные </a:t>
            </a:r>
            <a:r>
              <a:rPr lang="ru-RU" dirty="0"/>
              <a:t>государственные органы, органы управления государственными внебюджетными фондами РФ не позднее 30 рабочих дней (ранее - не позднее 3 рабочих дней) со дня истечения указанного срока размещают в </a:t>
            </a:r>
            <a:r>
              <a:rPr lang="ru-RU" dirty="0" smtClean="0"/>
              <a:t>ЕИС протокол </a:t>
            </a:r>
            <a:r>
              <a:rPr lang="ru-RU" dirty="0"/>
              <a:t>обсуждения в целях общественного контроля, который должен содержать информацию об учете поступивших предложений общественных объединений, юридических и физических лиц и (или) обоснованную позицию о невозможности учета поступивших предложений.</a:t>
            </a:r>
          </a:p>
          <a:p>
            <a:r>
              <a:rPr lang="en-US" dirty="0" smtClean="0"/>
              <a:t>   </a:t>
            </a:r>
            <a:r>
              <a:rPr lang="ru-RU" dirty="0" smtClean="0"/>
              <a:t>По </a:t>
            </a:r>
            <a:r>
              <a:rPr lang="ru-RU" dirty="0"/>
              <a:t>результатам обсуждения в целях общественного контроля указанные госорганы принимают решения о внесении изменений в проекты таких правовых актов.</a:t>
            </a:r>
          </a:p>
          <a:p>
            <a:r>
              <a:rPr lang="ru-RU" dirty="0"/>
              <a:t>Уточнено также, что указанные правовые акты пересматриваются при необходимости (ранее - не реже одного раза в год).</a:t>
            </a:r>
          </a:p>
          <a:p>
            <a:endParaRPr lang="ru-RU" sz="1600" dirty="0"/>
          </a:p>
          <a:p>
            <a:r>
              <a:rPr lang="ru-RU" sz="1600" dirty="0" smtClean="0"/>
              <a:t>Начало действия документа 30.06.2018.</a:t>
            </a:r>
            <a:endParaRPr lang="ru-RU" sz="1600" dirty="0"/>
          </a:p>
          <a:p>
            <a:pPr marL="285750" indent="-285750">
              <a:buFont typeface="Arial" panose="020B0604020202020204" pitchFamily="34" charset="0"/>
              <a:buChar char="•"/>
            </a:pP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48</a:t>
            </a:fld>
            <a:endParaRPr lang="ru-RU"/>
          </a:p>
        </p:txBody>
      </p:sp>
    </p:spTree>
    <p:extLst>
      <p:ext uri="{BB962C8B-B14F-4D97-AF65-F5344CB8AC3E}">
        <p14:creationId xmlns:p14="http://schemas.microsoft.com/office/powerpoint/2010/main" val="110894785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от 15.05.2017 №570</a:t>
            </a:r>
            <a:endParaRPr lang="ru-RU" sz="2400" b="1" dirty="0">
              <a:solidFill>
                <a:prstClr val="black"/>
              </a:solidFill>
            </a:endParaRPr>
          </a:p>
        </p:txBody>
      </p:sp>
      <p:sp>
        <p:nvSpPr>
          <p:cNvPr id="39" name="Прямоугольник 38"/>
          <p:cNvSpPr/>
          <p:nvPr/>
        </p:nvSpPr>
        <p:spPr>
          <a:xfrm>
            <a:off x="179513" y="467749"/>
            <a:ext cx="8760142" cy="6253725"/>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r>
              <a:rPr lang="ru-RU" sz="1600" b="1" dirty="0"/>
              <a:t>"ОБ </a:t>
            </a:r>
            <a:r>
              <a:rPr lang="ru-RU" sz="1600" b="1" dirty="0" smtClean="0"/>
              <a:t>УСТАНОВЛЕНИИ ВИДОВ </a:t>
            </a:r>
            <a:r>
              <a:rPr lang="ru-RU" sz="1600" b="1" dirty="0"/>
              <a:t>И ОБЪЕМОВ РАБОТ ПО СТРОИТЕЛЬСТВУ, </a:t>
            </a:r>
            <a:r>
              <a:rPr lang="ru-RU" sz="1600" b="1" dirty="0" smtClean="0"/>
              <a:t>РЕКОНСТРУКЦИИ ОБЪЕКТОВ </a:t>
            </a:r>
            <a:r>
              <a:rPr lang="ru-RU" sz="1600" b="1" dirty="0"/>
              <a:t>КАПИТАЛЬНОГО СТРОИТЕЛЬСТВА, КОТОРЫЕ </a:t>
            </a:r>
            <a:r>
              <a:rPr lang="ru-RU" sz="1600" b="1" dirty="0" smtClean="0"/>
              <a:t>ПОДРЯДЧИК ОБЯЗАН </a:t>
            </a:r>
            <a:r>
              <a:rPr lang="ru-RU" sz="1600" b="1" dirty="0"/>
              <a:t>ВЫПОЛНИТЬ САМОСТОЯТЕЛЬНО </a:t>
            </a:r>
            <a:r>
              <a:rPr lang="ru-RU" sz="1600" b="1" dirty="0" smtClean="0"/>
              <a:t>…".</a:t>
            </a:r>
            <a:endParaRPr lang="ru-RU" sz="1600" b="1" dirty="0"/>
          </a:p>
          <a:p>
            <a:endParaRPr lang="ru-RU" dirty="0"/>
          </a:p>
          <a:p>
            <a:pPr marL="285750" indent="-285750">
              <a:buFont typeface="Arial" panose="020B0604020202020204" pitchFamily="34" charset="0"/>
              <a:buChar char="•"/>
            </a:pPr>
            <a:r>
              <a:rPr lang="ru-RU" dirty="0" smtClean="0"/>
              <a:t>В </a:t>
            </a:r>
            <a:r>
              <a:rPr lang="ru-RU" dirty="0"/>
              <a:t>правительственный </a:t>
            </a:r>
            <a:r>
              <a:rPr lang="ru-RU" u="sng" dirty="0">
                <a:hlinkClick r:id="rId3"/>
              </a:rPr>
              <a:t>перечень</a:t>
            </a:r>
            <a:r>
              <a:rPr lang="ru-RU" dirty="0"/>
              <a:t> вошли 34 вида работ, среди которых - устройство фундаментов и оснований, возведение несущих конструкций.</a:t>
            </a:r>
          </a:p>
          <a:p>
            <a:pPr marL="285750" indent="-285750">
              <a:buFont typeface="Arial" panose="020B0604020202020204" pitchFamily="34" charset="0"/>
              <a:buChar char="•"/>
            </a:pPr>
            <a:r>
              <a:rPr lang="ru-RU" dirty="0"/>
              <a:t>Из утвержденного списка заказчик </a:t>
            </a:r>
            <a:r>
              <a:rPr lang="ru-RU" u="sng" dirty="0">
                <a:hlinkClick r:id="rId4"/>
              </a:rPr>
              <a:t>должен будет включать</a:t>
            </a:r>
            <a:r>
              <a:rPr lang="ru-RU" dirty="0"/>
              <a:t> в документацию о закупке возможные виды и объемы работ, подлежащих самостоятельному выполнению</a:t>
            </a:r>
            <a:r>
              <a:rPr lang="ru-RU" dirty="0" smtClean="0"/>
              <a:t>. </a:t>
            </a:r>
            <a:br>
              <a:rPr lang="ru-RU" dirty="0" smtClean="0"/>
            </a:br>
            <a:r>
              <a:rPr lang="ru-RU" dirty="0" smtClean="0"/>
              <a:t>Конкретные </a:t>
            </a:r>
            <a:r>
              <a:rPr lang="ru-RU" dirty="0"/>
              <a:t>же виды и объемы работ из числа возможных заказчик </a:t>
            </a:r>
            <a:r>
              <a:rPr lang="ru-RU" u="sng" dirty="0">
                <a:hlinkClick r:id="rId5"/>
              </a:rPr>
              <a:t>будет определять</a:t>
            </a:r>
            <a:r>
              <a:rPr lang="ru-RU" dirty="0"/>
              <a:t> по предложению подрядчика и включать их в контракт. Цена этих видов работ исходя из их сметной стоимости в совокупном стоимостном выражении должна составлять:</a:t>
            </a:r>
          </a:p>
          <a:p>
            <a:pPr lvl="1"/>
            <a:r>
              <a:rPr lang="ru-RU" dirty="0"/>
              <a:t>- не менее 15% от цены контракта - со дня вступления в силу </a:t>
            </a:r>
            <a:r>
              <a:rPr lang="ru-RU" u="sng" dirty="0">
                <a:hlinkClick r:id="rId6"/>
              </a:rPr>
              <a:t>Постановления</a:t>
            </a:r>
            <a:r>
              <a:rPr lang="ru-RU" dirty="0"/>
              <a:t> N 570 до 1 июля 2018 года;</a:t>
            </a:r>
          </a:p>
          <a:p>
            <a:pPr lvl="1"/>
            <a:r>
              <a:rPr lang="ru-RU" b="1" u="sng" dirty="0">
                <a:solidFill>
                  <a:srgbClr val="C00000"/>
                </a:solidFill>
              </a:rPr>
              <a:t>- не менее 25% от цены контракта - с 1 июля 2018 года.</a:t>
            </a:r>
          </a:p>
          <a:p>
            <a:pPr marL="285750" indent="-285750">
              <a:buFont typeface="Arial" panose="020B0604020202020204" pitchFamily="34" charset="0"/>
              <a:buChar char="•"/>
            </a:pPr>
            <a:endParaRPr lang="ru-RU" dirty="0" smtClean="0"/>
          </a:p>
          <a:p>
            <a:r>
              <a:rPr lang="ru-RU" sz="1400" dirty="0"/>
              <a:t>Вступление в </a:t>
            </a:r>
            <a:r>
              <a:rPr lang="ru-RU" sz="1400" dirty="0" smtClean="0"/>
              <a:t>силу отдельных положений</a:t>
            </a:r>
            <a:r>
              <a:rPr lang="en-US" sz="1400" dirty="0" smtClean="0"/>
              <a:t>: </a:t>
            </a:r>
            <a:r>
              <a:rPr lang="ru-RU" sz="1400" dirty="0" smtClean="0"/>
              <a:t>01 июля 2018 года.</a:t>
            </a:r>
            <a:endParaRPr lang="ru-RU" sz="1400" dirty="0"/>
          </a:p>
          <a:p>
            <a:endParaRPr lang="ru-RU" sz="1400" dirty="0" smtClean="0"/>
          </a:p>
          <a:p>
            <a:r>
              <a:rPr lang="ru-RU" sz="1400" dirty="0" smtClean="0"/>
              <a:t> </a:t>
            </a:r>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49</a:t>
            </a:fld>
            <a:endParaRPr lang="ru-RU"/>
          </a:p>
        </p:txBody>
      </p:sp>
    </p:spTree>
    <p:extLst>
      <p:ext uri="{BB962C8B-B14F-4D97-AF65-F5344CB8AC3E}">
        <p14:creationId xmlns:p14="http://schemas.microsoft.com/office/powerpoint/2010/main" val="28503059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Инициатива президента </a:t>
            </a:r>
            <a:endParaRPr lang="ru-RU" sz="2400" b="1" dirty="0">
              <a:solidFill>
                <a:prstClr val="black"/>
              </a:solidFill>
            </a:endParaRPr>
          </a:p>
        </p:txBody>
      </p:sp>
      <p:sp>
        <p:nvSpPr>
          <p:cNvPr id="39" name="Прямоугольник 38"/>
          <p:cNvSpPr/>
          <p:nvPr/>
        </p:nvSpPr>
        <p:spPr>
          <a:xfrm>
            <a:off x="179513" y="404664"/>
            <a:ext cx="8760142" cy="6316811"/>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r>
              <a:rPr lang="ru-RU" dirty="0" smtClean="0"/>
              <a:t>Статья 200.5. </a:t>
            </a:r>
            <a:r>
              <a:rPr lang="ru-RU" dirty="0"/>
              <a:t>Подкуп работника контрактной службы, контрактного управляющего, члена комиссии по осуществлению </a:t>
            </a:r>
            <a:r>
              <a:rPr lang="ru-RU" dirty="0" smtClean="0"/>
              <a:t>закупок</a:t>
            </a:r>
            <a:r>
              <a:rPr lang="en-US" dirty="0" smtClean="0"/>
              <a:t>:</a:t>
            </a:r>
            <a:endParaRPr lang="ru-RU" dirty="0"/>
          </a:p>
          <a:p>
            <a:pPr marL="1200150" lvl="2" indent="-285750">
              <a:buFontTx/>
              <a:buChar char="-"/>
            </a:pPr>
            <a:r>
              <a:rPr lang="ru-RU" dirty="0" smtClean="0"/>
              <a:t>…</a:t>
            </a:r>
            <a:endParaRPr lang="en-US" dirty="0" smtClean="0"/>
          </a:p>
          <a:p>
            <a:pPr marL="1657350" lvl="3" indent="-285750">
              <a:buFont typeface="Wingdings" panose="05000000000000000000" pitchFamily="2" charset="2"/>
              <a:buChar char="ü"/>
            </a:pPr>
            <a:r>
              <a:rPr lang="ru-RU" dirty="0"/>
              <a:t>штраф в размере от 1 до 2 млн. руб.</a:t>
            </a:r>
            <a:r>
              <a:rPr lang="en-US" dirty="0"/>
              <a:t> (</a:t>
            </a:r>
            <a:r>
              <a:rPr lang="ru-RU" dirty="0"/>
              <a:t>или доход за период от 1 года до 3-ех лет</a:t>
            </a:r>
            <a:r>
              <a:rPr lang="en-US" dirty="0"/>
              <a:t>)</a:t>
            </a:r>
            <a:r>
              <a:rPr lang="ru-RU" dirty="0"/>
              <a:t> либо лишение свободы до 8 лет (возможно со штрафом до 40-кратного размера суммы подкупа) (возможно с лишением права занимать определенные должности или  заниматься определенной деятельностью до 5 лет) в случае совершения деяния в особо крупном размере</a:t>
            </a:r>
            <a:r>
              <a:rPr lang="en-US" dirty="0"/>
              <a:t> [&gt;1</a:t>
            </a:r>
            <a:r>
              <a:rPr lang="ru-RU" dirty="0"/>
              <a:t> </a:t>
            </a:r>
            <a:r>
              <a:rPr lang="ru-RU" dirty="0" err="1"/>
              <a:t>млн.руб</a:t>
            </a:r>
            <a:r>
              <a:rPr lang="ru-RU" dirty="0"/>
              <a:t>.</a:t>
            </a:r>
            <a:r>
              <a:rPr lang="en-US" dirty="0"/>
              <a:t>]</a:t>
            </a:r>
            <a:r>
              <a:rPr lang="ru-RU" dirty="0"/>
              <a:t>.</a:t>
            </a:r>
            <a:endParaRPr lang="en-US" dirty="0"/>
          </a:p>
          <a:p>
            <a:pPr lvl="2"/>
            <a:endParaRPr lang="en-US" dirty="0" smtClean="0"/>
          </a:p>
          <a:p>
            <a:pPr marL="1200150" lvl="2" indent="-285750">
              <a:buFontTx/>
              <a:buChar char="-"/>
            </a:pPr>
            <a:r>
              <a:rPr lang="ru-RU" dirty="0" smtClean="0"/>
              <a:t>получение подкупа должностными лицами </a:t>
            </a:r>
            <a:r>
              <a:rPr lang="ru-RU" dirty="0"/>
              <a:t>заказчика (</a:t>
            </a:r>
            <a:r>
              <a:rPr lang="ru-RU" dirty="0" smtClean="0"/>
              <a:t>лицами представляющими </a:t>
            </a:r>
            <a:r>
              <a:rPr lang="ru-RU" dirty="0"/>
              <a:t>интересы заказчика</a:t>
            </a:r>
            <a:r>
              <a:rPr lang="en-US" dirty="0"/>
              <a:t>)</a:t>
            </a:r>
            <a:endParaRPr lang="ru-RU" dirty="0"/>
          </a:p>
          <a:p>
            <a:pPr marL="1657350" lvl="3" indent="-285750">
              <a:buFont typeface="Wingdings" panose="05000000000000000000" pitchFamily="2" charset="2"/>
              <a:buChar char="ü"/>
            </a:pPr>
            <a:r>
              <a:rPr lang="ru-RU" dirty="0" smtClean="0"/>
              <a:t>штраф </a:t>
            </a:r>
            <a:r>
              <a:rPr lang="ru-RU" dirty="0"/>
              <a:t>в размере </a:t>
            </a:r>
            <a:r>
              <a:rPr lang="ru-RU" dirty="0" smtClean="0"/>
              <a:t>от 400 </a:t>
            </a:r>
            <a:r>
              <a:rPr lang="ru-RU" dirty="0" err="1" smtClean="0"/>
              <a:t>тыс.руб</a:t>
            </a:r>
            <a:r>
              <a:rPr lang="ru-RU" dirty="0" smtClean="0"/>
              <a:t> до 1 млн. </a:t>
            </a:r>
            <a:r>
              <a:rPr lang="ru-RU" dirty="0"/>
              <a:t>руб</a:t>
            </a:r>
            <a:r>
              <a:rPr lang="ru-RU" dirty="0" smtClean="0"/>
              <a:t>.</a:t>
            </a:r>
            <a:r>
              <a:rPr lang="en-US" dirty="0" smtClean="0"/>
              <a:t> (</a:t>
            </a:r>
            <a:r>
              <a:rPr lang="ru-RU" dirty="0" smtClean="0"/>
              <a:t>или доход за период от 1 года до 3-ех лет</a:t>
            </a:r>
            <a:r>
              <a:rPr lang="en-US" dirty="0" smtClean="0"/>
              <a:t>)</a:t>
            </a:r>
            <a:r>
              <a:rPr lang="ru-RU" dirty="0" smtClean="0"/>
              <a:t> </a:t>
            </a:r>
            <a:r>
              <a:rPr lang="ru-RU" dirty="0"/>
              <a:t>либо </a:t>
            </a:r>
            <a:r>
              <a:rPr lang="ru-RU" dirty="0" smtClean="0"/>
              <a:t>принудительные работы до 3-ех </a:t>
            </a:r>
            <a:r>
              <a:rPr lang="ru-RU" dirty="0"/>
              <a:t>лет </a:t>
            </a:r>
            <a:r>
              <a:rPr lang="ru-RU" dirty="0" smtClean="0"/>
              <a:t>(</a:t>
            </a:r>
            <a:r>
              <a:rPr lang="ru-RU" dirty="0"/>
              <a:t>возможно со штрафом до </a:t>
            </a:r>
            <a:r>
              <a:rPr lang="ru-RU" dirty="0" smtClean="0"/>
              <a:t>30-кратного </a:t>
            </a:r>
            <a:r>
              <a:rPr lang="ru-RU" dirty="0"/>
              <a:t>размера суммы подкупа) (возможно с лишением права занимать определенные должности или  заниматься определенной деятельностью до </a:t>
            </a:r>
            <a:r>
              <a:rPr lang="ru-RU" dirty="0" smtClean="0"/>
              <a:t>3-ех </a:t>
            </a:r>
            <a:r>
              <a:rPr lang="ru-RU" dirty="0"/>
              <a:t>лет) лишение </a:t>
            </a:r>
            <a:r>
              <a:rPr lang="ru-RU" dirty="0" smtClean="0"/>
              <a:t>свободы до 3-ех лет (возможно со штрафом до 20-кратного размера суммы подкупа) (возможно с лишением </a:t>
            </a:r>
            <a:r>
              <a:rPr lang="ru-RU" dirty="0"/>
              <a:t>права занимать определенные должности или  заниматься определенной </a:t>
            </a:r>
            <a:r>
              <a:rPr lang="ru-RU" dirty="0" smtClean="0"/>
              <a:t>деятельностью до 3-ех лет).</a:t>
            </a:r>
            <a:endParaRPr lang="en-US"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5</a:t>
            </a:fld>
            <a:endParaRPr lang="ru-RU"/>
          </a:p>
        </p:txBody>
      </p:sp>
    </p:spTree>
    <p:extLst>
      <p:ext uri="{BB962C8B-B14F-4D97-AF65-F5344CB8AC3E}">
        <p14:creationId xmlns:p14="http://schemas.microsoft.com/office/powerpoint/2010/main" val="148066467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67750"/>
            <a:ext cx="8957068"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r>
              <a:rPr lang="en-US" sz="1600" b="1" dirty="0" smtClean="0"/>
              <a:t> (</a:t>
            </a:r>
            <a:r>
              <a:rPr lang="ru-RU" sz="1600" b="1" dirty="0" smtClean="0"/>
              <a:t> </a:t>
            </a:r>
            <a:r>
              <a:rPr lang="en-US" sz="1600" b="1" dirty="0" smtClean="0"/>
              <a:t>250 </a:t>
            </a:r>
            <a:r>
              <a:rPr lang="ru-RU" sz="1600" b="1" dirty="0" smtClean="0"/>
              <a:t>поправок, 30-80 НПА </a:t>
            </a:r>
            <a:r>
              <a:rPr lang="en-US" sz="1600" b="1" dirty="0" smtClean="0"/>
              <a:t>)</a:t>
            </a:r>
            <a:r>
              <a:rPr lang="ru-RU" sz="1600" b="1" dirty="0" smtClean="0"/>
              <a:t>.</a:t>
            </a:r>
          </a:p>
          <a:p>
            <a:pPr marL="285750" indent="-285750">
              <a:buFont typeface="Arial" panose="020B0604020202020204" pitchFamily="34" charset="0"/>
              <a:buChar char="•"/>
            </a:pPr>
            <a:r>
              <a:rPr lang="ru-RU" dirty="0" smtClean="0"/>
              <a:t>Определение в ст.3 понятий электронная и специализированная ЭТП и их операторов (Правительство устанавливает требования, перечень, плату).</a:t>
            </a:r>
          </a:p>
          <a:p>
            <a:pPr marL="285750" indent="-285750">
              <a:buFont typeface="Arial" panose="020B0604020202020204" pitchFamily="34" charset="0"/>
              <a:buChar char="•"/>
            </a:pPr>
            <a:r>
              <a:rPr lang="ru-RU" dirty="0" smtClean="0"/>
              <a:t>В ст.5 установлено подписание документов усиленной </a:t>
            </a:r>
            <a:r>
              <a:rPr lang="ru-RU" u="sng" dirty="0" smtClean="0"/>
              <a:t>квалифицированной</a:t>
            </a:r>
            <a:r>
              <a:rPr lang="ru-RU" dirty="0" smtClean="0"/>
              <a:t> электронной </a:t>
            </a:r>
            <a:r>
              <a:rPr lang="ru-RU" dirty="0"/>
              <a:t>подписью, закреплена подача заявок через ЭТП  (кроме ЭП государств, членов ЕАЭС), скорректирован порядок обмена электронными документами в </a:t>
            </a:r>
            <a:r>
              <a:rPr lang="ru-RU" dirty="0" smtClean="0"/>
              <a:t>ЕИС (</a:t>
            </a:r>
            <a:r>
              <a:rPr lang="ru-RU" dirty="0"/>
              <a:t>блокируется возможность направления документов, предусмотренных для направления через ЕИС иными способами</a:t>
            </a:r>
            <a:r>
              <a:rPr lang="ru-RU" dirty="0" smtClean="0"/>
              <a:t>). </a:t>
            </a:r>
            <a:endParaRPr lang="ru-RU" dirty="0"/>
          </a:p>
          <a:p>
            <a:pPr marL="285750" indent="-285750">
              <a:buFont typeface="Arial" panose="020B0604020202020204" pitchFamily="34" charset="0"/>
              <a:buChar char="•"/>
            </a:pPr>
            <a:r>
              <a:rPr lang="ru-RU" dirty="0"/>
              <a:t>Убрана из ЕИС подача заявок и открытие </a:t>
            </a:r>
            <a:r>
              <a:rPr lang="ru-RU" dirty="0" smtClean="0"/>
              <a:t>доступа, которое так и не было реализовано.</a:t>
            </a:r>
            <a:endParaRPr lang="ru-RU" dirty="0"/>
          </a:p>
          <a:p>
            <a:pPr marL="285750" indent="-285750">
              <a:buFont typeface="Arial" panose="020B0604020202020204" pitchFamily="34" charset="0"/>
              <a:buChar char="•"/>
            </a:pPr>
            <a:r>
              <a:rPr lang="ru-RU" dirty="0"/>
              <a:t>Каталог товаров, работ, услуг официально стал </a:t>
            </a:r>
            <a:r>
              <a:rPr lang="ru-RU" dirty="0" smtClean="0"/>
              <a:t>единым (фактическое состояние ЕИС).</a:t>
            </a:r>
          </a:p>
          <a:p>
            <a:pPr marL="285750" indent="-285750">
              <a:buFont typeface="Arial" panose="020B0604020202020204" pitchFamily="34" charset="0"/>
              <a:buChar char="•"/>
            </a:pPr>
            <a:r>
              <a:rPr lang="ru-RU" dirty="0" smtClean="0"/>
              <a:t>ЕИС содержит единый реестр участников</a:t>
            </a:r>
            <a:r>
              <a:rPr lang="en-US" dirty="0" smtClean="0"/>
              <a:t> (</a:t>
            </a:r>
            <a:r>
              <a:rPr lang="ru-RU" dirty="0" smtClean="0"/>
              <a:t>заработает с 1 января 2019 года</a:t>
            </a:r>
            <a:r>
              <a:rPr lang="en-US" dirty="0" smtClean="0"/>
              <a:t>)</a:t>
            </a:r>
            <a:r>
              <a:rPr lang="ru-RU" dirty="0" smtClean="0"/>
              <a:t>. Вести будет Федеральным Казначейством (</a:t>
            </a:r>
            <a:r>
              <a:rPr lang="ru-RU" i="1" dirty="0"/>
              <a:t>Постановление Правительства РФ от 04.05.2018 № 548 "О внесении изменений в постановление Правительства Российской Федерации от 13 апреля 2017 г. № 442</a:t>
            </a:r>
            <a:r>
              <a:rPr lang="ru-RU" i="1" dirty="0" smtClean="0"/>
              <a:t>"</a:t>
            </a:r>
            <a:r>
              <a:rPr lang="ru-RU" dirty="0" smtClean="0"/>
              <a:t>).</a:t>
            </a:r>
          </a:p>
          <a:p>
            <a:pPr marL="285750" indent="-285750">
              <a:buFont typeface="Arial" panose="020B0604020202020204" pitchFamily="34" charset="0"/>
              <a:buChar char="•"/>
            </a:pPr>
            <a:r>
              <a:rPr lang="ru-RU" dirty="0" smtClean="0"/>
              <a:t>На ЭТП вводится фиксация (и </a:t>
            </a:r>
            <a:r>
              <a:rPr lang="ru-RU" dirty="0" err="1" smtClean="0"/>
              <a:t>видеофиксация</a:t>
            </a:r>
            <a:r>
              <a:rPr lang="ru-RU" dirty="0" smtClean="0"/>
              <a:t>) действий</a:t>
            </a:r>
            <a:r>
              <a:rPr lang="en-US" dirty="0" smtClean="0"/>
              <a:t>/</a:t>
            </a:r>
            <a:r>
              <a:rPr lang="ru-RU" dirty="0" smtClean="0"/>
              <a:t>бездействий. Вводится ГИС мониторинга и фиксации (включая неработоспособность ЕИС).</a:t>
            </a:r>
          </a:p>
          <a:p>
            <a:pPr marL="285750" indent="-285750">
              <a:buFont typeface="Arial" panose="020B0604020202020204" pitchFamily="34" charset="0"/>
              <a:buChar char="•"/>
            </a:pPr>
            <a:r>
              <a:rPr lang="ru-RU" dirty="0" smtClean="0"/>
              <a:t>Под нормирование попадают </a:t>
            </a:r>
            <a:r>
              <a:rPr lang="ru-RU" dirty="0" err="1" smtClean="0"/>
              <a:t>Росатом</a:t>
            </a:r>
            <a:r>
              <a:rPr lang="ru-RU" dirty="0" smtClean="0"/>
              <a:t> и </a:t>
            </a:r>
            <a:r>
              <a:rPr lang="ru-RU" dirty="0" err="1" smtClean="0"/>
              <a:t>Роскосмос</a:t>
            </a:r>
            <a:r>
              <a:rPr lang="ru-RU" dirty="0" smtClean="0"/>
              <a:t>, </a:t>
            </a:r>
            <a:r>
              <a:rPr lang="ru-RU" dirty="0"/>
              <a:t>наиболее значимые учреждения науки, образования, культуры и </a:t>
            </a:r>
            <a:r>
              <a:rPr lang="ru-RU" dirty="0" smtClean="0"/>
              <a:t>здравоохранения (в полном объеме, включая требования к отдельным видам ТРУ).</a:t>
            </a:r>
          </a:p>
          <a:p>
            <a:pPr marL="285750" indent="-285750">
              <a:buFont typeface="Arial" panose="020B0604020202020204" pitchFamily="34" charset="0"/>
              <a:buChar char="•"/>
            </a:pPr>
            <a:r>
              <a:rPr lang="ru-RU" dirty="0" smtClean="0"/>
              <a:t>Определяются случаи внесения изменения в план-</a:t>
            </a:r>
            <a:r>
              <a:rPr lang="ru-RU" dirty="0"/>
              <a:t>г</a:t>
            </a:r>
            <a:r>
              <a:rPr lang="ru-RU" dirty="0" smtClean="0"/>
              <a:t>рафик за 1 день до публикации (несостоявшиеся закупки). В ч.14 ст.21 смысловая конструкция с вероятным значением – извещение не ранее размещения в ЕИС изменений в план-график. </a:t>
            </a:r>
          </a:p>
          <a:p>
            <a:r>
              <a:rPr lang="ru-RU" sz="1400" dirty="0" smtClean="0"/>
              <a:t> </a:t>
            </a:r>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50</a:t>
            </a:fld>
            <a:endParaRPr lang="ru-RU"/>
          </a:p>
        </p:txBody>
      </p:sp>
    </p:spTree>
    <p:extLst>
      <p:ext uri="{BB962C8B-B14F-4D97-AF65-F5344CB8AC3E}">
        <p14:creationId xmlns:p14="http://schemas.microsoft.com/office/powerpoint/2010/main" val="51268953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6672"/>
            <a:ext cx="8957068"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p>
          <a:p>
            <a:pPr marL="285750" indent="-285750">
              <a:buFont typeface="Arial" panose="020B0604020202020204" pitchFamily="34" charset="0"/>
              <a:buChar char="•"/>
            </a:pPr>
            <a:r>
              <a:rPr lang="ru-RU" dirty="0"/>
              <a:t>В статье 31 добавляется требование</a:t>
            </a:r>
            <a:r>
              <a:rPr lang="en-US" dirty="0"/>
              <a:t>:</a:t>
            </a:r>
            <a:r>
              <a:rPr lang="ru-RU" dirty="0"/>
              <a:t> </a:t>
            </a:r>
            <a:r>
              <a:rPr lang="en-US" dirty="0"/>
              <a:t>“</a:t>
            </a:r>
            <a:r>
              <a:rPr lang="ru-RU" dirty="0"/>
              <a:t>отсутствие у участника закупки ограничений для участия в закупках, установленных законодательством Российской Федерации</a:t>
            </a:r>
            <a:r>
              <a:rPr lang="en-US" dirty="0"/>
              <a:t>”</a:t>
            </a:r>
            <a:r>
              <a:rPr lang="ru-RU" dirty="0"/>
              <a:t>. При этом ЭТП проверяет </a:t>
            </a:r>
            <a:r>
              <a:rPr lang="en-US" dirty="0"/>
              <a:t>“</a:t>
            </a:r>
            <a:r>
              <a:rPr lang="ru-RU" dirty="0"/>
              <a:t>офшоры</a:t>
            </a:r>
            <a:r>
              <a:rPr lang="en-US" dirty="0"/>
              <a:t>” </a:t>
            </a:r>
            <a:r>
              <a:rPr lang="ru-RU" dirty="0"/>
              <a:t>только до 1 января 2019 года.</a:t>
            </a:r>
          </a:p>
          <a:p>
            <a:pPr marL="285750" indent="-285750">
              <a:buFont typeface="Arial" panose="020B0604020202020204" pitchFamily="34" charset="0"/>
              <a:buChar char="•"/>
            </a:pPr>
            <a:r>
              <a:rPr lang="ru-RU" dirty="0"/>
              <a:t>Замена формулировки </a:t>
            </a:r>
            <a:r>
              <a:rPr lang="en-US" dirty="0"/>
              <a:t>“</a:t>
            </a:r>
            <a:r>
              <a:rPr lang="ru-RU" dirty="0"/>
              <a:t>ставка рефинансирования</a:t>
            </a:r>
            <a:r>
              <a:rPr lang="en-US" dirty="0"/>
              <a:t>”</a:t>
            </a:r>
            <a:r>
              <a:rPr lang="ru-RU" dirty="0"/>
              <a:t> на </a:t>
            </a:r>
            <a:r>
              <a:rPr lang="en-US" dirty="0"/>
              <a:t>“</a:t>
            </a:r>
            <a:r>
              <a:rPr lang="ru-RU" dirty="0"/>
              <a:t>ключевая ставка</a:t>
            </a:r>
            <a:r>
              <a:rPr lang="en-US" dirty="0"/>
              <a:t>”</a:t>
            </a:r>
            <a:r>
              <a:rPr lang="ru-RU" dirty="0"/>
              <a:t>.</a:t>
            </a:r>
          </a:p>
          <a:p>
            <a:pPr marL="285750" indent="-285750">
              <a:buFont typeface="Arial" panose="020B0604020202020204" pitchFamily="34" charset="0"/>
              <a:buChar char="•"/>
            </a:pPr>
            <a:r>
              <a:rPr lang="ru-RU" dirty="0"/>
              <a:t>Уточнены требования к условиям контрактов</a:t>
            </a:r>
            <a:r>
              <a:rPr lang="en-US" dirty="0"/>
              <a:t>:</a:t>
            </a:r>
          </a:p>
          <a:p>
            <a:pPr marL="742950" lvl="1" indent="-285750">
              <a:buFont typeface="Wingdings" panose="05000000000000000000" pitchFamily="2" charset="2"/>
              <a:buChar char="§"/>
            </a:pPr>
            <a:r>
              <a:rPr lang="ru-RU" dirty="0"/>
              <a:t>с физлица удерживаются не только налоги, но и иные уплачиваемые заказчиком за исполнителя сборы, платежи. Аналогично в отношении </a:t>
            </a:r>
            <a:r>
              <a:rPr lang="ru-RU" dirty="0" smtClean="0"/>
              <a:t>ИП (отчисления в фонды)</a:t>
            </a:r>
            <a:r>
              <a:rPr lang="en-US" dirty="0" smtClean="0"/>
              <a:t>;</a:t>
            </a:r>
            <a:endParaRPr lang="en-US" dirty="0"/>
          </a:p>
          <a:p>
            <a:pPr marL="742950" lvl="1" indent="-285750">
              <a:buFont typeface="Wingdings" panose="05000000000000000000" pitchFamily="2" charset="2"/>
              <a:buChar char="§"/>
            </a:pPr>
            <a:r>
              <a:rPr lang="ru-RU" dirty="0"/>
              <a:t>контракт жизненного цикла не обязанность, а право заказчика</a:t>
            </a:r>
            <a:endParaRPr lang="en-US" dirty="0"/>
          </a:p>
          <a:p>
            <a:pPr marL="285750" indent="-285750">
              <a:buFont typeface="Arial" panose="020B0604020202020204" pitchFamily="34" charset="0"/>
              <a:buChar char="•"/>
            </a:pPr>
            <a:r>
              <a:rPr lang="ru-RU" dirty="0"/>
              <a:t>Правительство вправе устанавливать требования к </a:t>
            </a:r>
            <a:r>
              <a:rPr lang="ru-RU" i="1" u="sng" dirty="0"/>
              <a:t>формированию лотов </a:t>
            </a:r>
            <a:r>
              <a:rPr lang="ru-RU" dirty="0"/>
              <a:t>и порядок определения минимального срока исполнения обязательств по контрактам . </a:t>
            </a:r>
          </a:p>
          <a:p>
            <a:pPr marL="285750" indent="-285750">
              <a:buFont typeface="Arial" panose="020B0604020202020204" pitchFamily="34" charset="0"/>
              <a:buChar char="•"/>
            </a:pPr>
            <a:r>
              <a:rPr lang="en-US" dirty="0" smtClean="0"/>
              <a:t>C 1 </a:t>
            </a:r>
            <a:r>
              <a:rPr lang="ru-RU" dirty="0" smtClean="0"/>
              <a:t>июля 2018 года новые электронные закупки – право заказчика, с 1.01.2019 – обязанность.</a:t>
            </a:r>
          </a:p>
          <a:p>
            <a:pPr marL="285750" indent="-285750">
              <a:buFont typeface="Arial" panose="020B0604020202020204" pitchFamily="34" charset="0"/>
              <a:buChar char="•"/>
            </a:pPr>
            <a:r>
              <a:rPr lang="ru-RU" dirty="0" smtClean="0"/>
              <a:t>Вводится статья </a:t>
            </a:r>
            <a:r>
              <a:rPr lang="ru-RU" dirty="0"/>
              <a:t>24.1 Особенности проведения электронных процедур, закрытых электронных </a:t>
            </a:r>
            <a:r>
              <a:rPr lang="ru-RU" dirty="0" smtClean="0"/>
              <a:t>процедур (Принятие Правительством соответствующих требований и порядков к форме заявки, содержанию, составу, порядку разработки типовой документации о закупке). Вынесение в эту статью сроков и порядка направления, размещения, уведомления в процессе обмена электронными документами.</a:t>
            </a:r>
          </a:p>
          <a:p>
            <a:endParaRPr lang="ru-RU" dirty="0" smtClean="0"/>
          </a:p>
        </p:txBody>
      </p:sp>
      <p:sp>
        <p:nvSpPr>
          <p:cNvPr id="2" name="Номер слайда 1"/>
          <p:cNvSpPr>
            <a:spLocks noGrp="1"/>
          </p:cNvSpPr>
          <p:nvPr>
            <p:ph type="sldNum" sz="quarter" idx="12"/>
          </p:nvPr>
        </p:nvSpPr>
        <p:spPr/>
        <p:txBody>
          <a:bodyPr/>
          <a:lstStyle/>
          <a:p>
            <a:fld id="{25800938-3505-4AFC-AA3C-099AD5E268D3}" type="slidenum">
              <a:rPr lang="ru-RU" smtClean="0"/>
              <a:pPr/>
              <a:t>51</a:t>
            </a:fld>
            <a:endParaRPr lang="ru-RU"/>
          </a:p>
        </p:txBody>
      </p:sp>
    </p:spTree>
    <p:extLst>
      <p:ext uri="{BB962C8B-B14F-4D97-AF65-F5344CB8AC3E}">
        <p14:creationId xmlns:p14="http://schemas.microsoft.com/office/powerpoint/2010/main" val="46795646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179512" y="467750"/>
            <a:ext cx="8760142" cy="6262647"/>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p>
          <a:p>
            <a:r>
              <a:rPr lang="ru-RU" dirty="0"/>
              <a:t>Оператор </a:t>
            </a:r>
            <a:r>
              <a:rPr lang="ru-RU" dirty="0" smtClean="0"/>
              <a:t>ЭТП, </a:t>
            </a:r>
            <a:r>
              <a:rPr lang="ru-RU" dirty="0"/>
              <a:t>в том числе путем информационного взаимодействия с </a:t>
            </a:r>
            <a:r>
              <a:rPr lang="ru-RU" dirty="0" err="1" smtClean="0"/>
              <a:t>гос.информ.системами</a:t>
            </a:r>
            <a:r>
              <a:rPr lang="ru-RU" dirty="0"/>
              <a:t>, обеспечивает предоставление заказчику в сроки и случаях, установленных </a:t>
            </a:r>
            <a:r>
              <a:rPr lang="ru-RU" dirty="0" smtClean="0"/>
              <a:t>44-ФЗ, </a:t>
            </a:r>
            <a:r>
              <a:rPr lang="ru-RU" dirty="0"/>
              <a:t>следующих документов и информации:</a:t>
            </a:r>
          </a:p>
          <a:p>
            <a:r>
              <a:rPr lang="ru-RU" dirty="0"/>
              <a:t>1) копии учредительных документов участника закупки (для </a:t>
            </a:r>
            <a:r>
              <a:rPr lang="ru-RU" dirty="0" err="1" smtClean="0"/>
              <a:t>юрица</a:t>
            </a:r>
            <a:r>
              <a:rPr lang="ru-RU" dirty="0"/>
              <a:t>), надлежащим образом заверенный перевод на русский язык учредительных документов </a:t>
            </a:r>
            <a:r>
              <a:rPr lang="ru-RU" dirty="0" err="1" smtClean="0"/>
              <a:t>юрлица</a:t>
            </a:r>
            <a:r>
              <a:rPr lang="ru-RU" dirty="0" smtClean="0"/>
              <a:t> </a:t>
            </a:r>
            <a:r>
              <a:rPr lang="ru-RU" dirty="0"/>
              <a:t>в соответствии с законодательством соответствующего государства (для </a:t>
            </a:r>
            <a:r>
              <a:rPr lang="ru-RU" dirty="0" err="1" smtClean="0"/>
              <a:t>иностр.лца</a:t>
            </a:r>
            <a:r>
              <a:rPr lang="ru-RU" dirty="0"/>
              <a:t>);</a:t>
            </a:r>
          </a:p>
          <a:p>
            <a:r>
              <a:rPr lang="ru-RU" dirty="0"/>
              <a:t>2) фамилия, имя, отчество (при наличии) и должность лица, имеющего право без доверенности действовать от имени </a:t>
            </a:r>
            <a:r>
              <a:rPr lang="ru-RU" dirty="0" err="1" smtClean="0"/>
              <a:t>юрлица</a:t>
            </a:r>
            <a:r>
              <a:rPr lang="ru-RU" dirty="0"/>
              <a:t>, а также </a:t>
            </a:r>
            <a:r>
              <a:rPr lang="ru-RU" b="1" i="1" u="sng" dirty="0"/>
              <a:t>паспортные данные такого лица</a:t>
            </a:r>
            <a:r>
              <a:rPr lang="ru-RU" dirty="0"/>
              <a:t> </a:t>
            </a:r>
            <a:r>
              <a:rPr lang="ru-RU" dirty="0" smtClean="0"/>
              <a:t>(</a:t>
            </a:r>
            <a:r>
              <a:rPr lang="ru-RU" i="1" dirty="0" smtClean="0"/>
              <a:t>отклонение только в </a:t>
            </a:r>
            <a:r>
              <a:rPr lang="ru-RU" i="1" dirty="0" err="1" smtClean="0"/>
              <a:t>эл.конкурсе</a:t>
            </a:r>
            <a:r>
              <a:rPr lang="ru-RU" i="1" dirty="0" smtClean="0"/>
              <a:t> и аукционе</a:t>
            </a:r>
            <a:r>
              <a:rPr lang="ru-RU" dirty="0" smtClean="0"/>
              <a:t>) или </a:t>
            </a:r>
            <a:r>
              <a:rPr lang="ru-RU" dirty="0"/>
              <a:t>данные иных документов, удостоверяющих личность в соответствии с законодательством </a:t>
            </a:r>
            <a:r>
              <a:rPr lang="ru-RU" dirty="0" smtClean="0"/>
              <a:t>РФ, </a:t>
            </a:r>
            <a:r>
              <a:rPr lang="ru-RU" dirty="0"/>
              <a:t>и </a:t>
            </a:r>
            <a:r>
              <a:rPr lang="ru-RU" dirty="0" smtClean="0"/>
              <a:t>ИНН </a:t>
            </a:r>
            <a:r>
              <a:rPr lang="ru-RU" dirty="0"/>
              <a:t>(при его наличии);</a:t>
            </a:r>
          </a:p>
          <a:p>
            <a:r>
              <a:rPr lang="ru-RU" dirty="0" smtClean="0"/>
              <a:t>3</a:t>
            </a:r>
            <a:r>
              <a:rPr lang="ru-RU" dirty="0"/>
              <a:t>) </a:t>
            </a:r>
            <a:r>
              <a:rPr lang="ru-RU" dirty="0" smtClean="0"/>
              <a:t>ИНН </a:t>
            </a:r>
            <a:r>
              <a:rPr lang="ru-RU" dirty="0"/>
              <a:t>этого участника закупки или в соответствии с законодательством соответствующего государства аналог </a:t>
            </a:r>
            <a:r>
              <a:rPr lang="ru-RU" dirty="0" smtClean="0"/>
              <a:t>ИНН </a:t>
            </a:r>
            <a:r>
              <a:rPr lang="ru-RU" dirty="0"/>
              <a:t>участника закупки (для иностранного лица);</a:t>
            </a:r>
          </a:p>
          <a:p>
            <a:r>
              <a:rPr lang="ru-RU" dirty="0"/>
              <a:t>4) решение (копия решения) о согласии на совершение или о последующем одобрении крупных сделок по результатам электронных процедур от имени участника закупки - </a:t>
            </a:r>
            <a:r>
              <a:rPr lang="ru-RU" dirty="0" err="1" smtClean="0"/>
              <a:t>юрлица</a:t>
            </a:r>
            <a:r>
              <a:rPr lang="ru-RU" dirty="0" smtClean="0"/>
              <a:t> </a:t>
            </a:r>
            <a:r>
              <a:rPr lang="ru-RU" dirty="0"/>
              <a:t>с указанием максимальных параметров условий одной сделки;</a:t>
            </a:r>
          </a:p>
          <a:p>
            <a:r>
              <a:rPr lang="ru-RU" dirty="0"/>
              <a:t>5) копия документа, удостоверяющего личность участника закупки в соответствии с законодательством </a:t>
            </a:r>
            <a:r>
              <a:rPr lang="ru-RU" dirty="0" smtClean="0"/>
              <a:t>РФ </a:t>
            </a:r>
            <a:r>
              <a:rPr lang="ru-RU" dirty="0"/>
              <a:t>(для </a:t>
            </a:r>
            <a:r>
              <a:rPr lang="ru-RU" dirty="0" smtClean="0"/>
              <a:t>физлица</a:t>
            </a:r>
            <a:r>
              <a:rPr lang="ru-RU" dirty="0"/>
              <a:t>, не являющегося </a:t>
            </a:r>
            <a:r>
              <a:rPr lang="ru-RU" dirty="0" smtClean="0"/>
              <a:t>ИП);</a:t>
            </a:r>
            <a:endParaRPr lang="ru-RU" dirty="0"/>
          </a:p>
          <a:p>
            <a:r>
              <a:rPr lang="ru-RU" dirty="0"/>
              <a:t>6) надлежащим образом заверенный перевод на русский язык документов о государственной регистрации </a:t>
            </a:r>
            <a:r>
              <a:rPr lang="ru-RU" dirty="0" err="1" smtClean="0"/>
              <a:t>юрлица</a:t>
            </a:r>
            <a:r>
              <a:rPr lang="ru-RU" dirty="0" smtClean="0"/>
              <a:t> </a:t>
            </a:r>
            <a:r>
              <a:rPr lang="ru-RU" dirty="0"/>
              <a:t>или </a:t>
            </a:r>
            <a:r>
              <a:rPr lang="ru-RU" dirty="0" smtClean="0"/>
              <a:t>физлица </a:t>
            </a:r>
            <a:r>
              <a:rPr lang="ru-RU" dirty="0"/>
              <a:t>в качестве </a:t>
            </a:r>
            <a:r>
              <a:rPr lang="ru-RU" dirty="0" smtClean="0"/>
              <a:t>ИП в </a:t>
            </a:r>
            <a:r>
              <a:rPr lang="ru-RU" dirty="0"/>
              <a:t>соответствии с законодательством соответствующего государства (для иностранного лица);</a:t>
            </a:r>
          </a:p>
          <a:p>
            <a:r>
              <a:rPr lang="ru-RU" dirty="0"/>
              <a:t>7) выписка из </a:t>
            </a:r>
            <a:r>
              <a:rPr lang="ru-RU" dirty="0" smtClean="0"/>
              <a:t>ЕГРЮЛ </a:t>
            </a:r>
            <a:r>
              <a:rPr lang="ru-RU" dirty="0"/>
              <a:t>(для </a:t>
            </a:r>
            <a:r>
              <a:rPr lang="ru-RU" dirty="0" err="1" smtClean="0"/>
              <a:t>юрлица</a:t>
            </a:r>
            <a:r>
              <a:rPr lang="ru-RU" dirty="0"/>
              <a:t>), выписка из </a:t>
            </a:r>
            <a:r>
              <a:rPr lang="ru-RU" dirty="0" smtClean="0"/>
              <a:t>ЕГРИП (для ИП).</a:t>
            </a:r>
            <a:endParaRPr lang="ru-RU"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52</a:t>
            </a:fld>
            <a:endParaRPr lang="ru-RU"/>
          </a:p>
        </p:txBody>
      </p:sp>
    </p:spTree>
    <p:extLst>
      <p:ext uri="{BB962C8B-B14F-4D97-AF65-F5344CB8AC3E}">
        <p14:creationId xmlns:p14="http://schemas.microsoft.com/office/powerpoint/2010/main" val="72474267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179512" y="476672"/>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p>
          <a:p>
            <a:endParaRPr lang="en-US" sz="1400" dirty="0" smtClean="0"/>
          </a:p>
          <a:p>
            <a:pPr marL="285750" indent="-285750">
              <a:buFont typeface="Arial" panose="020B0604020202020204" pitchFamily="34" charset="0"/>
              <a:buChar char="•"/>
            </a:pPr>
            <a:r>
              <a:rPr lang="ru-RU" dirty="0" smtClean="0"/>
              <a:t>При отмене электронной закупки оператор ЭТП </a:t>
            </a:r>
            <a:r>
              <a:rPr lang="ru-RU" b="1" u="sng" dirty="0" smtClean="0"/>
              <a:t>возвращает!!! </a:t>
            </a:r>
            <a:r>
              <a:rPr lang="en-US" dirty="0" smtClean="0">
                <a:sym typeface="Wingdings" panose="05000000000000000000" pitchFamily="2" charset="2"/>
              </a:rPr>
              <a:t> </a:t>
            </a:r>
            <a:r>
              <a:rPr lang="ru-RU" dirty="0" smtClean="0"/>
              <a:t> заявки и уведомляет об отмене процедуры.</a:t>
            </a:r>
          </a:p>
          <a:p>
            <a:pPr marL="285750" indent="-285750">
              <a:buFont typeface="Arial" panose="020B0604020202020204" pitchFamily="34" charset="0"/>
              <a:buChar char="•"/>
            </a:pPr>
            <a:r>
              <a:rPr lang="ru-RU" dirty="0" err="1" smtClean="0"/>
              <a:t>Спецорг</a:t>
            </a:r>
            <a:r>
              <a:rPr lang="ru-RU" dirty="0" smtClean="0"/>
              <a:t> можно привлекать при любой закупке (!!! Решения судов о необоснованном расходовании средств при дублировании функций контрактной службы).</a:t>
            </a:r>
          </a:p>
          <a:p>
            <a:pPr marL="285750" indent="-285750">
              <a:buFont typeface="Arial" panose="020B0604020202020204" pitchFamily="34" charset="0"/>
              <a:buChar char="•"/>
            </a:pPr>
            <a:r>
              <a:rPr lang="ru-RU" dirty="0" smtClean="0"/>
              <a:t>Уточнена информация в извещении</a:t>
            </a:r>
            <a:r>
              <a:rPr lang="en-US" dirty="0" smtClean="0"/>
              <a:t>:</a:t>
            </a:r>
          </a:p>
          <a:p>
            <a:pPr marL="742950" lvl="1" indent="-285750">
              <a:buFont typeface="Wingdings" panose="05000000000000000000" pitchFamily="2" charset="2"/>
              <a:buChar char="§"/>
            </a:pPr>
            <a:r>
              <a:rPr lang="en-US" dirty="0"/>
              <a:t> </a:t>
            </a:r>
            <a:r>
              <a:rPr lang="ru-RU" dirty="0" smtClean="0"/>
              <a:t>для извещений в соответствии с ч.4-6 ст.15 </a:t>
            </a:r>
            <a:r>
              <a:rPr lang="ru-RU" dirty="0"/>
              <a:t>- указание на соответствующую часть статьи 15 </a:t>
            </a:r>
            <a:r>
              <a:rPr lang="ru-RU" dirty="0" smtClean="0"/>
              <a:t>и прикладываются копии договоров(соглашений)* по ст.15;</a:t>
            </a:r>
          </a:p>
          <a:p>
            <a:pPr marL="742950" lvl="1" indent="-285750">
              <a:buFont typeface="Wingdings" panose="05000000000000000000" pitchFamily="2" charset="2"/>
              <a:buChar char="§"/>
            </a:pPr>
            <a:r>
              <a:rPr lang="ru-RU" dirty="0" smtClean="0"/>
              <a:t>Дополнительно указывается информация о преимуществах</a:t>
            </a:r>
            <a:r>
              <a:rPr lang="en-US" dirty="0" smtClean="0"/>
              <a:t> (</a:t>
            </a:r>
            <a:r>
              <a:rPr lang="ru-RU" dirty="0" smtClean="0"/>
              <a:t>ст.28,29</a:t>
            </a:r>
            <a:r>
              <a:rPr lang="en-US" dirty="0" smtClean="0"/>
              <a:t>)</a:t>
            </a:r>
            <a:r>
              <a:rPr lang="ru-RU" dirty="0" smtClean="0"/>
              <a:t>, об </a:t>
            </a:r>
            <a:r>
              <a:rPr lang="ru-RU" dirty="0"/>
              <a:t>условиях, о запретах и об ограничениях допуска </a:t>
            </a:r>
            <a:r>
              <a:rPr lang="ru-RU" dirty="0" smtClean="0"/>
              <a:t>ТРУ(ст.14) (эта информация исключена из соответствующих статей по конкретным процедурам),  о закупке ТРУ </a:t>
            </a:r>
            <a:r>
              <a:rPr lang="ru-RU" dirty="0"/>
              <a:t>по государственному оборонному заказу в </a:t>
            </a:r>
            <a:r>
              <a:rPr lang="ru-RU" dirty="0" smtClean="0"/>
              <a:t>соответствии с 275-ФЗ.</a:t>
            </a:r>
            <a:endParaRPr lang="en-US" dirty="0" smtClean="0"/>
          </a:p>
          <a:p>
            <a:pPr marL="285750" indent="-285750">
              <a:buFont typeface="Arial" panose="020B0604020202020204" pitchFamily="34" charset="0"/>
              <a:buChar char="•"/>
            </a:pPr>
            <a:r>
              <a:rPr lang="ru-RU" dirty="0" smtClean="0"/>
              <a:t>При заключении контракта теперь </a:t>
            </a:r>
            <a:r>
              <a:rPr lang="ru-RU" i="1" u="sng" dirty="0" smtClean="0"/>
              <a:t>количество товара </a:t>
            </a:r>
            <a:r>
              <a:rPr lang="ru-RU" dirty="0" smtClean="0"/>
              <a:t>на сумму экономии  может быть увеличено и в запросе предложений (как и раньше нельзя </a:t>
            </a:r>
            <a:r>
              <a:rPr lang="ru-RU" dirty="0"/>
              <a:t>при запросе котировок</a:t>
            </a:r>
            <a:r>
              <a:rPr lang="ru-RU" dirty="0" smtClean="0"/>
              <a:t>).</a:t>
            </a:r>
          </a:p>
          <a:p>
            <a:pPr marL="285750" indent="-285750">
              <a:buFont typeface="Arial" panose="020B0604020202020204" pitchFamily="34" charset="0"/>
              <a:buChar char="•"/>
            </a:pPr>
            <a:endParaRPr lang="ru-RU" dirty="0"/>
          </a:p>
          <a:p>
            <a:r>
              <a:rPr lang="ru-RU" dirty="0" smtClean="0"/>
              <a:t>* При этом эти документы отсутствуют в ссылках на Бюджетный кодекс (но есть в других местах БК).</a:t>
            </a:r>
          </a:p>
        </p:txBody>
      </p:sp>
      <p:sp>
        <p:nvSpPr>
          <p:cNvPr id="2" name="Номер слайда 1"/>
          <p:cNvSpPr>
            <a:spLocks noGrp="1"/>
          </p:cNvSpPr>
          <p:nvPr>
            <p:ph type="sldNum" sz="quarter" idx="12"/>
          </p:nvPr>
        </p:nvSpPr>
        <p:spPr/>
        <p:txBody>
          <a:bodyPr/>
          <a:lstStyle/>
          <a:p>
            <a:fld id="{25800938-3505-4AFC-AA3C-099AD5E268D3}" type="slidenum">
              <a:rPr lang="ru-RU" smtClean="0"/>
              <a:pPr/>
              <a:t>53</a:t>
            </a:fld>
            <a:endParaRPr lang="ru-RU"/>
          </a:p>
        </p:txBody>
      </p:sp>
    </p:spTree>
    <p:extLst>
      <p:ext uri="{BB962C8B-B14F-4D97-AF65-F5344CB8AC3E}">
        <p14:creationId xmlns:p14="http://schemas.microsoft.com/office/powerpoint/2010/main" val="424739039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179512" y="476672"/>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p>
          <a:p>
            <a:endParaRPr lang="en-US" sz="1400" dirty="0" smtClean="0"/>
          </a:p>
          <a:p>
            <a:pPr marL="285750" indent="-285750">
              <a:buFont typeface="Wingdings" panose="05000000000000000000" pitchFamily="2" charset="2"/>
              <a:buChar char="Ø"/>
            </a:pPr>
            <a:r>
              <a:rPr lang="ru-RU" dirty="0" smtClean="0"/>
              <a:t>Частично устранена проблема с банковским сопровождением</a:t>
            </a:r>
            <a:r>
              <a:rPr lang="en-US" dirty="0" smtClean="0"/>
              <a:t>:</a:t>
            </a:r>
          </a:p>
          <a:p>
            <a:pPr marL="742950" lvl="1" indent="-285750">
              <a:buFont typeface="Wingdings" panose="05000000000000000000" pitchFamily="2" charset="2"/>
              <a:buChar char="§"/>
            </a:pPr>
            <a:r>
              <a:rPr lang="ru-RU" dirty="0">
                <a:solidFill>
                  <a:prstClr val="black"/>
                </a:solidFill>
              </a:rPr>
              <a:t>Правительство </a:t>
            </a:r>
            <a:r>
              <a:rPr lang="ru-RU" dirty="0" smtClean="0">
                <a:solidFill>
                  <a:prstClr val="black"/>
                </a:solidFill>
              </a:rPr>
              <a:t>РФ, </a:t>
            </a:r>
            <a:r>
              <a:rPr lang="ru-RU" dirty="0">
                <a:solidFill>
                  <a:prstClr val="black"/>
                </a:solidFill>
              </a:rPr>
              <a:t>высший исполнительный орган </a:t>
            </a:r>
            <a:r>
              <a:rPr lang="ru-RU" dirty="0" err="1" smtClean="0">
                <a:solidFill>
                  <a:prstClr val="black"/>
                </a:solidFill>
              </a:rPr>
              <a:t>госвласти</a:t>
            </a:r>
            <a:r>
              <a:rPr lang="ru-RU" dirty="0" smtClean="0">
                <a:solidFill>
                  <a:prstClr val="black"/>
                </a:solidFill>
              </a:rPr>
              <a:t> </a:t>
            </a:r>
            <a:r>
              <a:rPr lang="ru-RU" dirty="0">
                <a:solidFill>
                  <a:prstClr val="black"/>
                </a:solidFill>
              </a:rPr>
              <a:t>субъекта </a:t>
            </a:r>
            <a:r>
              <a:rPr lang="ru-RU" dirty="0" smtClean="0">
                <a:solidFill>
                  <a:prstClr val="black"/>
                </a:solidFill>
              </a:rPr>
              <a:t>РФ, </a:t>
            </a:r>
            <a:r>
              <a:rPr lang="ru-RU" dirty="0">
                <a:solidFill>
                  <a:prstClr val="black"/>
                </a:solidFill>
              </a:rPr>
              <a:t>местная администрация определяют случаи осуществления банковского сопровождения контрактов, предметом которых являются поставки товаров, выполнение работ, оказание услуг соответственно для федеральных нужд, нужд субъекта </a:t>
            </a:r>
            <a:r>
              <a:rPr lang="ru-RU" dirty="0" smtClean="0">
                <a:solidFill>
                  <a:prstClr val="black"/>
                </a:solidFill>
              </a:rPr>
              <a:t>РФ, </a:t>
            </a:r>
            <a:r>
              <a:rPr lang="ru-RU" dirty="0">
                <a:solidFill>
                  <a:prstClr val="black"/>
                </a:solidFill>
              </a:rPr>
              <a:t>муниципальных нужд, в форме нормативных правовых актов Правительства </a:t>
            </a:r>
            <a:r>
              <a:rPr lang="ru-RU" dirty="0" smtClean="0">
                <a:solidFill>
                  <a:prstClr val="black"/>
                </a:solidFill>
              </a:rPr>
              <a:t>РФ, </a:t>
            </a:r>
            <a:r>
              <a:rPr lang="ru-RU" dirty="0">
                <a:solidFill>
                  <a:prstClr val="black"/>
                </a:solidFill>
              </a:rPr>
              <a:t>нормативных правовых актов высшего исполнительного органа </a:t>
            </a:r>
            <a:r>
              <a:rPr lang="ru-RU" dirty="0" err="1" smtClean="0">
                <a:solidFill>
                  <a:prstClr val="black"/>
                </a:solidFill>
              </a:rPr>
              <a:t>госвласти</a:t>
            </a:r>
            <a:r>
              <a:rPr lang="ru-RU" dirty="0" smtClean="0">
                <a:solidFill>
                  <a:prstClr val="black"/>
                </a:solidFill>
              </a:rPr>
              <a:t> </a:t>
            </a:r>
            <a:r>
              <a:rPr lang="ru-RU" dirty="0">
                <a:solidFill>
                  <a:prstClr val="black"/>
                </a:solidFill>
              </a:rPr>
              <a:t>субъекта </a:t>
            </a:r>
            <a:r>
              <a:rPr lang="ru-RU" dirty="0" smtClean="0">
                <a:solidFill>
                  <a:prstClr val="black"/>
                </a:solidFill>
              </a:rPr>
              <a:t>РФ, муниципальных </a:t>
            </a:r>
            <a:r>
              <a:rPr lang="ru-RU" dirty="0">
                <a:solidFill>
                  <a:prstClr val="black"/>
                </a:solidFill>
              </a:rPr>
              <a:t>правовых актов</a:t>
            </a:r>
            <a:r>
              <a:rPr lang="ru-RU" dirty="0" smtClean="0">
                <a:solidFill>
                  <a:prstClr val="black"/>
                </a:solidFill>
              </a:rPr>
              <a:t>.</a:t>
            </a:r>
            <a:endParaRPr lang="en-US" dirty="0" smtClean="0">
              <a:solidFill>
                <a:prstClr val="black"/>
              </a:solidFill>
            </a:endParaRPr>
          </a:p>
          <a:p>
            <a:pPr marL="742950" lvl="1" indent="-285750">
              <a:buFont typeface="Wingdings" panose="05000000000000000000" pitchFamily="2" charset="2"/>
              <a:buChar char="§"/>
            </a:pPr>
            <a:endParaRPr lang="ru-RU" dirty="0" smtClean="0">
              <a:solidFill>
                <a:prstClr val="black"/>
              </a:solidFill>
            </a:endParaRPr>
          </a:p>
          <a:p>
            <a:pPr lvl="1"/>
            <a:r>
              <a:rPr lang="ru-RU" dirty="0" smtClean="0">
                <a:solidFill>
                  <a:prstClr val="black"/>
                </a:solidFill>
              </a:rPr>
              <a:t>…</a:t>
            </a:r>
          </a:p>
          <a:p>
            <a:pPr marL="742950" lvl="1" indent="-285750">
              <a:buFont typeface="Wingdings" panose="05000000000000000000" pitchFamily="2" charset="2"/>
              <a:buChar char="§"/>
            </a:pPr>
            <a:r>
              <a:rPr lang="ru-RU" dirty="0" smtClean="0">
                <a:solidFill>
                  <a:prstClr val="black"/>
                </a:solidFill>
              </a:rPr>
              <a:t>При </a:t>
            </a:r>
            <a:r>
              <a:rPr lang="ru-RU" dirty="0">
                <a:solidFill>
                  <a:prstClr val="black"/>
                </a:solidFill>
              </a:rPr>
              <a:t>этом Правительство </a:t>
            </a:r>
            <a:r>
              <a:rPr lang="ru-RU" dirty="0" smtClean="0">
                <a:solidFill>
                  <a:prstClr val="black"/>
                </a:solidFill>
              </a:rPr>
              <a:t>РФ </a:t>
            </a:r>
            <a:r>
              <a:rPr lang="ru-RU" dirty="0">
                <a:solidFill>
                  <a:prstClr val="black"/>
                </a:solidFill>
              </a:rPr>
              <a:t>вправе установить минимальный размер </a:t>
            </a:r>
            <a:r>
              <a:rPr lang="ru-RU" dirty="0" smtClean="0">
                <a:solidFill>
                  <a:prstClr val="black"/>
                </a:solidFill>
              </a:rPr>
              <a:t>НМЦК, </a:t>
            </a:r>
            <a:r>
              <a:rPr lang="ru-RU" dirty="0">
                <a:solidFill>
                  <a:prstClr val="black"/>
                </a:solidFill>
              </a:rPr>
              <a:t>цены контракта, заключаемого с </a:t>
            </a:r>
            <a:r>
              <a:rPr lang="ru-RU" dirty="0" err="1" smtClean="0">
                <a:solidFill>
                  <a:prstClr val="black"/>
                </a:solidFill>
              </a:rPr>
              <a:t>едпоставщиком</a:t>
            </a:r>
            <a:r>
              <a:rPr lang="ru-RU" dirty="0" smtClean="0">
                <a:solidFill>
                  <a:prstClr val="black"/>
                </a:solidFill>
              </a:rPr>
              <a:t> </a:t>
            </a:r>
            <a:r>
              <a:rPr lang="ru-RU" dirty="0">
                <a:solidFill>
                  <a:prstClr val="black"/>
                </a:solidFill>
              </a:rPr>
              <a:t>(подрядчиком, исполнителем), с учетом значения которого в соответствии с настоящей частью определяются случаи осуществления банковского сопровождения контрактов, предметом которых являются поставки товаров, выполнение работ, оказание услуг для нужд субъекта </a:t>
            </a:r>
            <a:r>
              <a:rPr lang="ru-RU" dirty="0" smtClean="0">
                <a:solidFill>
                  <a:prstClr val="black"/>
                </a:solidFill>
              </a:rPr>
              <a:t>РФ </a:t>
            </a:r>
            <a:r>
              <a:rPr lang="ru-RU" dirty="0">
                <a:solidFill>
                  <a:prstClr val="black"/>
                </a:solidFill>
              </a:rPr>
              <a:t>и муниципальных нужд.</a:t>
            </a:r>
          </a:p>
        </p:txBody>
      </p:sp>
      <p:sp>
        <p:nvSpPr>
          <p:cNvPr id="2" name="Номер слайда 1"/>
          <p:cNvSpPr>
            <a:spLocks noGrp="1"/>
          </p:cNvSpPr>
          <p:nvPr>
            <p:ph type="sldNum" sz="quarter" idx="12"/>
          </p:nvPr>
        </p:nvSpPr>
        <p:spPr/>
        <p:txBody>
          <a:bodyPr/>
          <a:lstStyle/>
          <a:p>
            <a:fld id="{25800938-3505-4AFC-AA3C-099AD5E268D3}" type="slidenum">
              <a:rPr lang="ru-RU" smtClean="0"/>
              <a:pPr/>
              <a:t>54</a:t>
            </a:fld>
            <a:endParaRPr lang="ru-RU"/>
          </a:p>
        </p:txBody>
      </p:sp>
    </p:spTree>
    <p:extLst>
      <p:ext uri="{BB962C8B-B14F-4D97-AF65-F5344CB8AC3E}">
        <p14:creationId xmlns:p14="http://schemas.microsoft.com/office/powerpoint/2010/main" val="108831496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179512" y="476672"/>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p>
          <a:p>
            <a:endParaRPr lang="en-US" sz="1400" dirty="0" smtClean="0"/>
          </a:p>
          <a:p>
            <a:pPr marL="285750" indent="-285750">
              <a:buFont typeface="Wingdings" panose="05000000000000000000" pitchFamily="2" charset="2"/>
              <a:buChar char="Ø"/>
            </a:pPr>
            <a:r>
              <a:rPr lang="ru-RU" dirty="0"/>
              <a:t>Реализация антидемпинговых мер (новая редакция статьи 37)</a:t>
            </a:r>
            <a:r>
              <a:rPr lang="en-US" dirty="0" smtClean="0"/>
              <a:t>:</a:t>
            </a:r>
          </a:p>
          <a:p>
            <a:pPr marL="742950" lvl="1" indent="-285750">
              <a:buFont typeface="Wingdings" panose="05000000000000000000" pitchFamily="2" charset="2"/>
              <a:buChar char="§"/>
            </a:pPr>
            <a:r>
              <a:rPr lang="ru-RU" dirty="0">
                <a:solidFill>
                  <a:prstClr val="black"/>
                </a:solidFill>
              </a:rPr>
              <a:t>Документы, подтверждающие добросовестность участника, предоставляются в составе заявки только в случае проведения «бумажной» процедуры</a:t>
            </a:r>
            <a:r>
              <a:rPr lang="ru-RU" dirty="0" smtClean="0">
                <a:solidFill>
                  <a:prstClr val="black"/>
                </a:solidFill>
              </a:rPr>
              <a:t>. В </a:t>
            </a:r>
            <a:r>
              <a:rPr lang="ru-RU" dirty="0">
                <a:solidFill>
                  <a:prstClr val="black"/>
                </a:solidFill>
              </a:rPr>
              <a:t>случае проведения процедуры в электронной форме (конкурса или аукциона) указанные документы предоставляются при заключении контракта. </a:t>
            </a:r>
          </a:p>
          <a:p>
            <a:pPr marL="742950" lvl="1" indent="-285750">
              <a:buFont typeface="Wingdings" panose="05000000000000000000" pitchFamily="2" charset="2"/>
              <a:buChar char="§"/>
            </a:pPr>
            <a:endParaRPr lang="ru-RU" dirty="0">
              <a:solidFill>
                <a:prstClr val="black"/>
              </a:solidFill>
            </a:endParaRPr>
          </a:p>
          <a:p>
            <a:pPr marL="742950" lvl="1" indent="-285750">
              <a:buFont typeface="Wingdings" panose="05000000000000000000" pitchFamily="2" charset="2"/>
              <a:buChar char="§"/>
            </a:pPr>
            <a:r>
              <a:rPr lang="ru-RU" dirty="0">
                <a:solidFill>
                  <a:prstClr val="black"/>
                </a:solidFill>
              </a:rPr>
              <a:t>Аналогично предоставляется и обоснование предлагаемой цены контракта (Если предметом контракта, для заключения которого проводится конкурс или аукцион, является поставка товара, необходимого для нормального жизнеобеспечения (продовольствие, средства для оказания скорой, в том числе скорой специализированной, медицинской помощи в экстренной или неотложной форме, лекарственные средства, топливо</a:t>
            </a:r>
            <a:r>
              <a:rPr lang="ru-RU" dirty="0" smtClean="0">
                <a:solidFill>
                  <a:prstClr val="black"/>
                </a:solidFill>
              </a:rPr>
              <a:t>))</a:t>
            </a:r>
            <a:r>
              <a:rPr lang="ru-RU" dirty="0">
                <a:solidFill>
                  <a:prstClr val="black"/>
                </a:solidFill>
              </a:rPr>
              <a:t>.</a:t>
            </a:r>
          </a:p>
        </p:txBody>
      </p:sp>
      <p:sp>
        <p:nvSpPr>
          <p:cNvPr id="2" name="Номер слайда 1"/>
          <p:cNvSpPr>
            <a:spLocks noGrp="1"/>
          </p:cNvSpPr>
          <p:nvPr>
            <p:ph type="sldNum" sz="quarter" idx="12"/>
          </p:nvPr>
        </p:nvSpPr>
        <p:spPr/>
        <p:txBody>
          <a:bodyPr/>
          <a:lstStyle/>
          <a:p>
            <a:fld id="{25800938-3505-4AFC-AA3C-099AD5E268D3}" type="slidenum">
              <a:rPr lang="ru-RU" smtClean="0"/>
              <a:pPr/>
              <a:t>55</a:t>
            </a:fld>
            <a:endParaRPr lang="ru-RU"/>
          </a:p>
        </p:txBody>
      </p:sp>
    </p:spTree>
    <p:extLst>
      <p:ext uri="{BB962C8B-B14F-4D97-AF65-F5344CB8AC3E}">
        <p14:creationId xmlns:p14="http://schemas.microsoft.com/office/powerpoint/2010/main" val="295442573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179512" y="404664"/>
            <a:ext cx="8760142" cy="6453336"/>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p>
          <a:p>
            <a:endParaRPr lang="en-US" sz="700" dirty="0" smtClean="0"/>
          </a:p>
          <a:p>
            <a:pPr marL="285750" indent="-285750">
              <a:buFont typeface="Arial" panose="020B0604020202020204" pitchFamily="34" charset="0"/>
              <a:buChar char="•"/>
            </a:pPr>
            <a:r>
              <a:rPr lang="ru-RU" dirty="0"/>
              <a:t>Обеспечение заявок </a:t>
            </a:r>
            <a:r>
              <a:rPr lang="ru-RU" b="1" u="sng" dirty="0" smtClean="0"/>
              <a:t>обязательно</a:t>
            </a:r>
            <a:r>
              <a:rPr lang="ru-RU" dirty="0" smtClean="0"/>
              <a:t> в </a:t>
            </a:r>
            <a:r>
              <a:rPr lang="ru-RU" b="1" i="1" u="dbl" dirty="0"/>
              <a:t>конкурсах и аукционах</a:t>
            </a:r>
            <a:r>
              <a:rPr lang="ru-RU" dirty="0"/>
              <a:t> свыше </a:t>
            </a:r>
            <a:r>
              <a:rPr lang="ru-RU" dirty="0" smtClean="0"/>
              <a:t>1</a:t>
            </a:r>
            <a:r>
              <a:rPr lang="en-US" dirty="0" smtClean="0"/>
              <a:t>*</a:t>
            </a:r>
            <a:r>
              <a:rPr lang="ru-RU" dirty="0" smtClean="0"/>
              <a:t> </a:t>
            </a:r>
            <a:r>
              <a:rPr lang="ru-RU" dirty="0" err="1"/>
              <a:t>млн.руб</a:t>
            </a:r>
            <a:r>
              <a:rPr lang="ru-RU" dirty="0"/>
              <a:t>. </a:t>
            </a:r>
            <a:r>
              <a:rPr lang="ru-RU" dirty="0" smtClean="0"/>
              <a:t> (</a:t>
            </a:r>
            <a:r>
              <a:rPr lang="ru-RU" dirty="0"/>
              <a:t>кроме казенных учреждений) </a:t>
            </a:r>
            <a:r>
              <a:rPr lang="ru-RU" dirty="0" err="1"/>
              <a:t>М.б</a:t>
            </a:r>
            <a:r>
              <a:rPr lang="ru-RU" dirty="0"/>
              <a:t>. </a:t>
            </a:r>
            <a:r>
              <a:rPr lang="ru-RU" dirty="0" smtClean="0"/>
              <a:t>БГ (с 1.07.2019) </a:t>
            </a:r>
            <a:r>
              <a:rPr lang="ru-RU" dirty="0"/>
              <a:t>и денежные средства (возврат в течение не более 5 рабочих дней, а для электронных закупок прекращение блокирования в течение не более 1 рабочего дня). Обеспечение в виде денежных средств вносится на специальные счета в банках,</a:t>
            </a:r>
            <a:r>
              <a:rPr lang="en-US" dirty="0"/>
              <a:t> </a:t>
            </a:r>
            <a:r>
              <a:rPr lang="ru-RU" dirty="0"/>
              <a:t>перечень и требования к которым устанавливаются Правительством. Обеспечение </a:t>
            </a:r>
            <a:r>
              <a:rPr lang="ru-RU" dirty="0" smtClean="0"/>
              <a:t>заявки (</a:t>
            </a:r>
            <a:r>
              <a:rPr lang="ru-RU" i="1" dirty="0" smtClean="0"/>
              <a:t>до 5 млн. не установлено</a:t>
            </a:r>
            <a:r>
              <a:rPr lang="ru-RU" dirty="0" smtClean="0"/>
              <a:t>) </a:t>
            </a:r>
            <a:r>
              <a:rPr lang="ru-RU" u="dbl" dirty="0" smtClean="0"/>
              <a:t>0,5-1</a:t>
            </a:r>
            <a:r>
              <a:rPr lang="ru-RU" u="dbl" dirty="0"/>
              <a:t>% НМЦК при цене от </a:t>
            </a:r>
            <a:r>
              <a:rPr lang="ru-RU" sz="2000" b="1" u="dbl" dirty="0"/>
              <a:t>5</a:t>
            </a:r>
            <a:r>
              <a:rPr lang="ru-RU" u="dbl" dirty="0"/>
              <a:t> до 20 млн. </a:t>
            </a:r>
            <a:r>
              <a:rPr lang="ru-RU" dirty="0"/>
              <a:t>0,5-5% НМЦК при цене от 20 </a:t>
            </a:r>
            <a:r>
              <a:rPr lang="ru-RU" dirty="0" err="1"/>
              <a:t>млн.руб</a:t>
            </a:r>
            <a:r>
              <a:rPr lang="ru-RU" dirty="0" smtClean="0"/>
              <a:t>.</a:t>
            </a:r>
            <a:r>
              <a:rPr lang="en-US" dirty="0" smtClean="0"/>
              <a:t> (</a:t>
            </a:r>
            <a:r>
              <a:rPr lang="ru-RU" dirty="0" smtClean="0"/>
              <a:t>для предприятий УИС или организации инвалидов не более 2%). При </a:t>
            </a:r>
            <a:r>
              <a:rPr lang="ru-RU" dirty="0"/>
              <a:t>3-ех отклонениях </a:t>
            </a:r>
            <a:r>
              <a:rPr lang="ru-RU" dirty="0" smtClean="0"/>
              <a:t>по 2-ым частям в течении квартала </a:t>
            </a:r>
            <a:r>
              <a:rPr lang="ru-RU" u="sng" dirty="0" smtClean="0"/>
              <a:t>блокированные</a:t>
            </a:r>
            <a:r>
              <a:rPr lang="en-US" dirty="0" smtClean="0"/>
              <a:t>? </a:t>
            </a:r>
            <a:r>
              <a:rPr lang="ru-RU" dirty="0" smtClean="0"/>
              <a:t>средства перечисляются в соответствующий </a:t>
            </a:r>
            <a:r>
              <a:rPr lang="ru-RU" u="sng" dirty="0" smtClean="0"/>
              <a:t>бюджет</a:t>
            </a:r>
            <a:r>
              <a:rPr lang="en-US" dirty="0" smtClean="0"/>
              <a:t>?</a:t>
            </a:r>
            <a:r>
              <a:rPr lang="ru-RU" dirty="0" smtClean="0"/>
              <a:t> Обеспечение заявок перечисляется заказчику только в случае включения уклонившегося в реестр недобросовестных поставщиков.</a:t>
            </a:r>
          </a:p>
          <a:p>
            <a:pPr marL="285750" indent="-285750">
              <a:buFont typeface="Arial" panose="020B0604020202020204" pitchFamily="34" charset="0"/>
              <a:buChar char="•"/>
            </a:pPr>
            <a:r>
              <a:rPr lang="ru-RU" dirty="0" smtClean="0"/>
              <a:t>!!! Отчет об исполнении этапа размещается только </a:t>
            </a:r>
            <a:r>
              <a:rPr lang="en-US" dirty="0" smtClean="0"/>
              <a:t>“</a:t>
            </a:r>
            <a:r>
              <a:rPr lang="ru-RU" dirty="0"/>
              <a:t>в случае, если предметом контракта является выполнение работ по строительству, реконструкции, капитальному ремонту объектов капитального строительства, по сохранению объектов культурного наследия (памятников истории и культуры) народов Российской Федерации или цена контракта превышает один миллиард рублей</a:t>
            </a:r>
            <a:r>
              <a:rPr lang="en-US" dirty="0" smtClean="0"/>
              <a:t>”.</a:t>
            </a:r>
            <a:endParaRPr lang="ru-RU" dirty="0" smtClean="0"/>
          </a:p>
          <a:p>
            <a:endParaRPr lang="ru-RU" sz="900" dirty="0"/>
          </a:p>
          <a:p>
            <a:r>
              <a:rPr lang="ru-RU" dirty="0" smtClean="0"/>
              <a:t>* На основании Постановления Правительства РФ от 12.04.2018 №439 (но в законе размер не установлен!!!, при этом заказчик обязан установить).</a:t>
            </a:r>
          </a:p>
          <a:p>
            <a:r>
              <a:rPr lang="ru-RU" dirty="0"/>
              <a:t> </a:t>
            </a:r>
            <a:r>
              <a:rPr lang="ru-RU" dirty="0" smtClean="0"/>
              <a:t> </a:t>
            </a:r>
            <a:r>
              <a:rPr lang="ru-RU" i="1" dirty="0"/>
              <a:t> Письмо Минфина России от 23.05.2018 N </a:t>
            </a:r>
            <a:r>
              <a:rPr lang="ru-RU" i="1" dirty="0" smtClean="0"/>
              <a:t>24-02-05/34911 – устанавливать 0,5-1% НМЦК  по аналогии права (рассматривается вопрос о внесении изменений в 44-ФЗ).</a:t>
            </a:r>
            <a:endParaRPr lang="en-US" dirty="0" smtClean="0"/>
          </a:p>
        </p:txBody>
      </p:sp>
      <p:sp>
        <p:nvSpPr>
          <p:cNvPr id="2" name="Номер слайда 1"/>
          <p:cNvSpPr>
            <a:spLocks noGrp="1"/>
          </p:cNvSpPr>
          <p:nvPr>
            <p:ph type="sldNum" sz="quarter" idx="12"/>
          </p:nvPr>
        </p:nvSpPr>
        <p:spPr/>
        <p:txBody>
          <a:bodyPr/>
          <a:lstStyle/>
          <a:p>
            <a:fld id="{25800938-3505-4AFC-AA3C-099AD5E268D3}" type="slidenum">
              <a:rPr lang="ru-RU" smtClean="0"/>
              <a:pPr/>
              <a:t>56</a:t>
            </a:fld>
            <a:endParaRPr lang="ru-RU"/>
          </a:p>
        </p:txBody>
      </p:sp>
    </p:spTree>
    <p:extLst>
      <p:ext uri="{BB962C8B-B14F-4D97-AF65-F5344CB8AC3E}">
        <p14:creationId xmlns:p14="http://schemas.microsoft.com/office/powerpoint/2010/main" val="322126556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179512" y="476672"/>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p>
          <a:p>
            <a:endParaRPr lang="en-US" sz="1400" dirty="0" smtClean="0"/>
          </a:p>
          <a:p>
            <a:pPr marL="285750" indent="-285750">
              <a:buFont typeface="Arial" panose="020B0604020202020204" pitchFamily="34" charset="0"/>
              <a:buChar char="•"/>
            </a:pPr>
            <a:r>
              <a:rPr lang="ru-RU" dirty="0" smtClean="0"/>
              <a:t>Уточнен и типизирован в части сведений порядок подачи заявок на участие в закупках</a:t>
            </a:r>
            <a:r>
              <a:rPr lang="en-US" dirty="0" smtClean="0"/>
              <a:t>: </a:t>
            </a:r>
          </a:p>
          <a:p>
            <a:pPr marL="742950" lvl="1" indent="-285750">
              <a:buFont typeface="Wingdings" panose="05000000000000000000" pitchFamily="2" charset="2"/>
              <a:buChar char="§"/>
            </a:pPr>
            <a:r>
              <a:rPr lang="ru-RU" dirty="0" smtClean="0"/>
              <a:t> </a:t>
            </a:r>
            <a:r>
              <a:rPr lang="en-US" dirty="0" smtClean="0"/>
              <a:t>“</a:t>
            </a:r>
            <a:r>
              <a:rPr lang="ru-RU" dirty="0" smtClean="0"/>
              <a:t>место </a:t>
            </a:r>
            <a:r>
              <a:rPr lang="ru-RU" dirty="0"/>
              <a:t>нахождения (для юридического лица), почтовый адрес участника открытого </a:t>
            </a:r>
            <a:r>
              <a:rPr lang="ru-RU" dirty="0" smtClean="0"/>
              <a:t>конкурса</a:t>
            </a:r>
            <a:r>
              <a:rPr lang="en-US" dirty="0" smtClean="0"/>
              <a:t>”;</a:t>
            </a:r>
          </a:p>
          <a:p>
            <a:pPr marL="742950" lvl="1" indent="-285750">
              <a:buFont typeface="Wingdings" panose="05000000000000000000" pitchFamily="2" charset="2"/>
              <a:buChar char="§"/>
            </a:pPr>
            <a:r>
              <a:rPr lang="ru-RU" dirty="0" smtClean="0"/>
              <a:t>про декларацию о соответствии требованиям</a:t>
            </a:r>
            <a:r>
              <a:rPr lang="en-US" dirty="0" smtClean="0"/>
              <a:t> </a:t>
            </a:r>
            <a:r>
              <a:rPr lang="ru-RU" dirty="0" smtClean="0"/>
              <a:t>ст.31 и ст.30 дополняются </a:t>
            </a:r>
            <a:r>
              <a:rPr lang="ru-RU" dirty="0"/>
              <a:t>текстом </a:t>
            </a:r>
            <a:r>
              <a:rPr lang="ru-RU" i="1" dirty="0" smtClean="0"/>
              <a:t>“указанная </a:t>
            </a:r>
            <a:r>
              <a:rPr lang="ru-RU" i="1" dirty="0"/>
              <a:t>декларация предоставляется с использованием программно-аппаратных средств электронной </a:t>
            </a:r>
            <a:r>
              <a:rPr lang="ru-RU" i="1" dirty="0" smtClean="0"/>
              <a:t>площадки</a:t>
            </a:r>
            <a:r>
              <a:rPr lang="en-US" i="1" dirty="0" smtClean="0"/>
              <a:t>”</a:t>
            </a:r>
            <a:r>
              <a:rPr lang="ru-RU" dirty="0" smtClean="0"/>
              <a:t>;</a:t>
            </a:r>
          </a:p>
          <a:p>
            <a:pPr marL="742950" lvl="1" indent="-285750">
              <a:buFont typeface="Wingdings" panose="05000000000000000000" pitchFamily="2" charset="2"/>
              <a:buChar char="§"/>
            </a:pPr>
            <a:r>
              <a:rPr lang="ru-RU" dirty="0" smtClean="0"/>
              <a:t>по 14 статье </a:t>
            </a:r>
            <a:r>
              <a:rPr lang="en-US" dirty="0" smtClean="0"/>
              <a:t>“</a:t>
            </a:r>
            <a:r>
              <a:rPr lang="ru-RU" i="1" dirty="0"/>
              <a:t>документы, предусмотренные нормативными правовыми актами, принятыми в соответствии со статьей 14 настоящего Федерального закона, в случае закупки товаров, работ, услуг, на которые распространяется действие указанных нормативных правовых актов, или копии таких документов. При отсутствии в заявке на участие в электронном аукционе документов, предусмотренных настоящим пунктом, или копий таких документов эта заявка приравнивается к заявке, в которой содержится предложение о поставке товаров, происходящих из иностранного государства или группы иностранных государств, работ, услуг, соответственно выполняемых, оказываемых иностранными лицами</a:t>
            </a:r>
            <a:r>
              <a:rPr lang="en-US" dirty="0" smtClean="0"/>
              <a:t>”</a:t>
            </a:r>
            <a:r>
              <a:rPr lang="ru-RU" dirty="0" smtClean="0"/>
              <a:t>;</a:t>
            </a:r>
          </a:p>
          <a:p>
            <a:pPr marL="742950" lvl="1" indent="-285750">
              <a:buFont typeface="Wingdings" panose="05000000000000000000" pitchFamily="2" charset="2"/>
              <a:buChar char="§"/>
            </a:pPr>
            <a:r>
              <a:rPr lang="ru-RU" dirty="0"/>
              <a:t>н</a:t>
            </a:r>
            <a:r>
              <a:rPr lang="ru-RU" dirty="0" smtClean="0"/>
              <a:t>аименование страны происхождения, если установлены запреты по ст.14.</a:t>
            </a:r>
            <a:endParaRPr lang="en-US" dirty="0" smtClean="0"/>
          </a:p>
          <a:p>
            <a:pPr marL="285750" indent="-285750">
              <a:buFont typeface="Arial" panose="020B0604020202020204" pitchFamily="34" charset="0"/>
              <a:buChar char="•"/>
            </a:pPr>
            <a:endParaRPr lang="ru-RU" dirty="0"/>
          </a:p>
          <a:p>
            <a:r>
              <a:rPr lang="ru-RU" sz="1400" dirty="0" smtClean="0"/>
              <a:t>Вступление в силу</a:t>
            </a:r>
            <a:r>
              <a:rPr lang="en-US" sz="1400" dirty="0" smtClean="0"/>
              <a:t>:</a:t>
            </a:r>
            <a:r>
              <a:rPr lang="ru-RU" sz="1400" dirty="0" smtClean="0"/>
              <a:t> </a:t>
            </a:r>
            <a:r>
              <a:rPr lang="en-US" sz="1400" dirty="0" smtClean="0"/>
              <a:t> </a:t>
            </a:r>
            <a:r>
              <a:rPr lang="ru-RU" sz="1400" dirty="0" smtClean="0"/>
              <a:t>01 июля 2018 года </a:t>
            </a:r>
          </a:p>
          <a:p>
            <a:r>
              <a:rPr lang="ru-RU" sz="1400" dirty="0" smtClean="0"/>
              <a:t> </a:t>
            </a:r>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57</a:t>
            </a:fld>
            <a:endParaRPr lang="ru-RU"/>
          </a:p>
        </p:txBody>
      </p:sp>
    </p:spTree>
    <p:extLst>
      <p:ext uri="{BB962C8B-B14F-4D97-AF65-F5344CB8AC3E}">
        <p14:creationId xmlns:p14="http://schemas.microsoft.com/office/powerpoint/2010/main" val="47073925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179512" y="476672"/>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p>
          <a:p>
            <a:pPr marL="285750" indent="-285750">
              <a:buFont typeface="Arial" panose="020B0604020202020204" pitchFamily="34" charset="0"/>
              <a:buChar char="•"/>
            </a:pPr>
            <a:r>
              <a:rPr lang="ru-RU" dirty="0" smtClean="0"/>
              <a:t>Уточнения в открытом конкурсе</a:t>
            </a:r>
            <a:r>
              <a:rPr lang="en-US" dirty="0" smtClean="0"/>
              <a:t>: </a:t>
            </a:r>
          </a:p>
          <a:p>
            <a:pPr marL="742950" lvl="1" indent="-285750">
              <a:buFont typeface="Wingdings" panose="05000000000000000000" pitchFamily="2" charset="2"/>
              <a:buChar char="§"/>
            </a:pPr>
            <a:r>
              <a:rPr lang="ru-RU" dirty="0"/>
              <a:t>Из положений об открытом конкурсе устранена ч.2.ст.48 убран перечень исключений, когда не проводится открытый конкурс.</a:t>
            </a:r>
            <a:r>
              <a:rPr lang="en-US" dirty="0"/>
              <a:t> </a:t>
            </a:r>
            <a:r>
              <a:rPr lang="ru-RU" dirty="0" smtClean="0"/>
              <a:t>  </a:t>
            </a:r>
          </a:p>
          <a:p>
            <a:pPr marL="742950" lvl="1" indent="-285750">
              <a:buFont typeface="Wingdings" panose="05000000000000000000" pitchFamily="2" charset="2"/>
              <a:buChar char="§"/>
            </a:pPr>
            <a:r>
              <a:rPr lang="ru-RU" dirty="0" smtClean="0"/>
              <a:t>добавка </a:t>
            </a:r>
            <a:r>
              <a:rPr lang="en-US" i="1" dirty="0" smtClean="0"/>
              <a:t>“</a:t>
            </a:r>
            <a:r>
              <a:rPr lang="ru-RU" i="1" dirty="0"/>
              <a:t>Заявка на участие в открытом конкурсе и </a:t>
            </a:r>
            <a:r>
              <a:rPr lang="ru-RU" b="1" i="1" u="sng" dirty="0" smtClean="0">
                <a:solidFill>
                  <a:srgbClr val="FF0000"/>
                </a:solidFill>
              </a:rPr>
              <a:t>каждый</a:t>
            </a:r>
            <a:r>
              <a:rPr lang="ru-RU" i="1" dirty="0" smtClean="0"/>
              <a:t> </a:t>
            </a:r>
            <a:r>
              <a:rPr lang="ru-RU" i="1" dirty="0"/>
              <a:t>том такой заявки должны содержать опись</a:t>
            </a:r>
            <a:r>
              <a:rPr lang="en-US" dirty="0" smtClean="0"/>
              <a:t>”</a:t>
            </a:r>
            <a:endParaRPr lang="ru-RU" dirty="0" smtClean="0"/>
          </a:p>
          <a:p>
            <a:pPr marL="742950" lvl="1" indent="-285750">
              <a:buFont typeface="Wingdings" panose="05000000000000000000" pitchFamily="2" charset="2"/>
              <a:buChar char="§"/>
            </a:pPr>
            <a:r>
              <a:rPr lang="ru-RU" dirty="0" smtClean="0"/>
              <a:t>почтовый </a:t>
            </a:r>
            <a:r>
              <a:rPr lang="ru-RU" dirty="0"/>
              <a:t>адрес в заявке участника закупки указывается теперь и для физического лица </a:t>
            </a:r>
            <a:r>
              <a:rPr lang="en-US" dirty="0" smtClean="0"/>
              <a:t>;</a:t>
            </a:r>
          </a:p>
          <a:p>
            <a:pPr marL="742950" lvl="1" indent="-285750">
              <a:buFont typeface="Wingdings" panose="05000000000000000000" pitchFamily="2" charset="2"/>
              <a:buChar char="§"/>
            </a:pPr>
            <a:r>
              <a:rPr lang="ru-RU" dirty="0" smtClean="0"/>
              <a:t>добавка </a:t>
            </a:r>
            <a:r>
              <a:rPr lang="en-US" dirty="0" smtClean="0"/>
              <a:t>“</a:t>
            </a:r>
            <a:r>
              <a:rPr lang="ru-RU" i="1" dirty="0"/>
              <a:t>На конверте указывается наименование открытого конкурса (лота), позволяющее определить открытый конкурс (лот), на участие в котором подается заявка</a:t>
            </a:r>
            <a:r>
              <a:rPr lang="ru-RU" dirty="0"/>
              <a:t>.</a:t>
            </a:r>
            <a:r>
              <a:rPr lang="en-US" dirty="0" smtClean="0"/>
              <a:t>”</a:t>
            </a:r>
            <a:r>
              <a:rPr lang="ru-RU" dirty="0" smtClean="0"/>
              <a:t>;</a:t>
            </a:r>
          </a:p>
          <a:p>
            <a:pPr marL="742950" lvl="1" indent="-285750">
              <a:buFont typeface="Wingdings" panose="05000000000000000000" pitchFamily="2" charset="2"/>
              <a:buChar char="§"/>
            </a:pPr>
            <a:r>
              <a:rPr lang="ru-RU" dirty="0" smtClean="0"/>
              <a:t>убраны фразы про </a:t>
            </a:r>
            <a:r>
              <a:rPr lang="en-US" dirty="0" smtClean="0"/>
              <a:t>“</a:t>
            </a:r>
            <a:r>
              <a:rPr lang="ru-RU" i="1" dirty="0" smtClean="0"/>
              <a:t>открытие доступа</a:t>
            </a:r>
            <a:r>
              <a:rPr lang="en-US" dirty="0" smtClean="0"/>
              <a:t>” </a:t>
            </a:r>
            <a:r>
              <a:rPr lang="ru-RU" dirty="0" smtClean="0"/>
              <a:t>и </a:t>
            </a:r>
            <a:r>
              <a:rPr lang="en-US" dirty="0" smtClean="0"/>
              <a:t>“</a:t>
            </a:r>
            <a:r>
              <a:rPr lang="ru-RU" dirty="0"/>
              <a:t>поданным в форме электронных документов заявкам </a:t>
            </a:r>
            <a:r>
              <a:rPr lang="en-US" dirty="0" smtClean="0"/>
              <a:t>”</a:t>
            </a:r>
            <a:r>
              <a:rPr lang="ru-RU" dirty="0" smtClean="0"/>
              <a:t>;</a:t>
            </a:r>
          </a:p>
          <a:p>
            <a:pPr marL="742950" lvl="1" indent="-285750">
              <a:buFont typeface="Wingdings" panose="05000000000000000000" pitchFamily="2" charset="2"/>
              <a:buChar char="§"/>
            </a:pPr>
            <a:r>
              <a:rPr lang="ru-RU" dirty="0" smtClean="0"/>
              <a:t>убрана проблемная фраза про </a:t>
            </a:r>
            <a:r>
              <a:rPr lang="en-US" dirty="0" smtClean="0"/>
              <a:t>“</a:t>
            </a:r>
            <a:r>
              <a:rPr lang="ru-RU" i="1" dirty="0" smtClean="0"/>
              <a:t>предоставлена </a:t>
            </a:r>
            <a:r>
              <a:rPr lang="ru-RU" i="1" dirty="0"/>
              <a:t>возможность получать в режиме реального времени полную информацию о вскрытии конвертов</a:t>
            </a:r>
            <a:r>
              <a:rPr lang="en-US" dirty="0" smtClean="0"/>
              <a:t>”</a:t>
            </a:r>
          </a:p>
          <a:p>
            <a:pPr marL="742950" lvl="1" indent="-285750">
              <a:buFont typeface="Wingdings" panose="05000000000000000000" pitchFamily="2" charset="2"/>
              <a:buChar char="§"/>
            </a:pPr>
            <a:r>
              <a:rPr lang="ru-RU" dirty="0"/>
              <a:t>Исключено требование к участнику закупки всегда предоставлять в составе заявки документы, подтверждающие право участника открытого конкурса на получение преимуществ в соответствии со ст.28 и 29 Закона 44-ФЗ. А в случаях, когда заказчик заявил о получении таких преимуществ теперь не надо заверять копии таких </a:t>
            </a:r>
            <a:r>
              <a:rPr lang="ru-RU" dirty="0" smtClean="0"/>
              <a:t>документов; </a:t>
            </a:r>
            <a:endParaRPr lang="ru-RU"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58</a:t>
            </a:fld>
            <a:endParaRPr lang="ru-RU" dirty="0"/>
          </a:p>
        </p:txBody>
      </p:sp>
    </p:spTree>
    <p:extLst>
      <p:ext uri="{BB962C8B-B14F-4D97-AF65-F5344CB8AC3E}">
        <p14:creationId xmlns:p14="http://schemas.microsoft.com/office/powerpoint/2010/main" val="143133785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179512" y="476672"/>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p>
          <a:p>
            <a:pPr marL="285750" indent="-285750">
              <a:buFont typeface="Arial" panose="020B0604020202020204" pitchFamily="34" charset="0"/>
              <a:buChar char="•"/>
            </a:pPr>
            <a:r>
              <a:rPr lang="ru-RU" dirty="0" smtClean="0"/>
              <a:t>Уточнения в открытом конкурсе</a:t>
            </a:r>
            <a:r>
              <a:rPr lang="en-US" dirty="0" smtClean="0"/>
              <a:t>: </a:t>
            </a:r>
          </a:p>
          <a:p>
            <a:pPr marL="742950" lvl="1" indent="-285750">
              <a:buFont typeface="Wingdings" panose="05000000000000000000" pitchFamily="2" charset="2"/>
              <a:buChar char="§"/>
            </a:pPr>
            <a:r>
              <a:rPr lang="ru-RU" dirty="0" smtClean="0"/>
              <a:t>дополнение в отклонении </a:t>
            </a:r>
            <a:r>
              <a:rPr lang="en-US" dirty="0" smtClean="0"/>
              <a:t>“</a:t>
            </a:r>
            <a:r>
              <a:rPr lang="ru-RU" i="1" dirty="0"/>
              <a:t>в том числе участник конкурса признан не предоставившим обеспечение такой заявки, а также в случаях, предусмотренных нормативными правовыми актами, принятыми в соответствии со </a:t>
            </a:r>
            <a:r>
              <a:rPr lang="ru-RU" i="1" dirty="0" smtClean="0"/>
              <a:t>ст.14 </a:t>
            </a:r>
            <a:r>
              <a:rPr lang="ru-RU" i="1" dirty="0"/>
              <a:t>настоящего </a:t>
            </a:r>
            <a:r>
              <a:rPr lang="ru-RU" i="1" dirty="0" smtClean="0"/>
              <a:t>ФЗ. </a:t>
            </a:r>
            <a:r>
              <a:rPr lang="ru-RU" i="1" dirty="0"/>
              <a:t>Не подлежит отклонению заявка на участие в конкурсе в связи с отсутствием в ней документов, предусмотренных </a:t>
            </a:r>
            <a:r>
              <a:rPr lang="ru-RU" i="1" dirty="0" err="1" smtClean="0"/>
              <a:t>пп</a:t>
            </a:r>
            <a:r>
              <a:rPr lang="ru-RU" i="1" dirty="0" smtClean="0"/>
              <a:t>. </a:t>
            </a:r>
            <a:r>
              <a:rPr lang="ru-RU" i="1" dirty="0"/>
              <a:t>«ж» и «з» </a:t>
            </a:r>
            <a:r>
              <a:rPr lang="ru-RU" i="1" dirty="0" smtClean="0"/>
              <a:t>п.1 ч. </a:t>
            </a:r>
            <a:r>
              <a:rPr lang="ru-RU" i="1" dirty="0"/>
              <a:t>2 </a:t>
            </a:r>
            <a:r>
              <a:rPr lang="ru-RU" i="1" dirty="0" smtClean="0"/>
              <a:t>ст.51 </a:t>
            </a:r>
            <a:r>
              <a:rPr lang="ru-RU" i="1" dirty="0"/>
              <a:t>настоящего </a:t>
            </a:r>
            <a:r>
              <a:rPr lang="ru-RU" i="1" dirty="0" smtClean="0"/>
              <a:t>ФЗ, </a:t>
            </a:r>
            <a:r>
              <a:rPr lang="ru-RU" i="1" dirty="0"/>
              <a:t>за исключением случая закупки </a:t>
            </a:r>
            <a:r>
              <a:rPr lang="ru-RU" i="1" dirty="0" smtClean="0"/>
              <a:t>ТРУ, </a:t>
            </a:r>
            <a:r>
              <a:rPr lang="ru-RU" i="1" dirty="0"/>
              <a:t>в отношении которых установлен запрет, предусмотренный </a:t>
            </a:r>
            <a:r>
              <a:rPr lang="ru-RU" i="1" dirty="0" smtClean="0"/>
              <a:t>ст.14 </a:t>
            </a:r>
            <a:r>
              <a:rPr lang="ru-RU" i="1" dirty="0"/>
              <a:t>настоящего </a:t>
            </a:r>
            <a:r>
              <a:rPr lang="ru-RU" i="1" dirty="0" smtClean="0"/>
              <a:t>ФЗ</a:t>
            </a:r>
            <a:r>
              <a:rPr lang="ru-RU" dirty="0" smtClean="0"/>
              <a:t>.</a:t>
            </a:r>
            <a:r>
              <a:rPr lang="en-US" dirty="0" smtClean="0"/>
              <a:t>”</a:t>
            </a:r>
            <a:r>
              <a:rPr lang="ru-RU" dirty="0" smtClean="0"/>
              <a:t>;</a:t>
            </a:r>
          </a:p>
          <a:p>
            <a:pPr marL="742950" lvl="1" indent="-285750">
              <a:buFont typeface="Wingdings" panose="05000000000000000000" pitchFamily="2" charset="2"/>
              <a:buChar char="§"/>
            </a:pPr>
            <a:r>
              <a:rPr lang="ru-RU" dirty="0"/>
              <a:t>и</a:t>
            </a:r>
            <a:r>
              <a:rPr lang="ru-RU" dirty="0" smtClean="0"/>
              <a:t>сключено </a:t>
            </a:r>
            <a:r>
              <a:rPr lang="ru-RU" dirty="0"/>
              <a:t>требование п.5 ч.2. ст.51 Закона 44-ФЗ к участнику закупки всегда предоставлять в составе заявки документы, подтверждающие внесение обеспечения заявки на участие в открытом конкурсе (теперь только если обеспечение заявки установлено заказчиком и участник закупки не является казенным учреждением</a:t>
            </a:r>
            <a:r>
              <a:rPr lang="ru-RU" dirty="0" smtClean="0"/>
              <a:t>);</a:t>
            </a:r>
          </a:p>
          <a:p>
            <a:pPr marL="742950" lvl="1" indent="-285750">
              <a:buFont typeface="Wingdings" panose="05000000000000000000" pitchFamily="2" charset="2"/>
              <a:buChar char="§"/>
            </a:pPr>
            <a:r>
              <a:rPr lang="ru-RU" dirty="0"/>
              <a:t>н</a:t>
            </a:r>
            <a:r>
              <a:rPr lang="ru-RU" dirty="0" smtClean="0"/>
              <a:t>аименование </a:t>
            </a:r>
            <a:r>
              <a:rPr lang="ru-RU" dirty="0"/>
              <a:t>страны происхождения в заявках на закупки извещения о которых размещены с 1.07.2018 года указывается участником закупки только в случаях, если заказчиком установлены запреты или ограничения по ст.14 Закона 44-ФЗ</a:t>
            </a:r>
            <a:r>
              <a:rPr lang="ru-RU" dirty="0" smtClean="0"/>
              <a:t> </a:t>
            </a:r>
          </a:p>
          <a:p>
            <a:pPr marL="742950" lvl="1" indent="-285750">
              <a:buFont typeface="Wingdings" panose="05000000000000000000" pitchFamily="2" charset="2"/>
              <a:buChar char="§"/>
            </a:pPr>
            <a:r>
              <a:rPr lang="ru-RU" dirty="0" smtClean="0"/>
              <a:t>в протоколе исключено приложение информации предложения участника.</a:t>
            </a:r>
          </a:p>
        </p:txBody>
      </p:sp>
      <p:sp>
        <p:nvSpPr>
          <p:cNvPr id="2" name="Номер слайда 1"/>
          <p:cNvSpPr>
            <a:spLocks noGrp="1"/>
          </p:cNvSpPr>
          <p:nvPr>
            <p:ph type="sldNum" sz="quarter" idx="12"/>
          </p:nvPr>
        </p:nvSpPr>
        <p:spPr/>
        <p:txBody>
          <a:bodyPr/>
          <a:lstStyle/>
          <a:p>
            <a:fld id="{25800938-3505-4AFC-AA3C-099AD5E268D3}" type="slidenum">
              <a:rPr lang="ru-RU" smtClean="0"/>
              <a:pPr/>
              <a:t>59</a:t>
            </a:fld>
            <a:endParaRPr lang="ru-RU" dirty="0"/>
          </a:p>
        </p:txBody>
      </p:sp>
    </p:spTree>
    <p:extLst>
      <p:ext uri="{BB962C8B-B14F-4D97-AF65-F5344CB8AC3E}">
        <p14:creationId xmlns:p14="http://schemas.microsoft.com/office/powerpoint/2010/main" val="37127420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Пример ответственности</a:t>
            </a:r>
            <a:endParaRPr lang="ru-RU" sz="2400" b="1" dirty="0">
              <a:solidFill>
                <a:prstClr val="black"/>
              </a:solidFill>
            </a:endParaRPr>
          </a:p>
        </p:txBody>
      </p:sp>
      <p:sp>
        <p:nvSpPr>
          <p:cNvPr id="39" name="Прямоугольник 38"/>
          <p:cNvSpPr/>
          <p:nvPr/>
        </p:nvSpPr>
        <p:spPr>
          <a:xfrm>
            <a:off x="179513" y="467750"/>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marL="285750" indent="-285750">
              <a:buFont typeface="Wingdings" panose="05000000000000000000" pitchFamily="2" charset="2"/>
              <a:buChar char="Ø"/>
            </a:pPr>
            <a:r>
              <a:rPr lang="ru-RU" altLang="ru-RU" b="1" dirty="0" smtClean="0">
                <a:solidFill>
                  <a:srgbClr val="000000"/>
                </a:solidFill>
                <a:latin typeface="Arial Cyr" panose="020B0604020202020204" pitchFamily="34" charset="0"/>
              </a:rPr>
              <a:t>Бывший </a:t>
            </a:r>
            <a:r>
              <a:rPr lang="ru-RU" altLang="ru-RU" b="1" dirty="0">
                <a:solidFill>
                  <a:srgbClr val="000000"/>
                </a:solidFill>
                <a:latin typeface="Arial Cyr" panose="020B0604020202020204" pitchFamily="34" charset="0"/>
              </a:rPr>
              <a:t>замглавы центра </a:t>
            </a:r>
            <a:r>
              <a:rPr lang="ru-RU" altLang="ru-RU" b="1" dirty="0" err="1">
                <a:solidFill>
                  <a:srgbClr val="000000"/>
                </a:solidFill>
                <a:latin typeface="Arial Cyr" panose="020B0604020202020204" pitchFamily="34" charset="0"/>
              </a:rPr>
              <a:t>госзакупок</a:t>
            </a:r>
            <a:r>
              <a:rPr lang="ru-RU" altLang="ru-RU" b="1" dirty="0">
                <a:solidFill>
                  <a:srgbClr val="000000"/>
                </a:solidFill>
                <a:latin typeface="Arial Cyr" panose="020B0604020202020204" pitchFamily="34" charset="0"/>
              </a:rPr>
              <a:t> Хакасии осуждена условно за мошенничество при покупке </a:t>
            </a:r>
            <a:r>
              <a:rPr lang="ru-RU" altLang="ru-RU" b="1" dirty="0" smtClean="0">
                <a:solidFill>
                  <a:srgbClr val="000000"/>
                </a:solidFill>
                <a:latin typeface="Arial Cyr" panose="020B0604020202020204" pitchFamily="34" charset="0"/>
              </a:rPr>
              <a:t>медоборудования</a:t>
            </a:r>
          </a:p>
          <a:p>
            <a:endParaRPr lang="ru-RU" altLang="ru-RU" b="1" dirty="0" smtClean="0">
              <a:solidFill>
                <a:srgbClr val="000000"/>
              </a:solidFill>
              <a:latin typeface="Arial Cyr" panose="020B0604020202020204" pitchFamily="34" charset="0"/>
            </a:endParaRPr>
          </a:p>
          <a:p>
            <a:pPr algn="just"/>
            <a:r>
              <a:rPr lang="ru-RU" dirty="0" smtClean="0"/>
              <a:t>   Абаканский </a:t>
            </a:r>
            <a:r>
              <a:rPr lang="ru-RU" dirty="0"/>
              <a:t>городской суд признал бывшего заместителя руководителя "Межведомственного центра организации закупок" Ингу </a:t>
            </a:r>
            <a:r>
              <a:rPr lang="ru-RU" dirty="0" err="1"/>
              <a:t>Мелузову</a:t>
            </a:r>
            <a:r>
              <a:rPr lang="ru-RU" dirty="0"/>
              <a:t> виновной в мошенничестве при закупке медицинского оборудования и медицинских изделий для оснащения республиканских лечебных </a:t>
            </a:r>
            <a:r>
              <a:rPr lang="ru-RU" dirty="0" smtClean="0"/>
              <a:t>учреждений.</a:t>
            </a:r>
          </a:p>
          <a:p>
            <a:pPr algn="just"/>
            <a:r>
              <a:rPr lang="ru-RU" dirty="0"/>
              <a:t> </a:t>
            </a:r>
            <a:r>
              <a:rPr lang="ru-RU" dirty="0" smtClean="0"/>
              <a:t>  </a:t>
            </a:r>
            <a:r>
              <a:rPr lang="ru-RU" dirty="0" err="1" smtClean="0"/>
              <a:t>И.Мелузова</a:t>
            </a:r>
            <a:r>
              <a:rPr lang="ru-RU" dirty="0" smtClean="0"/>
              <a:t> </a:t>
            </a:r>
            <a:r>
              <a:rPr lang="ru-RU" dirty="0"/>
              <a:t>признана виновной по ч. 4 ст. 159 УК РФ (мошенничество, совершенное лицом с использованием своего служебного положения, организованной группой в особо крупном размере) и приговорена к трем годам лишения свободы </a:t>
            </a:r>
            <a:r>
              <a:rPr lang="ru-RU" dirty="0" smtClean="0"/>
              <a:t>условно.</a:t>
            </a:r>
          </a:p>
          <a:p>
            <a:pPr algn="just"/>
            <a:r>
              <a:rPr lang="ru-RU" dirty="0"/>
              <a:t> </a:t>
            </a:r>
            <a:r>
              <a:rPr lang="ru-RU" dirty="0" smtClean="0"/>
              <a:t>  Преступная </a:t>
            </a:r>
            <a:r>
              <a:rPr lang="ru-RU" dirty="0"/>
              <a:t>группа при проведении закупок медоборудования вносила в документы условия, согласно которым выполнить контракт могли только определенные коммерческие структуры</a:t>
            </a:r>
            <a:r>
              <a:rPr lang="ru-RU" dirty="0" smtClean="0"/>
              <a:t>. От </a:t>
            </a:r>
            <a:r>
              <a:rPr lang="ru-RU" dirty="0"/>
              <a:t>каждого заключенного </a:t>
            </a:r>
            <a:r>
              <a:rPr lang="ru-RU" dirty="0" err="1"/>
              <a:t>госконтракта</a:t>
            </a:r>
            <a:r>
              <a:rPr lang="ru-RU" dirty="0"/>
              <a:t> руководителям преступного сообщества передавались "откаты" в размере от 10 до 20 </a:t>
            </a:r>
            <a:r>
              <a:rPr lang="ru-RU" dirty="0" smtClean="0"/>
              <a:t>%".</a:t>
            </a:r>
          </a:p>
          <a:p>
            <a:pPr algn="just"/>
            <a:r>
              <a:rPr lang="ru-RU" dirty="0"/>
              <a:t> </a:t>
            </a:r>
            <a:r>
              <a:rPr lang="ru-RU" dirty="0" smtClean="0"/>
              <a:t>  В </a:t>
            </a:r>
            <a:r>
              <a:rPr lang="ru-RU" dirty="0"/>
              <a:t>общей сложности из бюджета было похищено более 90 млн рублей. При этом участники группы планировали похитить более 138 млн рублей, но были задержаны правоохранителями</a:t>
            </a:r>
            <a:r>
              <a:rPr lang="ru-RU" dirty="0" smtClean="0"/>
              <a:t>.</a:t>
            </a:r>
          </a:p>
          <a:p>
            <a:pPr algn="just"/>
            <a:r>
              <a:rPr lang="ru-RU" dirty="0"/>
              <a:t> </a:t>
            </a:r>
            <a:r>
              <a:rPr lang="ru-RU" dirty="0" smtClean="0"/>
              <a:t>  Суд </a:t>
            </a:r>
            <a:r>
              <a:rPr lang="ru-RU" dirty="0"/>
              <a:t>признал виновным еще одного участника ОПГ, 30-летнего Петра </a:t>
            </a:r>
            <a:r>
              <a:rPr lang="ru-RU" dirty="0" err="1"/>
              <a:t>Козаря</a:t>
            </a:r>
            <a:r>
              <a:rPr lang="ru-RU" dirty="0"/>
              <a:t>, виновным по ч. 4 ст. 159 УК РФ (мошенничество, совершенное организованной группой, в особо крупном размере) и приговорил его к четырем годам условно, приняв во внимание его активную помощь следствию, в том числе изобличение сообщников.</a:t>
            </a:r>
          </a:p>
        </p:txBody>
      </p:sp>
      <p:sp>
        <p:nvSpPr>
          <p:cNvPr id="2" name="Номер слайда 1"/>
          <p:cNvSpPr>
            <a:spLocks noGrp="1"/>
          </p:cNvSpPr>
          <p:nvPr>
            <p:ph type="sldNum" sz="quarter" idx="12"/>
          </p:nvPr>
        </p:nvSpPr>
        <p:spPr/>
        <p:txBody>
          <a:bodyPr/>
          <a:lstStyle/>
          <a:p>
            <a:fld id="{25800938-3505-4AFC-AA3C-099AD5E268D3}" type="slidenum">
              <a:rPr lang="ru-RU" smtClean="0"/>
              <a:pPr/>
              <a:t>6</a:t>
            </a:fld>
            <a:endParaRPr lang="ru-RU"/>
          </a:p>
        </p:txBody>
      </p:sp>
    </p:spTree>
    <p:extLst>
      <p:ext uri="{BB962C8B-B14F-4D97-AF65-F5344CB8AC3E}">
        <p14:creationId xmlns:p14="http://schemas.microsoft.com/office/powerpoint/2010/main" val="388145465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179512" y="476672"/>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p>
          <a:p>
            <a:pPr marL="285750" indent="-285750">
              <a:buFont typeface="Arial" panose="020B0604020202020204" pitchFamily="34" charset="0"/>
              <a:buChar char="•"/>
            </a:pPr>
            <a:r>
              <a:rPr lang="ru-RU" dirty="0" smtClean="0"/>
              <a:t>Уточнения в запросе котировок</a:t>
            </a:r>
            <a:r>
              <a:rPr lang="en-US" dirty="0" smtClean="0"/>
              <a:t>: </a:t>
            </a:r>
          </a:p>
          <a:p>
            <a:pPr marL="742950" lvl="1" indent="-285750">
              <a:buFont typeface="Wingdings" panose="05000000000000000000" pitchFamily="2" charset="2"/>
              <a:buChar char="§"/>
            </a:pPr>
            <a:r>
              <a:rPr lang="ru-RU" dirty="0" smtClean="0"/>
              <a:t>из </a:t>
            </a:r>
            <a:r>
              <a:rPr lang="ru-RU" dirty="0"/>
              <a:t>положений о запросе котировок исключены нормы о заявках на участие в закупке в форме электронного документа и об открытии доступа к поданным в форме электронных документов заявкам на участие в запросе </a:t>
            </a:r>
            <a:r>
              <a:rPr lang="ru-RU" dirty="0" smtClean="0"/>
              <a:t>котировок;</a:t>
            </a:r>
          </a:p>
          <a:p>
            <a:pPr marL="742950" lvl="1" indent="-285750">
              <a:buFont typeface="Wingdings" panose="05000000000000000000" pitchFamily="2" charset="2"/>
              <a:buChar char="§"/>
            </a:pPr>
            <a:r>
              <a:rPr lang="ru-RU" dirty="0"/>
              <a:t>кроме места нахождения (места жительства) указывается и почтовый адрес участника </a:t>
            </a:r>
            <a:r>
              <a:rPr lang="ru-RU" dirty="0" smtClean="0"/>
              <a:t>закупки;</a:t>
            </a:r>
          </a:p>
          <a:p>
            <a:pPr marL="742950" lvl="1" indent="-285750">
              <a:buFont typeface="Wingdings" panose="05000000000000000000" pitchFamily="2" charset="2"/>
              <a:buChar char="§"/>
            </a:pPr>
            <a:r>
              <a:rPr lang="ru-RU" dirty="0"/>
              <a:t>к</a:t>
            </a:r>
            <a:r>
              <a:rPr lang="ru-RU" dirty="0" smtClean="0"/>
              <a:t>роме </a:t>
            </a:r>
            <a:r>
              <a:rPr lang="ru-RU" dirty="0"/>
              <a:t>предложения о цене контракта в заявке участника закупки теперь указывается и предложение о цене каждого наименования поставляемого товара в случае осуществления закупки </a:t>
            </a:r>
            <a:r>
              <a:rPr lang="ru-RU" dirty="0" smtClean="0"/>
              <a:t>товара;</a:t>
            </a:r>
          </a:p>
          <a:p>
            <a:pPr marL="742950" lvl="1" indent="-285750">
              <a:buFont typeface="Wingdings" panose="05000000000000000000" pitchFamily="2" charset="2"/>
              <a:buChar char="§"/>
            </a:pPr>
            <a:r>
              <a:rPr lang="ru-RU" dirty="0"/>
              <a:t>и</a:t>
            </a:r>
            <a:r>
              <a:rPr lang="ru-RU" dirty="0" smtClean="0"/>
              <a:t>сключено </a:t>
            </a:r>
            <a:r>
              <a:rPr lang="ru-RU" dirty="0"/>
              <a:t>требование к участнику закупки всегда предоставлять в составе заявки документы, подтверждающие право участника открытого конкурса на получение преимуществ в соответствии со ст.28 и 29 Закона </a:t>
            </a:r>
            <a:r>
              <a:rPr lang="ru-RU" dirty="0" smtClean="0"/>
              <a:t>44-ФЗ;</a:t>
            </a:r>
          </a:p>
          <a:p>
            <a:pPr marL="742950" lvl="1" indent="-285750">
              <a:buFont typeface="Wingdings" panose="05000000000000000000" pitchFamily="2" charset="2"/>
              <a:buChar char="§"/>
            </a:pPr>
            <a:r>
              <a:rPr lang="ru-RU" dirty="0"/>
              <a:t>п</a:t>
            </a:r>
            <a:r>
              <a:rPr lang="ru-RU" dirty="0" smtClean="0"/>
              <a:t>ри </a:t>
            </a:r>
            <a:r>
              <a:rPr lang="ru-RU" dirty="0"/>
              <a:t>установлении запретов или ограничений по ст.14 Закона 44-ФЗ участник закупки предоставляет документы, предусмотренные соответствующими нормативными правовыми актами, принятыми в соответствии с частями 3 и 4 статьи 14 Закона 44-ФЗ. Отсутствие таких документов приравнивает заявку к заявке с предложением товаров из иностранного государства или группы иностранных государств, работ, услуг, выполняемых иностранными лицами </a:t>
            </a:r>
            <a:r>
              <a:rPr lang="ru-RU" dirty="0" smtClean="0"/>
              <a:t>.</a:t>
            </a:r>
          </a:p>
        </p:txBody>
      </p:sp>
      <p:sp>
        <p:nvSpPr>
          <p:cNvPr id="2" name="Номер слайда 1"/>
          <p:cNvSpPr>
            <a:spLocks noGrp="1"/>
          </p:cNvSpPr>
          <p:nvPr>
            <p:ph type="sldNum" sz="quarter" idx="12"/>
          </p:nvPr>
        </p:nvSpPr>
        <p:spPr/>
        <p:txBody>
          <a:bodyPr/>
          <a:lstStyle/>
          <a:p>
            <a:fld id="{25800938-3505-4AFC-AA3C-099AD5E268D3}" type="slidenum">
              <a:rPr lang="ru-RU" smtClean="0"/>
              <a:pPr/>
              <a:t>60</a:t>
            </a:fld>
            <a:endParaRPr lang="ru-RU"/>
          </a:p>
        </p:txBody>
      </p:sp>
    </p:spTree>
    <p:extLst>
      <p:ext uri="{BB962C8B-B14F-4D97-AF65-F5344CB8AC3E}">
        <p14:creationId xmlns:p14="http://schemas.microsoft.com/office/powerpoint/2010/main" val="35195649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179512" y="476672"/>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p>
          <a:p>
            <a:pPr marL="285750" indent="-285750">
              <a:buFont typeface="Arial" panose="020B0604020202020204" pitchFamily="34" charset="0"/>
              <a:buChar char="•"/>
            </a:pPr>
            <a:r>
              <a:rPr lang="ru-RU" dirty="0" smtClean="0"/>
              <a:t>Уточнения в запросе котировок</a:t>
            </a:r>
            <a:r>
              <a:rPr lang="en-US" dirty="0" smtClean="0"/>
              <a:t>: </a:t>
            </a:r>
          </a:p>
          <a:p>
            <a:pPr marL="742950" lvl="1" indent="-285750">
              <a:buFont typeface="Wingdings" panose="05000000000000000000" pitchFamily="2" charset="2"/>
              <a:buChar char="§"/>
            </a:pPr>
            <a:r>
              <a:rPr lang="ru-RU" dirty="0"/>
              <a:t>з</a:t>
            </a:r>
            <a:r>
              <a:rPr lang="ru-RU" dirty="0" smtClean="0"/>
              <a:t>аявка </a:t>
            </a:r>
            <a:r>
              <a:rPr lang="ru-RU" dirty="0"/>
              <a:t>на участие в запросе котировок дополнена предоставлением декларация о соответствии участника запроса котировок требованиям, установленным в соответствии с п.п.3-9 ч.1 ст.31 Закона 44-ФЗ</a:t>
            </a:r>
            <a:r>
              <a:rPr lang="ru-RU" dirty="0" smtClean="0"/>
              <a:t>;</a:t>
            </a:r>
          </a:p>
          <a:p>
            <a:pPr marL="742950" lvl="1" indent="-285750">
              <a:buFont typeface="Wingdings" panose="05000000000000000000" pitchFamily="2" charset="2"/>
              <a:buChar char="§"/>
            </a:pPr>
            <a:r>
              <a:rPr lang="ru-RU" dirty="0"/>
              <a:t>у</a:t>
            </a:r>
            <a:r>
              <a:rPr lang="ru-RU" dirty="0" smtClean="0"/>
              <a:t>точнен </a:t>
            </a:r>
            <a:r>
              <a:rPr lang="ru-RU" dirty="0"/>
              <a:t>в </a:t>
            </a:r>
            <a:r>
              <a:rPr lang="ru-RU" dirty="0" smtClean="0"/>
              <a:t>порядок </a:t>
            </a:r>
            <a:r>
              <a:rPr lang="ru-RU" dirty="0"/>
              <a:t>возврата заявки участника закупки, поступившей после окончания срока подачи заявок на участие в запросе </a:t>
            </a:r>
            <a:r>
              <a:rPr lang="ru-RU" dirty="0" smtClean="0"/>
              <a:t>котировок (в </a:t>
            </a:r>
            <a:r>
              <a:rPr lang="ru-RU" dirty="0" err="1" smtClean="0"/>
              <a:t>т.ч</a:t>
            </a:r>
            <a:r>
              <a:rPr lang="ru-RU" dirty="0" smtClean="0"/>
              <a:t>. при отсутствии сведений о подавшем заявку участнике);</a:t>
            </a:r>
          </a:p>
          <a:p>
            <a:pPr marL="742950" lvl="1" indent="-285750">
              <a:buFont typeface="Wingdings" panose="05000000000000000000" pitchFamily="2" charset="2"/>
              <a:buChar char="§"/>
            </a:pPr>
            <a:r>
              <a:rPr lang="ru-RU" dirty="0" smtClean="0"/>
              <a:t>в </a:t>
            </a:r>
            <a:r>
              <a:rPr lang="ru-RU" dirty="0"/>
              <a:t>протокол рассмотрения и оценки заявок на участие в запросе котировок добавлена следующая информация: наименования, характеристик поставляемого товара (в случае осуществления поставки товара</a:t>
            </a:r>
            <a:r>
              <a:rPr lang="ru-RU" dirty="0" smtClean="0"/>
              <a:t>);</a:t>
            </a:r>
          </a:p>
          <a:p>
            <a:pPr marL="742950" lvl="1" indent="-285750">
              <a:buFont typeface="Wingdings" panose="05000000000000000000" pitchFamily="2" charset="2"/>
              <a:buChar char="§"/>
            </a:pPr>
            <a:r>
              <a:rPr lang="ru-RU" dirty="0"/>
              <a:t>п</a:t>
            </a:r>
            <a:r>
              <a:rPr lang="ru-RU" dirty="0" smtClean="0"/>
              <a:t>ри </a:t>
            </a:r>
            <a:r>
              <a:rPr lang="ru-RU" dirty="0"/>
              <a:t>заключении контракта в такой контракт вносятся наименования, характеристик поставляемого товара (в случае осуществления поставки товара), предложенных в заявке участника </a:t>
            </a:r>
            <a:r>
              <a:rPr lang="ru-RU" dirty="0" smtClean="0"/>
              <a:t>закупки.</a:t>
            </a:r>
          </a:p>
        </p:txBody>
      </p:sp>
      <p:sp>
        <p:nvSpPr>
          <p:cNvPr id="2" name="Номер слайда 1"/>
          <p:cNvSpPr>
            <a:spLocks noGrp="1"/>
          </p:cNvSpPr>
          <p:nvPr>
            <p:ph type="sldNum" sz="quarter" idx="12"/>
          </p:nvPr>
        </p:nvSpPr>
        <p:spPr/>
        <p:txBody>
          <a:bodyPr/>
          <a:lstStyle/>
          <a:p>
            <a:fld id="{25800938-3505-4AFC-AA3C-099AD5E268D3}" type="slidenum">
              <a:rPr lang="ru-RU" smtClean="0"/>
              <a:pPr/>
              <a:t>61</a:t>
            </a:fld>
            <a:endParaRPr lang="ru-RU"/>
          </a:p>
        </p:txBody>
      </p:sp>
    </p:spTree>
    <p:extLst>
      <p:ext uri="{BB962C8B-B14F-4D97-AF65-F5344CB8AC3E}">
        <p14:creationId xmlns:p14="http://schemas.microsoft.com/office/powerpoint/2010/main" val="29229274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204346" y="476672"/>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p>
          <a:p>
            <a:pPr marL="285750" indent="-285750">
              <a:buFont typeface="Arial" panose="020B0604020202020204" pitchFamily="34" charset="0"/>
              <a:buChar char="•"/>
            </a:pPr>
            <a:r>
              <a:rPr lang="ru-RU" dirty="0" smtClean="0"/>
              <a:t>Уточнения в запросе предложений</a:t>
            </a:r>
            <a:r>
              <a:rPr lang="en-US" dirty="0" smtClean="0"/>
              <a:t>: </a:t>
            </a:r>
          </a:p>
          <a:p>
            <a:pPr marL="742950" lvl="1" indent="-285750">
              <a:buFont typeface="Wingdings" panose="05000000000000000000" pitchFamily="2" charset="2"/>
              <a:buChar char="§"/>
            </a:pPr>
            <a:r>
              <a:rPr lang="ru-RU" dirty="0" smtClean="0"/>
              <a:t>запрос </a:t>
            </a:r>
            <a:r>
              <a:rPr lang="ru-RU" dirty="0"/>
              <a:t>предложений больше не проводится при несостоявшемся электронном аукционе (в этом случае может проводится запрос предложений в электронной форме);</a:t>
            </a:r>
            <a:endParaRPr lang="ru-RU" dirty="0" smtClean="0"/>
          </a:p>
          <a:p>
            <a:pPr marL="742950" lvl="1" indent="-285750">
              <a:buFont typeface="Wingdings" panose="05000000000000000000" pitchFamily="2" charset="2"/>
              <a:buChar char="§"/>
            </a:pPr>
            <a:r>
              <a:rPr lang="ru-RU" dirty="0" smtClean="0"/>
              <a:t>из </a:t>
            </a:r>
            <a:r>
              <a:rPr lang="ru-RU" dirty="0"/>
              <a:t>положений о запросе предложений исключены нормы о заявках на участие в закупке в форме электронного документа и об открытии доступа к поданным в форме электронных документов заявкам на участие в запросе предложений;</a:t>
            </a:r>
            <a:endParaRPr lang="ru-RU" dirty="0" smtClean="0"/>
          </a:p>
          <a:p>
            <a:pPr marL="742950" lvl="1" indent="-285750">
              <a:buFont typeface="Wingdings" panose="05000000000000000000" pitchFamily="2" charset="2"/>
              <a:buChar char="§"/>
            </a:pPr>
            <a:r>
              <a:rPr lang="ru-RU" dirty="0"/>
              <a:t>т</a:t>
            </a:r>
            <a:r>
              <a:rPr lang="ru-RU" dirty="0" smtClean="0"/>
              <a:t>еперь </a:t>
            </a:r>
            <a:r>
              <a:rPr lang="ru-RU" dirty="0"/>
              <a:t>в запросе котировок кроме места нахождения (места жительства) указывается и почтовый адрес участника </a:t>
            </a:r>
            <a:r>
              <a:rPr lang="ru-RU" dirty="0" smtClean="0"/>
              <a:t>закупки;</a:t>
            </a:r>
          </a:p>
          <a:p>
            <a:pPr marL="742950" lvl="1" indent="-285750">
              <a:buFont typeface="Wingdings" panose="05000000000000000000" pitchFamily="2" charset="2"/>
              <a:buChar char="§"/>
            </a:pPr>
            <a:r>
              <a:rPr lang="ru-RU" dirty="0"/>
              <a:t>При установлении запретов или ограничений по ст.14 Закона 44-ФЗ участник закупки предоставляет документы, предусмотренные соответствующими нормативными правовыми актами, принятыми в соответствии со ст.14 Закона 44-ФЗ. Отсутствие таких документов приравнивает заявку к заявке с предложением товаров из иностранного государства или группы иностранных государств, работ, услуг, выполняемых иностранными </a:t>
            </a:r>
            <a:r>
              <a:rPr lang="ru-RU" dirty="0" smtClean="0"/>
              <a:t>лицами</a:t>
            </a:r>
            <a:r>
              <a:rPr lang="ru-RU" dirty="0"/>
              <a:t>;</a:t>
            </a:r>
            <a:endParaRPr lang="ru-RU" dirty="0" smtClean="0"/>
          </a:p>
          <a:p>
            <a:pPr marL="742950" lvl="1" indent="-285750">
              <a:buFont typeface="Wingdings" panose="05000000000000000000" pitchFamily="2" charset="2"/>
              <a:buChar char="§"/>
            </a:pPr>
            <a:r>
              <a:rPr lang="ru-RU" dirty="0" smtClean="0"/>
              <a:t>Введена ч.10.1, устанавливающая содержание протокола проведения запроса предложений;</a:t>
            </a:r>
          </a:p>
          <a:p>
            <a:pPr marL="742950" lvl="1" indent="-285750">
              <a:buFont typeface="Wingdings" panose="05000000000000000000" pitchFamily="2" charset="2"/>
              <a:buChar char="§"/>
            </a:pPr>
            <a:r>
              <a:rPr lang="ru-RU" dirty="0" smtClean="0"/>
              <a:t>При </a:t>
            </a:r>
            <a:r>
              <a:rPr lang="ru-RU" dirty="0"/>
              <a:t>подаче окончательных предложений участникам закупки введен запрет на ухудшение условий, содержащихся в поданной заявке участника закупки, нарушение которого влечет отклонение такого окончательного </a:t>
            </a:r>
            <a:r>
              <a:rPr lang="ru-RU" dirty="0" smtClean="0"/>
              <a:t>предложения (в этом случае используется предложение участника, поданное ранее).</a:t>
            </a:r>
          </a:p>
        </p:txBody>
      </p:sp>
      <p:sp>
        <p:nvSpPr>
          <p:cNvPr id="2" name="Номер слайда 1"/>
          <p:cNvSpPr>
            <a:spLocks noGrp="1"/>
          </p:cNvSpPr>
          <p:nvPr>
            <p:ph type="sldNum" sz="quarter" idx="12"/>
          </p:nvPr>
        </p:nvSpPr>
        <p:spPr/>
        <p:txBody>
          <a:bodyPr/>
          <a:lstStyle/>
          <a:p>
            <a:fld id="{25800938-3505-4AFC-AA3C-099AD5E268D3}" type="slidenum">
              <a:rPr lang="ru-RU" smtClean="0"/>
              <a:pPr/>
              <a:t>62</a:t>
            </a:fld>
            <a:endParaRPr lang="ru-RU"/>
          </a:p>
        </p:txBody>
      </p:sp>
    </p:spTree>
    <p:extLst>
      <p:ext uri="{BB962C8B-B14F-4D97-AF65-F5344CB8AC3E}">
        <p14:creationId xmlns:p14="http://schemas.microsoft.com/office/powerpoint/2010/main" val="194097028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179512" y="476672"/>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p>
          <a:p>
            <a:pPr marL="285750" indent="-285750">
              <a:buFont typeface="Arial" panose="020B0604020202020204" pitchFamily="34" charset="0"/>
              <a:buChar char="•"/>
            </a:pPr>
            <a:r>
              <a:rPr lang="en-US" dirty="0"/>
              <a:t>!!! </a:t>
            </a:r>
            <a:r>
              <a:rPr lang="ru-RU" dirty="0"/>
              <a:t>Отменяется странная ч.26 ст.95 о публикации в течение 1 рабочего дня информации об изменении или расторжении контракта.</a:t>
            </a:r>
          </a:p>
          <a:p>
            <a:pPr marL="285750" indent="-285750">
              <a:buFont typeface="Arial" panose="020B0604020202020204" pitchFamily="34" charset="0"/>
              <a:buChar char="•"/>
            </a:pPr>
            <a:r>
              <a:rPr lang="ru-RU" dirty="0"/>
              <a:t>Исключается казначейский контроль за информацией, содержащейся в протоколах определения поставщиков информации, содержащейся в документации.</a:t>
            </a:r>
          </a:p>
          <a:p>
            <a:pPr marL="285750" indent="-285750">
              <a:buFont typeface="Arial" panose="020B0604020202020204" pitchFamily="34" charset="0"/>
              <a:buChar char="•"/>
            </a:pPr>
            <a:r>
              <a:rPr lang="ru-RU" dirty="0" smtClean="0"/>
              <a:t>В реестр контрактов вносится </a:t>
            </a:r>
            <a:r>
              <a:rPr lang="ru-RU" dirty="0"/>
              <a:t>почтовый адрес поставщика (подрядчика, исполнителя</a:t>
            </a:r>
            <a:r>
              <a:rPr lang="ru-RU" dirty="0" smtClean="0"/>
              <a:t>).</a:t>
            </a:r>
          </a:p>
          <a:p>
            <a:pPr marL="285750" indent="-285750">
              <a:buFont typeface="Arial" panose="020B0604020202020204" pitchFamily="34" charset="0"/>
              <a:buChar char="•"/>
            </a:pPr>
            <a:r>
              <a:rPr lang="ru-RU" dirty="0" smtClean="0"/>
              <a:t>!!! В реестр контрактов информация о заключении, изменении контрактов, сведения и документы исполнения (начисление неустоек, акты, платежки) вносится в срок 5 рабочих дней (вместо 3-ех). По ПП№1084 дополнительно указывается почтовый адрес поставщика (подрядчика, исполнителя).</a:t>
            </a:r>
          </a:p>
          <a:p>
            <a:pPr marL="285750" indent="-285750">
              <a:buFont typeface="Arial" panose="020B0604020202020204" pitchFamily="34" charset="0"/>
              <a:buChar char="•"/>
            </a:pPr>
            <a:r>
              <a:rPr lang="ru-RU" dirty="0" smtClean="0"/>
              <a:t>Казначейство заказчикам ЭП выдает до 31.12.2018 года.</a:t>
            </a:r>
          </a:p>
          <a:p>
            <a:pPr marL="285750" indent="-285750">
              <a:buFont typeface="Arial" panose="020B0604020202020204" pitchFamily="34" charset="0"/>
              <a:buChar char="•"/>
            </a:pPr>
            <a:r>
              <a:rPr lang="ru-RU" dirty="0"/>
              <a:t>Конкурентными способами определения поставщиков (подрядчиков, исполнителей) являются конкурсы (открытый конкурс, конкурс с ограниченным участием, двухэтапный конкурс, закрытый конкурс, закрытый конкурс с ограниченным участием, закрытый двухэтапный конкурс), аукционы (электронный аукцион, закрытый аукцион), запрос котировок, запрос предложений. С учетом особенностей, установленных настоящим Федеральным законом, </a:t>
            </a:r>
            <a:r>
              <a:rPr lang="ru-RU" u="sng" dirty="0"/>
              <a:t>в электронной форме проводятся открытый конкурс, конкурс с ограниченным участием, двухэтапный конкурс,</a:t>
            </a:r>
            <a:r>
              <a:rPr lang="ru-RU" dirty="0"/>
              <a:t> электронный аукцион, </a:t>
            </a:r>
            <a:r>
              <a:rPr lang="ru-RU" u="sng" dirty="0"/>
              <a:t>запрос котировок, запрос предложений</a:t>
            </a:r>
            <a:r>
              <a:rPr lang="ru-RU" dirty="0"/>
              <a:t> (далее также – электронные процедуры</a:t>
            </a:r>
            <a:r>
              <a:rPr lang="ru-RU" dirty="0" smtClean="0"/>
              <a:t>).</a:t>
            </a:r>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63</a:t>
            </a:fld>
            <a:endParaRPr lang="ru-RU"/>
          </a:p>
        </p:txBody>
      </p:sp>
    </p:spTree>
    <p:extLst>
      <p:ext uri="{BB962C8B-B14F-4D97-AF65-F5344CB8AC3E}">
        <p14:creationId xmlns:p14="http://schemas.microsoft.com/office/powerpoint/2010/main" val="54616191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25800938-3505-4AFC-AA3C-099AD5E268D3}" type="slidenum">
              <a:rPr lang="ru-RU" smtClean="0"/>
              <a:pPr/>
              <a:t>64</a:t>
            </a:fld>
            <a:endParaRPr lang="ru-RU"/>
          </a:p>
        </p:txBody>
      </p:sp>
      <p:graphicFrame>
        <p:nvGraphicFramePr>
          <p:cNvPr id="4" name="Объект 3"/>
          <p:cNvGraphicFramePr>
            <a:graphicFrameLocks noChangeAspect="1"/>
          </p:cNvGraphicFramePr>
          <p:nvPr>
            <p:extLst>
              <p:ext uri="{D42A27DB-BD31-4B8C-83A1-F6EECF244321}">
                <p14:modId xmlns:p14="http://schemas.microsoft.com/office/powerpoint/2010/main" val="2353026809"/>
              </p:ext>
            </p:extLst>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1406" name="Acrobat Document" r:id="rId4" imgW="4572000" imgH="3429000" progId="AcroExch.Document.11">
                  <p:embed/>
                </p:oleObj>
              </mc:Choice>
              <mc:Fallback>
                <p:oleObj name="Acrobat Document" r:id="rId4" imgW="4572000" imgH="3429000" progId="AcroExch.Document.11">
                  <p:embed/>
                  <p:pic>
                    <p:nvPicPr>
                      <p:cNvPr id="0" name=""/>
                      <p:cNvPicPr/>
                      <p:nvPr/>
                    </p:nvPicPr>
                    <p:blipFill>
                      <a:blip r:embed="rId5"/>
                      <a:stretch>
                        <a:fillRect/>
                      </a:stretch>
                    </p:blipFill>
                    <p:spPr>
                      <a:xfrm>
                        <a:off x="0" y="0"/>
                        <a:ext cx="9144000" cy="6858000"/>
                      </a:xfrm>
                      <a:prstGeom prst="rect">
                        <a:avLst/>
                      </a:prstGeom>
                    </p:spPr>
                  </p:pic>
                </p:oleObj>
              </mc:Fallback>
            </mc:AlternateContent>
          </a:graphicData>
        </a:graphic>
      </p:graphicFrame>
      <p:sp>
        <p:nvSpPr>
          <p:cNvPr id="8" name="Прямоугольник 7"/>
          <p:cNvSpPr/>
          <p:nvPr/>
        </p:nvSpPr>
        <p:spPr>
          <a:xfrm>
            <a:off x="8508616" y="6429955"/>
            <a:ext cx="635384" cy="428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8381020" y="6433950"/>
            <a:ext cx="627616" cy="33150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89549707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67750"/>
            <a:ext cx="8957068"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ОТКРЫТЫЙ КОНКУРС </a:t>
            </a:r>
            <a:r>
              <a:rPr lang="en-US" sz="1600" b="1" dirty="0" smtClean="0"/>
              <a:t>(c 1.07</a:t>
            </a:r>
            <a:r>
              <a:rPr lang="ru-RU" sz="1600" b="1" dirty="0" smtClean="0"/>
              <a:t> по 31.12</a:t>
            </a:r>
            <a:r>
              <a:rPr lang="en-US" sz="1600" b="1" dirty="0" smtClean="0"/>
              <a:t>.2018 </a:t>
            </a:r>
            <a:r>
              <a:rPr lang="ru-RU" sz="1600" b="1" dirty="0" smtClean="0"/>
              <a:t>г. как право</a:t>
            </a:r>
            <a:r>
              <a:rPr lang="en-US" sz="1600" b="1" dirty="0" smtClean="0"/>
              <a:t>) </a:t>
            </a:r>
            <a:r>
              <a:rPr lang="ru-RU" sz="1600" b="1" dirty="0" smtClean="0"/>
              <a:t>В ЭЛЕКТР.ФОРМЕ ОСНОВНЫЕ МОМЕНТЫ</a:t>
            </a:r>
            <a:r>
              <a:rPr lang="en-US" sz="1600" b="1" dirty="0" smtClean="0"/>
              <a:t>:</a:t>
            </a:r>
            <a:r>
              <a:rPr lang="ru-RU" sz="1600" b="1" dirty="0" smtClean="0"/>
              <a:t> </a:t>
            </a:r>
          </a:p>
          <a:p>
            <a:endParaRPr lang="ru-RU" sz="1600" b="1" dirty="0"/>
          </a:p>
          <a:p>
            <a:pPr marL="285750" indent="-285750">
              <a:buFont typeface="Arial" panose="020B0604020202020204" pitchFamily="34" charset="0"/>
              <a:buChar char="•"/>
            </a:pPr>
            <a:r>
              <a:rPr lang="ru-RU" dirty="0" smtClean="0"/>
              <a:t>Извещение </a:t>
            </a:r>
            <a:r>
              <a:rPr lang="ru-RU" dirty="0"/>
              <a:t>не менее чем за пятнадцать </a:t>
            </a:r>
            <a:r>
              <a:rPr lang="ru-RU" b="1" u="sng" dirty="0"/>
              <a:t>рабочих</a:t>
            </a:r>
            <a:r>
              <a:rPr lang="ru-RU" dirty="0"/>
              <a:t> дней до даты окончания срока подачи заявок на участие в таком </a:t>
            </a:r>
            <a:r>
              <a:rPr lang="ru-RU" dirty="0" smtClean="0"/>
              <a:t>конкурсе.</a:t>
            </a:r>
            <a:endParaRPr lang="ru-RU" dirty="0"/>
          </a:p>
          <a:p>
            <a:pPr marL="285750" indent="-285750">
              <a:buFont typeface="Arial" panose="020B0604020202020204" pitchFamily="34" charset="0"/>
              <a:buChar char="•"/>
            </a:pPr>
            <a:r>
              <a:rPr lang="ru-RU" dirty="0"/>
              <a:t>Изменения не позднее, чем за 5 дней до окончания срока подачи заявок, продление срока – 10 </a:t>
            </a:r>
            <a:r>
              <a:rPr lang="ru-RU" b="1" u="sng" dirty="0"/>
              <a:t>рабочих</a:t>
            </a:r>
            <a:r>
              <a:rPr lang="ru-RU" dirty="0"/>
              <a:t> дней до даты окончания срока подачи </a:t>
            </a:r>
            <a:r>
              <a:rPr lang="ru-RU" dirty="0" smtClean="0"/>
              <a:t>заявок.</a:t>
            </a:r>
            <a:endParaRPr lang="ru-RU" dirty="0"/>
          </a:p>
          <a:p>
            <a:pPr marL="285750" indent="-285750">
              <a:buFont typeface="Arial" panose="020B0604020202020204" pitchFamily="34" charset="0"/>
              <a:buChar char="•"/>
            </a:pPr>
            <a:r>
              <a:rPr lang="ru-RU" dirty="0"/>
              <a:t>Запрос не позднее, чем за 5 дней до окончания срока подачи заявок, срок ответа на запрос – 2 </a:t>
            </a:r>
            <a:r>
              <a:rPr lang="ru-RU" b="1" u="sng" dirty="0"/>
              <a:t>рабочих</a:t>
            </a:r>
            <a:r>
              <a:rPr lang="ru-RU" dirty="0"/>
              <a:t> </a:t>
            </a:r>
            <a:r>
              <a:rPr lang="ru-RU" dirty="0" smtClean="0"/>
              <a:t>дня.</a:t>
            </a:r>
            <a:endParaRPr lang="ru-RU" dirty="0"/>
          </a:p>
          <a:p>
            <a:pPr marL="285750" indent="-285750">
              <a:buFont typeface="Arial" panose="020B0604020202020204" pitchFamily="34" charset="0"/>
              <a:buChar char="•"/>
            </a:pPr>
            <a:r>
              <a:rPr lang="ru-RU" dirty="0"/>
              <a:t>Заявка на участие в ОК в ЭФ состоит из двух частей и предложения участника открытого конкурса в электронной форме о цене </a:t>
            </a:r>
            <a:r>
              <a:rPr lang="ru-RU" dirty="0" smtClean="0"/>
              <a:t>контракта.</a:t>
            </a:r>
            <a:endParaRPr lang="ru-RU" dirty="0"/>
          </a:p>
          <a:p>
            <a:pPr marL="285750" indent="-285750">
              <a:buFont typeface="Arial" panose="020B0604020202020204" pitchFamily="34" charset="0"/>
              <a:buChar char="•"/>
            </a:pPr>
            <a:r>
              <a:rPr lang="ru-RU" dirty="0"/>
              <a:t>Отдельно проводится рассмотрение и оценка 1 части заявок. Срок не может превышать 5 рабочих дней, а в случае, если НМЦК ≤1 млн. руб.  1 рабочий день с даты окончания срока подачи указанных заявок. Если предмет закупки поставка товара, выполнение работы либо оказание услуги в сфере науки, культуры или искусства – не более 10 рабочих дней</a:t>
            </a:r>
            <a:r>
              <a:rPr lang="ru-RU" dirty="0" smtClean="0"/>
              <a:t>.</a:t>
            </a:r>
            <a:endParaRPr lang="en-US" dirty="0" smtClean="0"/>
          </a:p>
          <a:p>
            <a:pPr lvl="1"/>
            <a:r>
              <a:rPr lang="ru-RU" dirty="0" smtClean="0"/>
              <a:t>Особенности содержания протокола</a:t>
            </a:r>
            <a:r>
              <a:rPr lang="en-US" dirty="0" smtClean="0"/>
              <a:t> </a:t>
            </a:r>
            <a:r>
              <a:rPr lang="ru-RU" dirty="0" smtClean="0"/>
              <a:t>рассмотрения и оценки первых частей</a:t>
            </a:r>
            <a:r>
              <a:rPr lang="en-US" dirty="0" smtClean="0"/>
              <a:t>: </a:t>
            </a:r>
          </a:p>
          <a:p>
            <a:pPr marL="1200150" lvl="2" indent="-285750">
              <a:buFont typeface="Wingdings" panose="05000000000000000000" pitchFamily="2" charset="2"/>
              <a:buChar char="§"/>
            </a:pPr>
            <a:r>
              <a:rPr lang="en-US" dirty="0"/>
              <a:t> </a:t>
            </a:r>
            <a:r>
              <a:rPr lang="ru-RU" dirty="0" smtClean="0"/>
              <a:t>включает предложение </a:t>
            </a:r>
            <a:r>
              <a:rPr lang="ru-RU" dirty="0"/>
              <a:t>участника открытого конкурса в электронной форме о качественных, функциональных и об экологических характеристиках объекта </a:t>
            </a:r>
            <a:r>
              <a:rPr lang="ru-RU" dirty="0" smtClean="0"/>
              <a:t>закупки</a:t>
            </a:r>
            <a:r>
              <a:rPr lang="en-US" dirty="0" smtClean="0"/>
              <a:t>;</a:t>
            </a:r>
          </a:p>
          <a:p>
            <a:pPr marL="1200150" lvl="2" indent="-285750">
              <a:buFont typeface="Wingdings" panose="05000000000000000000" pitchFamily="2" charset="2"/>
              <a:buChar char="§"/>
            </a:pPr>
            <a:r>
              <a:rPr lang="ru-RU" dirty="0"/>
              <a:t>н</a:t>
            </a:r>
            <a:r>
              <a:rPr lang="ru-RU" dirty="0" smtClean="0"/>
              <a:t>е содержит сведений по 14 статье, но !!! Оператор участнику направляет сведения </a:t>
            </a:r>
            <a:r>
              <a:rPr lang="ru-RU" dirty="0"/>
              <a:t>о наличии среди предложений участников открытого конкурса в электронной форме, допущенных к участию в таком конкурсе, </a:t>
            </a:r>
            <a:r>
              <a:rPr lang="ru-RU" b="1" u="sng" dirty="0"/>
              <a:t>предложений о поставке товара</a:t>
            </a:r>
            <a:r>
              <a:rPr lang="ru-RU" dirty="0"/>
              <a:t> российского </a:t>
            </a:r>
            <a:r>
              <a:rPr lang="ru-RU" dirty="0" smtClean="0"/>
              <a:t>происхождения.</a:t>
            </a:r>
            <a:endParaRPr lang="en-US" dirty="0" smtClean="0"/>
          </a:p>
        </p:txBody>
      </p:sp>
      <p:sp>
        <p:nvSpPr>
          <p:cNvPr id="2" name="Номер слайда 1"/>
          <p:cNvSpPr>
            <a:spLocks noGrp="1"/>
          </p:cNvSpPr>
          <p:nvPr>
            <p:ph type="sldNum" sz="quarter" idx="12"/>
          </p:nvPr>
        </p:nvSpPr>
        <p:spPr/>
        <p:txBody>
          <a:bodyPr/>
          <a:lstStyle/>
          <a:p>
            <a:fld id="{25800938-3505-4AFC-AA3C-099AD5E268D3}" type="slidenum">
              <a:rPr lang="ru-RU" smtClean="0"/>
              <a:pPr/>
              <a:t>65</a:t>
            </a:fld>
            <a:endParaRPr lang="ru-RU" dirty="0"/>
          </a:p>
        </p:txBody>
      </p:sp>
    </p:spTree>
    <p:extLst>
      <p:ext uri="{BB962C8B-B14F-4D97-AF65-F5344CB8AC3E}">
        <p14:creationId xmlns:p14="http://schemas.microsoft.com/office/powerpoint/2010/main" val="409004898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67750"/>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ОТКРЫТЫЙ КОНКУРС </a:t>
            </a:r>
            <a:r>
              <a:rPr lang="en-US" sz="1600" b="1" dirty="0" smtClean="0"/>
              <a:t>(c 1.07</a:t>
            </a:r>
            <a:r>
              <a:rPr lang="ru-RU" sz="1600" b="1" dirty="0" smtClean="0"/>
              <a:t> по 31.12</a:t>
            </a:r>
            <a:r>
              <a:rPr lang="en-US" sz="1600" b="1" dirty="0" smtClean="0"/>
              <a:t>.2018 </a:t>
            </a:r>
            <a:r>
              <a:rPr lang="ru-RU" sz="1600" b="1" dirty="0" smtClean="0"/>
              <a:t>г. как право</a:t>
            </a:r>
            <a:r>
              <a:rPr lang="en-US" sz="1600" b="1" dirty="0" smtClean="0"/>
              <a:t>) </a:t>
            </a:r>
            <a:r>
              <a:rPr lang="ru-RU" sz="1600" b="1" dirty="0" smtClean="0"/>
              <a:t>В ЭЛЕКТР.ФОРМЕ</a:t>
            </a:r>
            <a:r>
              <a:rPr lang="en-US" sz="1600" b="1" dirty="0" smtClean="0"/>
              <a:t>:</a:t>
            </a:r>
            <a:r>
              <a:rPr lang="ru-RU" sz="1600" b="1" dirty="0" smtClean="0"/>
              <a:t> </a:t>
            </a:r>
            <a:endParaRPr lang="ru-RU" sz="1600" b="1" dirty="0"/>
          </a:p>
          <a:p>
            <a:endParaRPr lang="ru-RU" sz="1600" b="1" dirty="0" smtClean="0"/>
          </a:p>
          <a:p>
            <a:pPr marL="285750" indent="-285750">
              <a:buFont typeface="Wingdings" panose="05000000000000000000" pitchFamily="2" charset="2"/>
              <a:buChar char="Ø"/>
            </a:pPr>
            <a:r>
              <a:rPr lang="ru-RU" dirty="0"/>
              <a:t>Заявка на участие в ОК в ЭФ (статья 54.4.) </a:t>
            </a:r>
            <a:r>
              <a:rPr lang="ru-RU" dirty="0" smtClean="0"/>
              <a:t>- </a:t>
            </a:r>
            <a:r>
              <a:rPr lang="ru-RU" dirty="0" smtClean="0">
                <a:solidFill>
                  <a:schemeClr val="tx1"/>
                </a:solidFill>
              </a:rPr>
              <a:t>Первая </a:t>
            </a:r>
            <a:r>
              <a:rPr lang="ru-RU" dirty="0">
                <a:solidFill>
                  <a:schemeClr val="tx1"/>
                </a:solidFill>
              </a:rPr>
              <a:t>часть </a:t>
            </a:r>
            <a:r>
              <a:rPr lang="ru-RU" dirty="0" smtClean="0">
                <a:solidFill>
                  <a:schemeClr val="tx1"/>
                </a:solidFill>
              </a:rPr>
              <a:t>заявки:</a:t>
            </a:r>
            <a:endParaRPr lang="ru-RU" dirty="0">
              <a:solidFill>
                <a:schemeClr val="tx1"/>
              </a:solidFill>
            </a:endParaRPr>
          </a:p>
          <a:p>
            <a:pPr marL="800100" lvl="1" indent="-342900">
              <a:buFont typeface="+mj-lt"/>
              <a:buAutoNum type="arabicParenR"/>
            </a:pPr>
            <a:r>
              <a:rPr lang="ru-RU" dirty="0">
                <a:solidFill>
                  <a:schemeClr val="tx1"/>
                </a:solidFill>
              </a:rPr>
              <a:t>согласие участника открытого конкурса в электронной форме на поставку товара, выполнение работы или оказание услуги на условиях, предусмотренных конкурсной документацией и не подлежащих изменению по результатам проведения открытого конкурса в электронной форме (</a:t>
            </a:r>
            <a:r>
              <a:rPr lang="ru-RU" u="sng" dirty="0">
                <a:solidFill>
                  <a:schemeClr val="tx1"/>
                </a:solidFill>
              </a:rPr>
              <a:t>такое согласие дается с применением программно-аппаратных средств электронной площадки</a:t>
            </a:r>
            <a:r>
              <a:rPr lang="ru-RU" dirty="0">
                <a:solidFill>
                  <a:schemeClr val="tx1"/>
                </a:solidFill>
              </a:rPr>
              <a:t>);</a:t>
            </a:r>
          </a:p>
          <a:p>
            <a:pPr marL="800100" lvl="1" indent="-342900">
              <a:buFont typeface="+mj-lt"/>
              <a:buAutoNum type="arabicParenR"/>
            </a:pPr>
            <a:r>
              <a:rPr lang="ru-RU" dirty="0">
                <a:solidFill>
                  <a:schemeClr val="tx1"/>
                </a:solidFill>
              </a:rPr>
              <a:t>предложение участника открытого конкурса в электронной форме о качественных, функциональных и об экологических характеристиках объекта закупки при установлении в конкурсной документации критерия, предусмотренного пунктом 3 части 1 статьи 32 настоящего Федерального закона. При этом отсутствие указанного предложения не является основанием для принятия решения об отказе участнику закупки в допуске к участию в открытом конкурсе в электронной форме;</a:t>
            </a:r>
          </a:p>
        </p:txBody>
      </p:sp>
      <p:sp>
        <p:nvSpPr>
          <p:cNvPr id="2" name="Номер слайда 1"/>
          <p:cNvSpPr>
            <a:spLocks noGrp="1"/>
          </p:cNvSpPr>
          <p:nvPr>
            <p:ph type="sldNum" sz="quarter" idx="12"/>
          </p:nvPr>
        </p:nvSpPr>
        <p:spPr/>
        <p:txBody>
          <a:bodyPr/>
          <a:lstStyle/>
          <a:p>
            <a:fld id="{25800938-3505-4AFC-AA3C-099AD5E268D3}" type="slidenum">
              <a:rPr lang="ru-RU" smtClean="0"/>
              <a:pPr/>
              <a:t>66</a:t>
            </a:fld>
            <a:endParaRPr lang="ru-RU"/>
          </a:p>
        </p:txBody>
      </p:sp>
    </p:spTree>
    <p:extLst>
      <p:ext uri="{BB962C8B-B14F-4D97-AF65-F5344CB8AC3E}">
        <p14:creationId xmlns:p14="http://schemas.microsoft.com/office/powerpoint/2010/main" val="13551896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67750"/>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ОТКРЫТЫЙ КОНКУРС </a:t>
            </a:r>
            <a:r>
              <a:rPr lang="en-US" sz="1600" b="1" dirty="0" smtClean="0"/>
              <a:t>(c 1.07</a:t>
            </a:r>
            <a:r>
              <a:rPr lang="ru-RU" sz="1600" b="1" dirty="0" smtClean="0"/>
              <a:t> по 31.12</a:t>
            </a:r>
            <a:r>
              <a:rPr lang="en-US" sz="1600" b="1" dirty="0" smtClean="0"/>
              <a:t>.2018 </a:t>
            </a:r>
            <a:r>
              <a:rPr lang="ru-RU" sz="1600" b="1" dirty="0" smtClean="0"/>
              <a:t>г. как право</a:t>
            </a:r>
            <a:r>
              <a:rPr lang="en-US" sz="1600" b="1" dirty="0" smtClean="0"/>
              <a:t>) </a:t>
            </a:r>
            <a:r>
              <a:rPr lang="ru-RU" sz="1600" b="1" dirty="0" smtClean="0"/>
              <a:t>В ЭЛЕКТР.ФОРМЕ</a:t>
            </a:r>
            <a:r>
              <a:rPr lang="en-US" sz="1600" b="1" dirty="0" smtClean="0"/>
              <a:t>:</a:t>
            </a:r>
            <a:r>
              <a:rPr lang="ru-RU" sz="1600" b="1" dirty="0" smtClean="0"/>
              <a:t> </a:t>
            </a:r>
            <a:endParaRPr lang="ru-RU" sz="1600" b="1" dirty="0"/>
          </a:p>
          <a:p>
            <a:endParaRPr lang="ru-RU" sz="1600" b="1" dirty="0" smtClean="0"/>
          </a:p>
          <a:p>
            <a:pPr marL="285750" indent="-285750">
              <a:buFont typeface="Wingdings" panose="05000000000000000000" pitchFamily="2" charset="2"/>
              <a:buChar char="Ø"/>
            </a:pPr>
            <a:r>
              <a:rPr lang="ru-RU" dirty="0"/>
              <a:t>Заявка на участие в ОК в ЭФ (статья 54.4.) - </a:t>
            </a:r>
            <a:r>
              <a:rPr lang="ru-RU" dirty="0">
                <a:solidFill>
                  <a:schemeClr val="tx1"/>
                </a:solidFill>
              </a:rPr>
              <a:t>Первая часть </a:t>
            </a:r>
            <a:r>
              <a:rPr lang="ru-RU" dirty="0" smtClean="0">
                <a:solidFill>
                  <a:schemeClr val="tx1"/>
                </a:solidFill>
              </a:rPr>
              <a:t>заявки:</a:t>
            </a:r>
            <a:endParaRPr lang="ru-RU" dirty="0">
              <a:solidFill>
                <a:schemeClr val="tx1"/>
              </a:solidFill>
            </a:endParaRPr>
          </a:p>
          <a:p>
            <a:pPr marL="266700" lvl="0" indent="-266700"/>
            <a:r>
              <a:rPr lang="ru-RU" sz="1600" dirty="0" smtClean="0">
                <a:solidFill>
                  <a:prstClr val="black"/>
                </a:solidFill>
              </a:rPr>
              <a:t>3) при </a:t>
            </a:r>
            <a:r>
              <a:rPr lang="ru-RU" sz="1600" dirty="0">
                <a:solidFill>
                  <a:prstClr val="black"/>
                </a:solidFill>
              </a:rPr>
              <a:t>осуществлении закупки товара или закупки работы, услуги, для выполнения, оказания которых используется товар:</a:t>
            </a:r>
          </a:p>
          <a:p>
            <a:pPr marL="628650" lvl="1" indent="-171450"/>
            <a:r>
              <a:rPr lang="ru-RU" sz="1600" dirty="0" smtClean="0">
                <a:solidFill>
                  <a:prstClr val="black"/>
                </a:solidFill>
              </a:rPr>
              <a:t>а) наименование </a:t>
            </a:r>
            <a:r>
              <a:rPr lang="ru-RU" sz="1600" dirty="0">
                <a:solidFill>
                  <a:prstClr val="black"/>
                </a:solidFill>
              </a:rPr>
              <a:t>страны происхождения товара (в случае установления заказчиком в извещении о проведении открытого конкурса в электронной форме, конкурсной документации условий, запретов, ограничений допуска товаров, происходящих из иностранного государства или группы иностранных государств, в соответствии со статьей 14 настоящего Федерального закона</a:t>
            </a:r>
            <a:r>
              <a:rPr lang="ru-RU" sz="1600" dirty="0" smtClean="0">
                <a:solidFill>
                  <a:prstClr val="black"/>
                </a:solidFill>
              </a:rPr>
              <a:t>);</a:t>
            </a:r>
          </a:p>
          <a:p>
            <a:pPr marL="628650" lvl="1" indent="-171450"/>
            <a:r>
              <a:rPr lang="ru-RU" sz="1600" dirty="0">
                <a:solidFill>
                  <a:prstClr val="black"/>
                </a:solidFill>
              </a:rPr>
              <a:t>б) конкретные показатели товара, соответствующие значениям, установленным конкурсной документацией, и указание на товарный знак (при наличии). Информация, предусмотренная настоящим подпунктом, включается в заявку на участие в открытом конкурсе в электронной форме в случае отсутствия в конкурсной документации указания на товарный знак или в случае, если участник закупки предлагает товар, который обозначен товарным знаком, отличным от товарного знака, указанного в конкурсной документации</a:t>
            </a:r>
            <a:r>
              <a:rPr lang="ru-RU" sz="1600" dirty="0" smtClean="0">
                <a:solidFill>
                  <a:prstClr val="black"/>
                </a:solidFill>
              </a:rPr>
              <a:t>.</a:t>
            </a:r>
          </a:p>
          <a:p>
            <a:pPr marL="628650" lvl="1" indent="-171450"/>
            <a:endParaRPr lang="ru-RU" sz="1600" dirty="0">
              <a:solidFill>
                <a:prstClr val="black"/>
              </a:solidFill>
            </a:endParaRPr>
          </a:p>
          <a:p>
            <a:pPr lvl="0"/>
            <a:r>
              <a:rPr lang="ru-RU" sz="1600" u="sng" dirty="0">
                <a:solidFill>
                  <a:prstClr val="black"/>
                </a:solidFill>
              </a:rPr>
              <a:t>В первой части заявки на участие в открытом конкурсе в электронной форме не допускается указание сведений об участнике открытого конкурса в электронной форме, подавшем заявку на участие в таком конкурсе, а также сведений о предлагаемой этим участником открытого конкурса в электронной форме цене контракта. </a:t>
            </a:r>
            <a:r>
              <a:rPr lang="ru-RU" sz="1600" dirty="0">
                <a:solidFill>
                  <a:prstClr val="black"/>
                </a:solidFill>
              </a:rPr>
              <a:t>При этом первая часть заявки на участие в открытом конкурсе в электронной форме может содержать эскиз, рисунок, чертеж, фотографию, иное изображение товара, закупка которого осуществляется.</a:t>
            </a:r>
          </a:p>
        </p:txBody>
      </p:sp>
      <p:sp>
        <p:nvSpPr>
          <p:cNvPr id="2" name="Номер слайда 1"/>
          <p:cNvSpPr>
            <a:spLocks noGrp="1"/>
          </p:cNvSpPr>
          <p:nvPr>
            <p:ph type="sldNum" sz="quarter" idx="12"/>
          </p:nvPr>
        </p:nvSpPr>
        <p:spPr/>
        <p:txBody>
          <a:bodyPr/>
          <a:lstStyle/>
          <a:p>
            <a:fld id="{25800938-3505-4AFC-AA3C-099AD5E268D3}" type="slidenum">
              <a:rPr lang="ru-RU" smtClean="0"/>
              <a:pPr/>
              <a:t>67</a:t>
            </a:fld>
            <a:endParaRPr lang="ru-RU"/>
          </a:p>
        </p:txBody>
      </p:sp>
    </p:spTree>
    <p:extLst>
      <p:ext uri="{BB962C8B-B14F-4D97-AF65-F5344CB8AC3E}">
        <p14:creationId xmlns:p14="http://schemas.microsoft.com/office/powerpoint/2010/main" val="47277506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ОТКРЫТЫЙ КОНКУРС </a:t>
            </a:r>
            <a:r>
              <a:rPr lang="en-US" sz="1600" b="1" dirty="0" smtClean="0"/>
              <a:t>(c 1.07</a:t>
            </a:r>
            <a:r>
              <a:rPr lang="ru-RU" sz="1600" b="1" dirty="0" smtClean="0"/>
              <a:t> по 31.12</a:t>
            </a:r>
            <a:r>
              <a:rPr lang="en-US" sz="1600" b="1" dirty="0" smtClean="0"/>
              <a:t>.2018 </a:t>
            </a:r>
            <a:r>
              <a:rPr lang="ru-RU" sz="1600" b="1" dirty="0" smtClean="0"/>
              <a:t>г. как право</a:t>
            </a:r>
            <a:r>
              <a:rPr lang="en-US" sz="1600" b="1" dirty="0" smtClean="0"/>
              <a:t>) </a:t>
            </a:r>
            <a:r>
              <a:rPr lang="ru-RU" sz="1600" b="1" dirty="0" smtClean="0"/>
              <a:t>В ЭЛЕКТР.ФОРМЕ</a:t>
            </a:r>
            <a:r>
              <a:rPr lang="en-US" sz="1600" b="1" dirty="0" smtClean="0"/>
              <a:t>:</a:t>
            </a:r>
            <a:r>
              <a:rPr lang="ru-RU" sz="1600" b="1" dirty="0" smtClean="0"/>
              <a:t> </a:t>
            </a:r>
            <a:endParaRPr lang="ru-RU" sz="1600" b="1" dirty="0"/>
          </a:p>
          <a:p>
            <a:endParaRPr lang="ru-RU" sz="1600" b="1" dirty="0" smtClean="0"/>
          </a:p>
          <a:p>
            <a:pPr marL="285750" indent="-285750">
              <a:buFont typeface="Wingdings" panose="05000000000000000000" pitchFamily="2" charset="2"/>
              <a:buChar char="Ø"/>
            </a:pPr>
            <a:r>
              <a:rPr lang="ru-RU" dirty="0"/>
              <a:t>Основания для возврата заявки (часть 11 статьи 54.4)</a:t>
            </a:r>
            <a:r>
              <a:rPr lang="ru-RU" dirty="0" smtClean="0">
                <a:solidFill>
                  <a:schemeClr val="tx1"/>
                </a:solidFill>
              </a:rPr>
              <a:t>:</a:t>
            </a:r>
            <a:endParaRPr lang="ru-RU" dirty="0">
              <a:solidFill>
                <a:schemeClr val="tx1"/>
              </a:solidFill>
            </a:endParaRPr>
          </a:p>
          <a:p>
            <a:pPr marL="342900" lvl="0" indent="-342900">
              <a:buFont typeface="+mj-lt"/>
              <a:buAutoNum type="arabicParenR"/>
            </a:pPr>
            <a:r>
              <a:rPr lang="ru-RU" sz="1600" dirty="0">
                <a:solidFill>
                  <a:prstClr val="black"/>
                </a:solidFill>
              </a:rPr>
              <a:t>подачи данной заявки с нарушением требований, предусмотренных частью 6 статьи 24.1 настоящего Федерального закона;</a:t>
            </a:r>
          </a:p>
          <a:p>
            <a:pPr marL="342900" lvl="0" indent="-342900">
              <a:buFont typeface="+mj-lt"/>
              <a:buAutoNum type="arabicParenR"/>
            </a:pPr>
            <a:r>
              <a:rPr lang="ru-RU" sz="1600" dirty="0">
                <a:solidFill>
                  <a:prstClr val="black"/>
                </a:solidFill>
              </a:rPr>
              <a:t>подачи одним участником открытого конкурса в электронной форме двух и более заявок на участие в нем при условии, что поданные ранее заявки этим участником не отозваны. В указанном случае этому участнику возвращаются все заявки на участие в открытом конкурсе в электронной форме;</a:t>
            </a:r>
          </a:p>
          <a:p>
            <a:pPr marL="342900" lvl="0" indent="-342900">
              <a:buFont typeface="+mj-lt"/>
              <a:buAutoNum type="arabicParenR"/>
            </a:pPr>
            <a:r>
              <a:rPr lang="ru-RU" sz="1600" dirty="0">
                <a:solidFill>
                  <a:prstClr val="black"/>
                </a:solidFill>
              </a:rPr>
              <a:t>получения данной заявки после даты или времени окончания срока подачи заявок на участие в открытом конкурсе в электронной форме;</a:t>
            </a:r>
          </a:p>
          <a:p>
            <a:pPr marL="342900" lvl="0" indent="-342900">
              <a:buFont typeface="+mj-lt"/>
              <a:buAutoNum type="arabicParenR"/>
            </a:pPr>
            <a:r>
              <a:rPr lang="ru-RU" sz="1600" dirty="0">
                <a:solidFill>
                  <a:prstClr val="black"/>
                </a:solidFill>
              </a:rPr>
              <a:t>получения данной заявки от участника открытого конкурса в электронной форме с нарушением положений части 9 статьи 24.2 настоящего Федерального </a:t>
            </a:r>
            <a:r>
              <a:rPr lang="ru-RU" sz="1600" dirty="0" smtClean="0">
                <a:solidFill>
                  <a:prstClr val="black"/>
                </a:solidFill>
              </a:rPr>
              <a:t>закона (с 1.01.2019 Единый реестр участников закупки);</a:t>
            </a:r>
            <a:endParaRPr lang="ru-RU" sz="1600" dirty="0">
              <a:solidFill>
                <a:prstClr val="black"/>
              </a:solidFill>
            </a:endParaRPr>
          </a:p>
          <a:p>
            <a:pPr marL="342900" lvl="0" indent="-342900">
              <a:buFont typeface="+mj-lt"/>
              <a:buAutoNum type="arabicParenR"/>
            </a:pPr>
            <a:r>
              <a:rPr lang="ru-RU" sz="1600" dirty="0">
                <a:solidFill>
                  <a:prstClr val="black"/>
                </a:solidFill>
              </a:rPr>
              <a:t>подачи участником закупки заявки, содержащей предложение о цене контракта, превышающее начальную (максимальную) цену контракта или равное нулю;</a:t>
            </a:r>
          </a:p>
          <a:p>
            <a:pPr marL="342900" lvl="0" indent="-342900">
              <a:buFont typeface="+mj-lt"/>
              <a:buAutoNum type="arabicParenR"/>
            </a:pPr>
            <a:r>
              <a:rPr lang="ru-RU" sz="1600" dirty="0">
                <a:solidFill>
                  <a:prstClr val="black"/>
                </a:solidFill>
              </a:rPr>
              <a:t>наличия в предусмотренном настоящим Федеральным законом реестре недобросовестных поставщиков (подрядчиков, исполнителей) информации об участнике закупки, в том числе информации об учредителях, о членах коллегиального исполнительного органа, лице, исполняющем функции единоличного исполнительного органа участника закупки - юридического лица, при условии установления заказчиком требования, предусмотренного частью 1.1 статьи 31 настоящего Федерального закона</a:t>
            </a:r>
            <a:r>
              <a:rPr lang="ru-RU" sz="1600" dirty="0" smtClean="0">
                <a:solidFill>
                  <a:prstClr val="black"/>
                </a:solidFill>
              </a:rPr>
              <a:t>.</a:t>
            </a:r>
          </a:p>
          <a:p>
            <a:pPr lvl="0"/>
            <a:r>
              <a:rPr lang="ru-RU" sz="1600" dirty="0" smtClean="0">
                <a:solidFill>
                  <a:prstClr val="black"/>
                </a:solidFill>
              </a:rPr>
              <a:t>!!! Но не возвращается при отсутствии обеспечения заявки !!!</a:t>
            </a:r>
          </a:p>
          <a:p>
            <a:pPr marL="266700" lvl="0" indent="-266700"/>
            <a:endParaRPr lang="ru-RU" sz="1600" dirty="0">
              <a:solidFill>
                <a:prstClr val="black"/>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68</a:t>
            </a:fld>
            <a:endParaRPr lang="ru-RU"/>
          </a:p>
        </p:txBody>
      </p:sp>
    </p:spTree>
    <p:extLst>
      <p:ext uri="{BB962C8B-B14F-4D97-AF65-F5344CB8AC3E}">
        <p14:creationId xmlns:p14="http://schemas.microsoft.com/office/powerpoint/2010/main" val="215934643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ОТКРЫТЫЙ КОНКУРС </a:t>
            </a:r>
            <a:r>
              <a:rPr lang="en-US" sz="1600" b="1" dirty="0" smtClean="0"/>
              <a:t>(c 1.07</a:t>
            </a:r>
            <a:r>
              <a:rPr lang="ru-RU" sz="1600" b="1" dirty="0" smtClean="0"/>
              <a:t> по 31.12</a:t>
            </a:r>
            <a:r>
              <a:rPr lang="en-US" sz="1600" b="1" dirty="0" smtClean="0"/>
              <a:t>.2018 </a:t>
            </a:r>
            <a:r>
              <a:rPr lang="ru-RU" sz="1600" b="1" dirty="0" smtClean="0"/>
              <a:t>г. как право</a:t>
            </a:r>
            <a:r>
              <a:rPr lang="en-US" sz="1600" b="1" dirty="0" smtClean="0"/>
              <a:t>) </a:t>
            </a:r>
            <a:r>
              <a:rPr lang="ru-RU" sz="1600" b="1" dirty="0" smtClean="0"/>
              <a:t>В ЭЛЕКТР.ФОРМЕ</a:t>
            </a:r>
            <a:r>
              <a:rPr lang="en-US" sz="1600" b="1" dirty="0" smtClean="0"/>
              <a:t>:</a:t>
            </a:r>
            <a:r>
              <a:rPr lang="ru-RU" sz="1600" b="1" dirty="0" smtClean="0"/>
              <a:t> </a:t>
            </a:r>
            <a:endParaRPr lang="ru-RU" sz="1600" b="1" dirty="0"/>
          </a:p>
          <a:p>
            <a:endParaRPr lang="ru-RU" sz="1600" b="1" dirty="0" smtClean="0"/>
          </a:p>
          <a:p>
            <a:r>
              <a:rPr lang="ru-RU" dirty="0" smtClean="0"/>
              <a:t> </a:t>
            </a:r>
          </a:p>
          <a:p>
            <a:pPr marL="285750" indent="-285750">
              <a:buFont typeface="Wingdings" panose="05000000000000000000" pitchFamily="2" charset="2"/>
              <a:buChar char="Ø"/>
            </a:pPr>
            <a:r>
              <a:rPr lang="ru-RU" dirty="0" smtClean="0"/>
              <a:t>Основания </a:t>
            </a:r>
            <a:r>
              <a:rPr lang="ru-RU" dirty="0"/>
              <a:t>для признания заявки несоответствующей требованиям </a:t>
            </a:r>
            <a:br>
              <a:rPr lang="ru-RU" dirty="0"/>
            </a:br>
            <a:r>
              <a:rPr lang="ru-RU" dirty="0"/>
              <a:t>(часть 3 статьи 54.5</a:t>
            </a:r>
            <a:r>
              <a:rPr lang="ru-RU" dirty="0" smtClean="0"/>
              <a:t>)</a:t>
            </a:r>
            <a:r>
              <a:rPr lang="ru-RU" dirty="0" smtClean="0">
                <a:solidFill>
                  <a:schemeClr val="tx1"/>
                </a:solidFill>
              </a:rPr>
              <a:t>:</a:t>
            </a:r>
          </a:p>
          <a:p>
            <a:pPr marL="342900" lvl="0" indent="-342900">
              <a:buFont typeface="+mj-lt"/>
              <a:buAutoNum type="arabicParenR"/>
            </a:pPr>
            <a:r>
              <a:rPr lang="ru-RU" dirty="0" err="1">
                <a:solidFill>
                  <a:prstClr val="black"/>
                </a:solidFill>
              </a:rPr>
              <a:t>непредоставления</a:t>
            </a:r>
            <a:r>
              <a:rPr lang="ru-RU" dirty="0">
                <a:solidFill>
                  <a:prstClr val="black"/>
                </a:solidFill>
              </a:rPr>
              <a:t> информации, предусмотренной частью 4 статьи 54.4 настоящего Федерального закона (за исключением случаев, предусмотренных настоящим Федеральным законом), или предоставления недостоверной информации;</a:t>
            </a:r>
          </a:p>
          <a:p>
            <a:pPr marL="342900" lvl="0" indent="-342900">
              <a:buFont typeface="+mj-lt"/>
              <a:buAutoNum type="arabicParenR"/>
            </a:pPr>
            <a:r>
              <a:rPr lang="ru-RU" dirty="0">
                <a:solidFill>
                  <a:prstClr val="black"/>
                </a:solidFill>
              </a:rPr>
              <a:t>несоответствия предложений участника открытого конкурса в электронной форме требованиям, предусмотренным пунктом 3 части 4 статьи 54.4 настоящего Федерального закона и установленным в извещении о проведении открытого конкурса в электронной форме, конкурсной документации;</a:t>
            </a:r>
          </a:p>
          <a:p>
            <a:pPr marL="342900" lvl="0" indent="-342900">
              <a:buFont typeface="+mj-lt"/>
              <a:buAutoNum type="arabicParenR"/>
            </a:pPr>
            <a:r>
              <a:rPr lang="ru-RU" dirty="0">
                <a:solidFill>
                  <a:prstClr val="black"/>
                </a:solidFill>
              </a:rPr>
              <a:t>указания в первой части заявки участника открытого конкурса в электронной форме </a:t>
            </a:r>
            <a:r>
              <a:rPr lang="ru-RU" u="sng" dirty="0">
                <a:solidFill>
                  <a:prstClr val="black"/>
                </a:solidFill>
              </a:rPr>
              <a:t>сведений о таком участнике</a:t>
            </a:r>
            <a:r>
              <a:rPr lang="ru-RU" dirty="0">
                <a:solidFill>
                  <a:prstClr val="black"/>
                </a:solidFill>
              </a:rPr>
              <a:t> и (или) о предлагаемой им цене контракта.</a:t>
            </a:r>
          </a:p>
          <a:p>
            <a:endParaRPr lang="ru-RU" dirty="0" smtClean="0">
              <a:solidFill>
                <a:schemeClr val="tx1"/>
              </a:solidFill>
            </a:endParaRPr>
          </a:p>
          <a:p>
            <a:endParaRPr lang="ru-RU" dirty="0" smtClean="0">
              <a:solidFill>
                <a:schemeClr val="tx1"/>
              </a:solidFill>
            </a:endParaRPr>
          </a:p>
          <a:p>
            <a:pPr marL="342900" lvl="0" indent="-342900">
              <a:buFont typeface="+mj-lt"/>
              <a:buAutoNum type="arabicParenR"/>
            </a:pPr>
            <a:endParaRPr lang="ru-RU" dirty="0">
              <a:solidFill>
                <a:prstClr val="black"/>
              </a:solidFill>
            </a:endParaRPr>
          </a:p>
          <a:p>
            <a:pPr lvl="0"/>
            <a:endParaRPr lang="ru-RU" dirty="0">
              <a:solidFill>
                <a:prstClr val="black"/>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69</a:t>
            </a:fld>
            <a:endParaRPr lang="ru-RU"/>
          </a:p>
        </p:txBody>
      </p:sp>
    </p:spTree>
    <p:extLst>
      <p:ext uri="{BB962C8B-B14F-4D97-AF65-F5344CB8AC3E}">
        <p14:creationId xmlns:p14="http://schemas.microsoft.com/office/powerpoint/2010/main" val="28025698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Инициативы и мысли от регуляторов</a:t>
            </a:r>
            <a:endParaRPr lang="ru-RU" sz="2400" b="1" dirty="0">
              <a:solidFill>
                <a:prstClr val="black"/>
              </a:solidFill>
            </a:endParaRPr>
          </a:p>
        </p:txBody>
      </p:sp>
      <p:sp>
        <p:nvSpPr>
          <p:cNvPr id="39" name="Прямоугольник 38"/>
          <p:cNvSpPr/>
          <p:nvPr/>
        </p:nvSpPr>
        <p:spPr>
          <a:xfrm>
            <a:off x="179513" y="467750"/>
            <a:ext cx="8760142" cy="625372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r>
              <a:rPr lang="ru-RU" sz="1600" b="1" dirty="0" smtClean="0"/>
              <a:t> МИНФИН</a:t>
            </a:r>
            <a:r>
              <a:rPr lang="en-US" sz="1600" b="1" dirty="0" smtClean="0"/>
              <a:t>:</a:t>
            </a:r>
          </a:p>
          <a:p>
            <a:pPr algn="just"/>
            <a:endParaRPr lang="ru-RU" sz="1600" b="1" dirty="0" smtClean="0"/>
          </a:p>
          <a:p>
            <a:pPr marL="285750" indent="-285750">
              <a:buFont typeface="Wingdings" panose="05000000000000000000" pitchFamily="2" charset="2"/>
              <a:buChar char="Ø"/>
            </a:pPr>
            <a:r>
              <a:rPr lang="ru-RU" dirty="0" smtClean="0"/>
              <a:t>Перевод </a:t>
            </a:r>
            <a:r>
              <a:rPr lang="ru-RU" dirty="0"/>
              <a:t>закупок в электронную форму (в </a:t>
            </a:r>
            <a:r>
              <a:rPr lang="ru-RU" dirty="0" err="1"/>
              <a:t>т.ч</a:t>
            </a:r>
            <a:r>
              <a:rPr lang="ru-RU" dirty="0"/>
              <a:t>. это исполнение международных соглашений по Евразийскому экономическому союзу). По 223-ФЗ с 01.07.2018 по </a:t>
            </a:r>
            <a:r>
              <a:rPr lang="ru-RU" dirty="0" smtClean="0"/>
              <a:t>МСП.</a:t>
            </a:r>
          </a:p>
          <a:p>
            <a:pPr marL="285750" indent="-285750">
              <a:buFont typeface="Wingdings" panose="05000000000000000000" pitchFamily="2" charset="2"/>
              <a:buChar char="Ø"/>
            </a:pPr>
            <a:r>
              <a:rPr lang="ru-RU" dirty="0" smtClean="0"/>
              <a:t>Отмечает:</a:t>
            </a:r>
            <a:endParaRPr lang="ru-RU" dirty="0"/>
          </a:p>
          <a:p>
            <a:pPr marL="742950" lvl="1" indent="-285750">
              <a:buFont typeface="Arial" panose="020B0604020202020204" pitchFamily="34" charset="0"/>
              <a:buChar char="•"/>
            </a:pPr>
            <a:r>
              <a:rPr lang="ru-RU" dirty="0"/>
              <a:t>тенденция по 44-ФЗ проведения аукционов, даже когда можно проводить конкурс (особенно по 223-ФЗ); </a:t>
            </a:r>
          </a:p>
          <a:p>
            <a:pPr marL="742950" lvl="1" indent="-285750">
              <a:buFont typeface="Arial" panose="020B0604020202020204" pitchFamily="34" charset="0"/>
              <a:buChar char="•"/>
            </a:pPr>
            <a:r>
              <a:rPr lang="ru-RU" dirty="0"/>
              <a:t>вынос от заказчика по конкурсу сопоставления ценовых предложений в будущем на ЭТП;</a:t>
            </a:r>
          </a:p>
          <a:p>
            <a:pPr marL="742950" lvl="1" indent="-285750">
              <a:buFont typeface="Arial" panose="020B0604020202020204" pitchFamily="34" charset="0"/>
              <a:buChar char="•"/>
            </a:pPr>
            <a:r>
              <a:rPr lang="ru-RU" dirty="0"/>
              <a:t> сокращение затрат МСП через получение только одной ЭП и одного механизма аккредитации;</a:t>
            </a:r>
          </a:p>
          <a:p>
            <a:pPr marL="742950" lvl="1" indent="-285750">
              <a:buFont typeface="Arial" panose="020B0604020202020204" pitchFamily="34" charset="0"/>
              <a:buChar char="•"/>
            </a:pPr>
            <a:r>
              <a:rPr lang="ru-RU" dirty="0"/>
              <a:t>экономия электронный аукцион дает 7,4%, а открытый конкурс 6,9%, т.е. перевод на электронные процедуры – гарантия более высокой </a:t>
            </a:r>
            <a:r>
              <a:rPr lang="ru-RU" dirty="0" smtClean="0"/>
              <a:t>экономии.</a:t>
            </a:r>
          </a:p>
          <a:p>
            <a:pPr marL="285750" indent="-285750">
              <a:buFont typeface="Wingdings" panose="05000000000000000000" pitchFamily="2" charset="2"/>
              <a:buChar char="Ø"/>
            </a:pPr>
            <a:r>
              <a:rPr lang="ru-RU" dirty="0" smtClean="0"/>
              <a:t>Проблемы в целом</a:t>
            </a:r>
            <a:r>
              <a:rPr lang="en-US" dirty="0" smtClean="0"/>
              <a:t>:</a:t>
            </a:r>
          </a:p>
          <a:p>
            <a:pPr marL="742950" lvl="1" indent="-285750">
              <a:buFont typeface="Arial" panose="020B0604020202020204" pitchFamily="34" charset="0"/>
              <a:buChar char="•"/>
            </a:pPr>
            <a:r>
              <a:rPr lang="ru-RU" dirty="0"/>
              <a:t>система </a:t>
            </a:r>
            <a:r>
              <a:rPr lang="ru-RU" dirty="0" err="1"/>
              <a:t>госзакупок</a:t>
            </a:r>
            <a:r>
              <a:rPr lang="ru-RU" dirty="0"/>
              <a:t> резко проявляет пробелы правового регулирования в других отраслях;</a:t>
            </a:r>
          </a:p>
          <a:p>
            <a:pPr marL="742950" lvl="1" indent="-285750">
              <a:buFont typeface="Arial" panose="020B0604020202020204" pitchFamily="34" charset="0"/>
              <a:buChar char="•"/>
            </a:pPr>
            <a:r>
              <a:rPr lang="ru-RU" dirty="0" smtClean="0"/>
              <a:t>огромное </a:t>
            </a:r>
            <a:r>
              <a:rPr lang="ru-RU" dirty="0"/>
              <a:t>количество </a:t>
            </a:r>
            <a:r>
              <a:rPr lang="ru-RU" dirty="0" err="1"/>
              <a:t>неоцифрованной</a:t>
            </a:r>
            <a:r>
              <a:rPr lang="ru-RU" dirty="0"/>
              <a:t> информации и система законодательства не имеет перевода в электронную форму многих необходимых реестров, классификаторов и т.п., что тормозит развитие и облегчение электронных процедур.</a:t>
            </a:r>
          </a:p>
          <a:p>
            <a:pPr marL="1200150" lvl="2" indent="-285750">
              <a:buFont typeface="Arial" panose="020B0604020202020204" pitchFamily="34" charset="0"/>
              <a:buChar char="•"/>
            </a:pPr>
            <a:endParaRPr lang="ru-RU" dirty="0" smtClean="0"/>
          </a:p>
          <a:p>
            <a:r>
              <a:rPr lang="ru-RU" b="1" dirty="0" smtClean="0"/>
              <a:t>   </a:t>
            </a:r>
            <a:r>
              <a:rPr lang="ru-RU" u="sng" dirty="0"/>
              <a:t>Цели (смысл) перевода:</a:t>
            </a:r>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7</a:t>
            </a:fld>
            <a:endParaRPr lang="ru-RU"/>
          </a:p>
        </p:txBody>
      </p:sp>
    </p:spTree>
    <p:extLst>
      <p:ext uri="{BB962C8B-B14F-4D97-AF65-F5344CB8AC3E}">
        <p14:creationId xmlns:p14="http://schemas.microsoft.com/office/powerpoint/2010/main" val="241027239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67750"/>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ОТКРЫТЫЙ КОНКУРС </a:t>
            </a:r>
            <a:r>
              <a:rPr lang="en-US" sz="1600" b="1" dirty="0" smtClean="0"/>
              <a:t>(c 1.07</a:t>
            </a:r>
            <a:r>
              <a:rPr lang="ru-RU" sz="1600" b="1" dirty="0" smtClean="0"/>
              <a:t> по 31.12</a:t>
            </a:r>
            <a:r>
              <a:rPr lang="en-US" sz="1600" b="1" dirty="0" smtClean="0"/>
              <a:t>.2018 </a:t>
            </a:r>
            <a:r>
              <a:rPr lang="ru-RU" sz="1600" b="1" dirty="0" smtClean="0"/>
              <a:t>г. как право</a:t>
            </a:r>
            <a:r>
              <a:rPr lang="en-US" sz="1600" b="1" dirty="0" smtClean="0"/>
              <a:t>) </a:t>
            </a:r>
            <a:r>
              <a:rPr lang="ru-RU" sz="1600" b="1" dirty="0" smtClean="0"/>
              <a:t>В ЭЛЕКТР.ФОРМЕ ОСНОВНЫЕ МОМЕНТЫ</a:t>
            </a:r>
            <a:r>
              <a:rPr lang="en-US" sz="1600" b="1" dirty="0" smtClean="0"/>
              <a:t>:</a:t>
            </a:r>
            <a:r>
              <a:rPr lang="ru-RU" sz="1600" b="1" dirty="0" smtClean="0"/>
              <a:t> </a:t>
            </a:r>
            <a:endParaRPr lang="ru-RU" sz="1600" b="1" dirty="0"/>
          </a:p>
          <a:p>
            <a:endParaRPr lang="ru-RU" sz="1600" b="1" dirty="0" smtClean="0"/>
          </a:p>
          <a:p>
            <a:pPr marL="285750" indent="-285750">
              <a:buFont typeface="Arial" panose="020B0604020202020204" pitchFamily="34" charset="0"/>
              <a:buChar char="•"/>
            </a:pPr>
            <a:r>
              <a:rPr lang="ru-RU" dirty="0" smtClean="0">
                <a:solidFill>
                  <a:schemeClr val="tx1"/>
                </a:solidFill>
              </a:rPr>
              <a:t>Участники </a:t>
            </a:r>
            <a:r>
              <a:rPr lang="ru-RU" dirty="0">
                <a:solidFill>
                  <a:schemeClr val="tx1"/>
                </a:solidFill>
              </a:rPr>
              <a:t>подают окончательные предложения. Днем подачи окончательных предложений является рабочий день, следующий после истечения одного рабочего дня с даты окончания срока рассмотрения и оценки первых частей заявок. Подача длится 3 часа, время назначает оператор. Допускается только одно предложение. Допускается только снижение цены. Если окончательного предложения нет-окончательным считается первоначальное</a:t>
            </a:r>
            <a:r>
              <a:rPr lang="ru-RU" dirty="0" smtClean="0">
                <a:solidFill>
                  <a:schemeClr val="tx1"/>
                </a:solidFill>
              </a:rPr>
              <a:t>.</a:t>
            </a:r>
          </a:p>
          <a:p>
            <a:pPr marL="285750" indent="-285750">
              <a:buFont typeface="Arial" panose="020B0604020202020204" pitchFamily="34" charset="0"/>
              <a:buChar char="•"/>
            </a:pPr>
            <a:endParaRPr lang="ru-RU" dirty="0">
              <a:solidFill>
                <a:schemeClr val="tx1"/>
              </a:solidFill>
            </a:endParaRPr>
          </a:p>
          <a:p>
            <a:pPr marL="285750" indent="-285750">
              <a:buFont typeface="Arial" panose="020B0604020202020204" pitchFamily="34" charset="0"/>
              <a:buChar char="•"/>
            </a:pPr>
            <a:r>
              <a:rPr lang="ru-RU" dirty="0" smtClean="0">
                <a:solidFill>
                  <a:schemeClr val="tx1"/>
                </a:solidFill>
              </a:rPr>
              <a:t>Срок </a:t>
            </a:r>
            <a:r>
              <a:rPr lang="ru-RU" dirty="0">
                <a:solidFill>
                  <a:schemeClr val="tx1"/>
                </a:solidFill>
              </a:rPr>
              <a:t>рассмотрения и оценки вторых частей заявок на участие в открытом конкурсе в электронной форме не может превышать 3 рабочих дня, а в случае, если НМЦК </a:t>
            </a:r>
            <a:r>
              <a:rPr lang="ru-RU" dirty="0">
                <a:solidFill>
                  <a:prstClr val="black"/>
                </a:solidFill>
              </a:rPr>
              <a:t>≤1 млн. руб. - 1 рабочий день. Если предмет закупки поставка товара, выполнение работы либо оказание услуги в сфере науки, культуры или искусства – не более 5 рабочих дней</a:t>
            </a:r>
            <a:r>
              <a:rPr lang="ru-RU" dirty="0" smtClean="0">
                <a:solidFill>
                  <a:prstClr val="black"/>
                </a:solidFill>
              </a:rPr>
              <a:t>.</a:t>
            </a:r>
          </a:p>
          <a:p>
            <a:pPr marL="285750" indent="-285750">
              <a:buFont typeface="Arial" panose="020B0604020202020204" pitchFamily="34" charset="0"/>
              <a:buChar char="•"/>
            </a:pPr>
            <a:endParaRPr lang="ru-RU" dirty="0">
              <a:solidFill>
                <a:prstClr val="black"/>
              </a:solidFill>
            </a:endParaRPr>
          </a:p>
          <a:p>
            <a:pPr marL="285750" indent="-285750">
              <a:buFont typeface="Arial" panose="020B0604020202020204" pitchFamily="34" charset="0"/>
              <a:buChar char="•"/>
            </a:pPr>
            <a:r>
              <a:rPr lang="ru-RU" dirty="0" smtClean="0">
                <a:solidFill>
                  <a:prstClr val="black"/>
                </a:solidFill>
              </a:rPr>
              <a:t>Протоколы </a:t>
            </a:r>
            <a:r>
              <a:rPr lang="ru-RU" dirty="0">
                <a:solidFill>
                  <a:prstClr val="black"/>
                </a:solidFill>
              </a:rPr>
              <a:t>рассмотрения и оценки 1 и 2 частей заявок размещаются в ЕИС одновременно (в течение часа после размещения второго протокола). Еще в течение часа Заказчик получает протокол подачи окончательных предложений. Не позднее следующего рабочего дня формируется итоговый протокол</a:t>
            </a:r>
            <a:r>
              <a:rPr lang="ru-RU" dirty="0" smtClean="0">
                <a:solidFill>
                  <a:prstClr val="black"/>
                </a:solidFill>
              </a:rPr>
              <a:t>.</a:t>
            </a:r>
            <a:endParaRPr lang="ru-RU" dirty="0">
              <a:solidFill>
                <a:schemeClr val="tx1"/>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70</a:t>
            </a:fld>
            <a:endParaRPr lang="ru-RU"/>
          </a:p>
        </p:txBody>
      </p:sp>
    </p:spTree>
    <p:extLst>
      <p:ext uri="{BB962C8B-B14F-4D97-AF65-F5344CB8AC3E}">
        <p14:creationId xmlns:p14="http://schemas.microsoft.com/office/powerpoint/2010/main" val="44070064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ОТКРЫТЫЙ КОНКУРС </a:t>
            </a:r>
            <a:r>
              <a:rPr lang="en-US" sz="1600" b="1" dirty="0" smtClean="0"/>
              <a:t>(c 1.07</a:t>
            </a:r>
            <a:r>
              <a:rPr lang="ru-RU" sz="1600" b="1" dirty="0" smtClean="0"/>
              <a:t> по 31.12</a:t>
            </a:r>
            <a:r>
              <a:rPr lang="en-US" sz="1600" b="1" dirty="0" smtClean="0"/>
              <a:t>.2018 </a:t>
            </a:r>
            <a:r>
              <a:rPr lang="ru-RU" sz="1600" b="1" dirty="0" smtClean="0"/>
              <a:t>г. как право</a:t>
            </a:r>
            <a:r>
              <a:rPr lang="en-US" sz="1600" b="1" dirty="0" smtClean="0"/>
              <a:t>) </a:t>
            </a:r>
            <a:r>
              <a:rPr lang="ru-RU" sz="1600" b="1" dirty="0" smtClean="0"/>
              <a:t>В ЭЛЕКТР.ФОРМЕ</a:t>
            </a:r>
            <a:r>
              <a:rPr lang="en-US" sz="1600" b="1" dirty="0" smtClean="0"/>
              <a:t>:</a:t>
            </a:r>
            <a:r>
              <a:rPr lang="ru-RU" sz="1600" b="1" dirty="0" smtClean="0"/>
              <a:t> </a:t>
            </a:r>
            <a:endParaRPr lang="ru-RU" sz="1600" b="1" dirty="0"/>
          </a:p>
          <a:p>
            <a:pPr marL="285750" indent="-285750">
              <a:buFont typeface="Wingdings" panose="05000000000000000000" pitchFamily="2" charset="2"/>
              <a:buChar char="Ø"/>
            </a:pPr>
            <a:r>
              <a:rPr lang="ru-RU" dirty="0"/>
              <a:t>Основания для отказа в допуске по вторым частям (часть 5 статьи 54.7) </a:t>
            </a:r>
            <a:r>
              <a:rPr lang="ru-RU" dirty="0" smtClean="0">
                <a:solidFill>
                  <a:schemeClr val="tx1"/>
                </a:solidFill>
              </a:rPr>
              <a:t>:</a:t>
            </a:r>
            <a:endParaRPr lang="ru-RU" dirty="0">
              <a:solidFill>
                <a:schemeClr val="tx1"/>
              </a:solidFill>
            </a:endParaRPr>
          </a:p>
          <a:p>
            <a:pPr marL="342900" lvl="0" indent="-342900">
              <a:buFont typeface="+mj-lt"/>
              <a:buAutoNum type="arabicParenR"/>
            </a:pPr>
            <a:r>
              <a:rPr lang="ru-RU" dirty="0">
                <a:solidFill>
                  <a:prstClr val="black"/>
                </a:solidFill>
              </a:rPr>
              <a:t>в случае непредставления документов и информации, предусмотренных пунктами 1 - 3, 7 части 6 статьи 54.4 настоящего </a:t>
            </a:r>
            <a:r>
              <a:rPr lang="ru-RU" dirty="0" smtClean="0">
                <a:solidFill>
                  <a:prstClr val="black"/>
                </a:solidFill>
              </a:rPr>
              <a:t>ФЗ, </a:t>
            </a:r>
            <a:r>
              <a:rPr lang="ru-RU" dirty="0">
                <a:solidFill>
                  <a:prstClr val="black"/>
                </a:solidFill>
              </a:rPr>
              <a:t>либо несоответствия указанных документов и информации требованиям, установленным конкурсной документацией;</a:t>
            </a:r>
          </a:p>
          <a:p>
            <a:pPr marL="342900" lvl="0" indent="-342900">
              <a:buFont typeface="+mj-lt"/>
              <a:buAutoNum type="arabicParenR"/>
            </a:pPr>
            <a:r>
              <a:rPr lang="ru-RU" dirty="0">
                <a:solidFill>
                  <a:prstClr val="black"/>
                </a:solidFill>
              </a:rPr>
              <a:t>в случае наличия в документах и информации, предусмотренных частью 11 статьи 24.1, частями 4 и 6 статьи 54.4 настоящего </a:t>
            </a:r>
            <a:r>
              <a:rPr lang="ru-RU" dirty="0" smtClean="0">
                <a:solidFill>
                  <a:prstClr val="black"/>
                </a:solidFill>
              </a:rPr>
              <a:t>ФЗ, </a:t>
            </a:r>
            <a:r>
              <a:rPr lang="ru-RU" dirty="0">
                <a:solidFill>
                  <a:prstClr val="black"/>
                </a:solidFill>
              </a:rPr>
              <a:t>недостоверной информации на дату и время рассмотрения вторых частей заявок на участие в таком конкурсе;</a:t>
            </a:r>
          </a:p>
          <a:p>
            <a:pPr marL="342900" lvl="0" indent="-342900">
              <a:buFont typeface="+mj-lt"/>
              <a:buAutoNum type="arabicParenR"/>
            </a:pPr>
            <a:r>
              <a:rPr lang="ru-RU" dirty="0">
                <a:solidFill>
                  <a:prstClr val="black"/>
                </a:solidFill>
              </a:rPr>
              <a:t>в случае несоответствия участника такого конкурса требованиям, установленным конкурсной документацией в соответствии с частью 1, частями 1.1 и </a:t>
            </a:r>
            <a:r>
              <a:rPr lang="ru-RU" b="1" u="sng" dirty="0">
                <a:solidFill>
                  <a:srgbClr val="FF0000"/>
                </a:solidFill>
              </a:rPr>
              <a:t>2.1</a:t>
            </a:r>
            <a:r>
              <a:rPr lang="ru-RU" dirty="0">
                <a:solidFill>
                  <a:prstClr val="black"/>
                </a:solidFill>
              </a:rPr>
              <a:t> (при наличии таких требований</a:t>
            </a:r>
            <a:r>
              <a:rPr lang="ru-RU" dirty="0" smtClean="0">
                <a:solidFill>
                  <a:prstClr val="black"/>
                </a:solidFill>
              </a:rPr>
              <a:t>)* </a:t>
            </a:r>
            <a:r>
              <a:rPr lang="ru-RU" dirty="0">
                <a:solidFill>
                  <a:prstClr val="black"/>
                </a:solidFill>
              </a:rPr>
              <a:t>статьи 31 настоящего </a:t>
            </a:r>
            <a:r>
              <a:rPr lang="ru-RU" dirty="0" smtClean="0">
                <a:solidFill>
                  <a:prstClr val="black"/>
                </a:solidFill>
              </a:rPr>
              <a:t>ФЗ;</a:t>
            </a:r>
            <a:endParaRPr lang="ru-RU" dirty="0">
              <a:solidFill>
                <a:prstClr val="black"/>
              </a:solidFill>
            </a:endParaRPr>
          </a:p>
          <a:p>
            <a:pPr marL="342900" lvl="0" indent="-342900">
              <a:buFont typeface="+mj-lt"/>
              <a:buAutoNum type="arabicParenR"/>
            </a:pPr>
            <a:r>
              <a:rPr lang="ru-RU" dirty="0">
                <a:solidFill>
                  <a:prstClr val="black"/>
                </a:solidFill>
              </a:rPr>
              <a:t>в случаях, предусмотренных нормативными правовыми актами, принятыми в соответствии со статьей 14 настоящего </a:t>
            </a:r>
            <a:r>
              <a:rPr lang="ru-RU" dirty="0" smtClean="0">
                <a:solidFill>
                  <a:prstClr val="black"/>
                </a:solidFill>
              </a:rPr>
              <a:t>ФЗ;</a:t>
            </a:r>
            <a:endParaRPr lang="ru-RU" dirty="0">
              <a:solidFill>
                <a:prstClr val="black"/>
              </a:solidFill>
            </a:endParaRPr>
          </a:p>
          <a:p>
            <a:pPr marL="342900" lvl="0" indent="-342900">
              <a:buFont typeface="+mj-lt"/>
              <a:buAutoNum type="arabicParenR"/>
            </a:pPr>
            <a:r>
              <a:rPr lang="ru-RU" dirty="0">
                <a:solidFill>
                  <a:prstClr val="black"/>
                </a:solidFill>
              </a:rPr>
              <a:t>в случае непредставления документов, предусмотренных пунктом 5 части 6 статьи 54.4 настоящего </a:t>
            </a:r>
            <a:r>
              <a:rPr lang="ru-RU" dirty="0" smtClean="0">
                <a:solidFill>
                  <a:prstClr val="black"/>
                </a:solidFill>
              </a:rPr>
              <a:t>ФЗ, </a:t>
            </a:r>
            <a:r>
              <a:rPr lang="ru-RU" dirty="0">
                <a:solidFill>
                  <a:prstClr val="black"/>
                </a:solidFill>
              </a:rPr>
              <a:t>при осуществлении закупки товаров, работ, услуг, в отношении которых установлен запрет, предусмотренный статьей 14 настоящего </a:t>
            </a:r>
            <a:r>
              <a:rPr lang="ru-RU" dirty="0" smtClean="0">
                <a:solidFill>
                  <a:prstClr val="black"/>
                </a:solidFill>
              </a:rPr>
              <a:t>ФЗ.</a:t>
            </a:r>
          </a:p>
          <a:p>
            <a:pPr marL="342900" lvl="0" indent="-342900">
              <a:buFont typeface="+mj-lt"/>
              <a:buAutoNum type="arabicParenR"/>
            </a:pPr>
            <a:endParaRPr lang="ru-RU" dirty="0">
              <a:solidFill>
                <a:prstClr val="black"/>
              </a:solidFill>
            </a:endParaRPr>
          </a:p>
          <a:p>
            <a:r>
              <a:rPr lang="ru-RU" dirty="0" smtClean="0">
                <a:solidFill>
                  <a:prstClr val="black"/>
                </a:solidFill>
              </a:rPr>
              <a:t>*</a:t>
            </a:r>
            <a:r>
              <a:rPr lang="ru-RU" dirty="0">
                <a:solidFill>
                  <a:schemeClr val="tx1"/>
                </a:solidFill>
              </a:rPr>
              <a:t>в части 6 статьи 54.4 ни слова не сказано о том, что в заявке участника должны быть документы, подтверждающие его соответствие требованиям части 2.1 статьи 31 </a:t>
            </a:r>
            <a:r>
              <a:rPr lang="ru-RU" dirty="0" smtClean="0">
                <a:solidFill>
                  <a:schemeClr val="tx1"/>
                </a:solidFill>
              </a:rPr>
              <a:t>44-ФЗ!</a:t>
            </a:r>
            <a:endParaRPr lang="ru-RU" dirty="0">
              <a:solidFill>
                <a:schemeClr val="tx1"/>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71</a:t>
            </a:fld>
            <a:endParaRPr lang="ru-RU"/>
          </a:p>
        </p:txBody>
      </p:sp>
    </p:spTree>
    <p:extLst>
      <p:ext uri="{BB962C8B-B14F-4D97-AF65-F5344CB8AC3E}">
        <p14:creationId xmlns:p14="http://schemas.microsoft.com/office/powerpoint/2010/main" val="374212477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ОТКРЫТЫЙ КОНКУРС </a:t>
            </a:r>
            <a:r>
              <a:rPr lang="en-US" sz="1600" b="1" dirty="0" smtClean="0"/>
              <a:t>(c 1.07</a:t>
            </a:r>
            <a:r>
              <a:rPr lang="ru-RU" sz="1600" b="1" dirty="0" smtClean="0"/>
              <a:t> по 31.12</a:t>
            </a:r>
            <a:r>
              <a:rPr lang="en-US" sz="1600" b="1" dirty="0" smtClean="0"/>
              <a:t>.2018 </a:t>
            </a:r>
            <a:r>
              <a:rPr lang="ru-RU" sz="1600" b="1" dirty="0" smtClean="0"/>
              <a:t>г. как право</a:t>
            </a:r>
            <a:r>
              <a:rPr lang="en-US" sz="1600" b="1" dirty="0" smtClean="0"/>
              <a:t>) </a:t>
            </a:r>
            <a:r>
              <a:rPr lang="ru-RU" sz="1600" b="1" dirty="0" smtClean="0"/>
              <a:t>В ЭЛЕКТР.ФОРМЕ</a:t>
            </a:r>
            <a:r>
              <a:rPr lang="en-US" sz="1600" b="1" dirty="0" smtClean="0"/>
              <a:t>:</a:t>
            </a:r>
            <a:r>
              <a:rPr lang="ru-RU" sz="1600" b="1" dirty="0" smtClean="0"/>
              <a:t> </a:t>
            </a:r>
            <a:endParaRPr lang="ru-RU" sz="1600" b="1" dirty="0"/>
          </a:p>
          <a:p>
            <a:pPr marL="285750" indent="-285750">
              <a:buFont typeface="Wingdings" panose="05000000000000000000" pitchFamily="2" charset="2"/>
              <a:buChar char="Ø"/>
            </a:pPr>
            <a:r>
              <a:rPr lang="ru-RU" dirty="0"/>
              <a:t>Случаи и последствия признания ОК в ЭФ несостоявшимся (статья 55.1) </a:t>
            </a:r>
            <a:r>
              <a:rPr lang="ru-RU" dirty="0" smtClean="0">
                <a:solidFill>
                  <a:schemeClr val="tx1"/>
                </a:solidFill>
              </a:rPr>
              <a:t>:</a:t>
            </a:r>
            <a:endParaRPr lang="ru-RU" dirty="0">
              <a:solidFill>
                <a:schemeClr val="tx1"/>
              </a:solidFill>
            </a:endParaRPr>
          </a:p>
          <a:p>
            <a:pPr marL="342900" lvl="0" indent="-342900">
              <a:buFont typeface="+mj-lt"/>
              <a:buAutoNum type="arabicPeriod"/>
            </a:pPr>
            <a:r>
              <a:rPr lang="ru-RU" dirty="0">
                <a:solidFill>
                  <a:prstClr val="black"/>
                </a:solidFill>
              </a:rPr>
              <a:t>Подача единственной заявки </a:t>
            </a:r>
            <a:r>
              <a:rPr lang="ru-RU" dirty="0" smtClean="0">
                <a:solidFill>
                  <a:prstClr val="black"/>
                </a:solidFill>
              </a:rPr>
              <a:t>(допуск/</a:t>
            </a:r>
            <a:r>
              <a:rPr lang="ru-RU" dirty="0" err="1" smtClean="0">
                <a:solidFill>
                  <a:prstClr val="black"/>
                </a:solidFill>
              </a:rPr>
              <a:t>недопуск</a:t>
            </a:r>
            <a:r>
              <a:rPr lang="ru-RU" dirty="0" smtClean="0">
                <a:solidFill>
                  <a:prstClr val="black"/>
                </a:solidFill>
              </a:rPr>
              <a:t>).</a:t>
            </a:r>
            <a:endParaRPr lang="ru-RU" dirty="0">
              <a:solidFill>
                <a:prstClr val="black"/>
              </a:solidFill>
            </a:endParaRPr>
          </a:p>
          <a:p>
            <a:pPr marL="342900" lvl="0" indent="-342900">
              <a:buFont typeface="+mj-lt"/>
              <a:buAutoNum type="arabicPeriod"/>
            </a:pPr>
            <a:r>
              <a:rPr lang="ru-RU" dirty="0">
                <a:solidFill>
                  <a:prstClr val="black"/>
                </a:solidFill>
              </a:rPr>
              <a:t>По результатам рассмотрения первых частей только одна допущена (допуск/</a:t>
            </a:r>
            <a:r>
              <a:rPr lang="ru-RU" dirty="0" err="1">
                <a:solidFill>
                  <a:prstClr val="black"/>
                </a:solidFill>
              </a:rPr>
              <a:t>недопуск</a:t>
            </a:r>
            <a:r>
              <a:rPr lang="ru-RU" dirty="0">
                <a:solidFill>
                  <a:prstClr val="black"/>
                </a:solidFill>
              </a:rPr>
              <a:t> по вторым частям</a:t>
            </a:r>
            <a:r>
              <a:rPr lang="ru-RU" dirty="0" smtClean="0">
                <a:solidFill>
                  <a:prstClr val="black"/>
                </a:solidFill>
              </a:rPr>
              <a:t>).</a:t>
            </a:r>
            <a:endParaRPr lang="ru-RU" dirty="0">
              <a:solidFill>
                <a:prstClr val="black"/>
              </a:solidFill>
            </a:endParaRPr>
          </a:p>
          <a:p>
            <a:pPr lvl="0"/>
            <a:r>
              <a:rPr lang="ru-RU" dirty="0">
                <a:solidFill>
                  <a:prstClr val="black"/>
                </a:solidFill>
              </a:rPr>
              <a:t>3</a:t>
            </a:r>
            <a:r>
              <a:rPr lang="ru-RU" dirty="0" smtClean="0">
                <a:solidFill>
                  <a:prstClr val="black"/>
                </a:solidFill>
              </a:rPr>
              <a:t>.   По результатам рассмотрения вторых частей только одна допущена.</a:t>
            </a:r>
          </a:p>
          <a:p>
            <a:pPr lvl="0"/>
            <a:endParaRPr lang="ru-RU" dirty="0" smtClean="0">
              <a:solidFill>
                <a:prstClr val="black"/>
              </a:solidFill>
            </a:endParaRPr>
          </a:p>
          <a:p>
            <a:pPr lvl="0"/>
            <a:r>
              <a:rPr lang="ru-RU" dirty="0" smtClean="0">
                <a:solidFill>
                  <a:prstClr val="black"/>
                </a:solidFill>
              </a:rPr>
              <a:t>Итог</a:t>
            </a:r>
            <a:r>
              <a:rPr lang="ru-RU" dirty="0">
                <a:solidFill>
                  <a:prstClr val="black"/>
                </a:solidFill>
              </a:rPr>
              <a:t>: если заявка соответствует требованиям, контракт заключается по предложенной цене без согласования с органом контроля</a:t>
            </a:r>
            <a:r>
              <a:rPr lang="ru-RU" dirty="0" smtClean="0">
                <a:solidFill>
                  <a:prstClr val="black"/>
                </a:solidFill>
              </a:rPr>
              <a:t>.</a:t>
            </a:r>
            <a:endParaRPr lang="en-US" dirty="0" smtClean="0">
              <a:solidFill>
                <a:prstClr val="black"/>
              </a:solidFill>
            </a:endParaRPr>
          </a:p>
          <a:p>
            <a:pPr lvl="0"/>
            <a:endParaRPr lang="en-US" dirty="0">
              <a:solidFill>
                <a:prstClr val="black"/>
              </a:solidFill>
            </a:endParaRPr>
          </a:p>
          <a:p>
            <a:pPr lvl="0"/>
            <a:r>
              <a:rPr lang="ru-RU" dirty="0" smtClean="0">
                <a:solidFill>
                  <a:prstClr val="black"/>
                </a:solidFill>
              </a:rPr>
              <a:t>НО!!! Если не состоялся – обязательная </a:t>
            </a:r>
            <a:r>
              <a:rPr lang="en-US" dirty="0" smtClean="0">
                <a:solidFill>
                  <a:prstClr val="black"/>
                </a:solidFill>
              </a:rPr>
              <a:t>“</a:t>
            </a:r>
            <a:r>
              <a:rPr lang="ru-RU" dirty="0" smtClean="0">
                <a:solidFill>
                  <a:prstClr val="black"/>
                </a:solidFill>
              </a:rPr>
              <a:t>внешняя</a:t>
            </a:r>
            <a:r>
              <a:rPr lang="en-US" dirty="0" smtClean="0">
                <a:solidFill>
                  <a:prstClr val="black"/>
                </a:solidFill>
              </a:rPr>
              <a:t>”</a:t>
            </a:r>
            <a:r>
              <a:rPr lang="ru-RU" dirty="0" smtClean="0">
                <a:solidFill>
                  <a:prstClr val="black"/>
                </a:solidFill>
              </a:rPr>
              <a:t> экспертиза!!!, т.к. в п.1 ч.4 ст.94 забыли перечислить кроме пункта 25 (откуда убрали несостоявшийся электронный аукцион) в качестве исключения пункты 25.1(несостоявшийся электронный конкурс, электронный аукцион), 25.2 (несостоявшийся электронный запрос предложений), 25.3(несостоявшийся электронный запрос котировок).</a:t>
            </a:r>
            <a:endParaRPr lang="ru-RU" dirty="0">
              <a:solidFill>
                <a:prstClr val="black"/>
              </a:solidFill>
            </a:endParaRPr>
          </a:p>
          <a:p>
            <a:endParaRPr lang="ru-RU" dirty="0">
              <a:solidFill>
                <a:schemeClr val="tx1"/>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72</a:t>
            </a:fld>
            <a:endParaRPr lang="ru-RU"/>
          </a:p>
        </p:txBody>
      </p:sp>
    </p:spTree>
    <p:extLst>
      <p:ext uri="{BB962C8B-B14F-4D97-AF65-F5344CB8AC3E}">
        <p14:creationId xmlns:p14="http://schemas.microsoft.com/office/powerpoint/2010/main" val="388051031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ОТКРЫТЫЙ КОНКУРС </a:t>
            </a:r>
            <a:r>
              <a:rPr lang="en-US" sz="1600" b="1" dirty="0" smtClean="0"/>
              <a:t>(c 1.07</a:t>
            </a:r>
            <a:r>
              <a:rPr lang="ru-RU" sz="1600" b="1" dirty="0" smtClean="0"/>
              <a:t> по 31.12</a:t>
            </a:r>
            <a:r>
              <a:rPr lang="en-US" sz="1600" b="1" dirty="0" smtClean="0"/>
              <a:t>.2018 </a:t>
            </a:r>
            <a:r>
              <a:rPr lang="ru-RU" sz="1600" b="1" dirty="0" smtClean="0"/>
              <a:t>г. как право</a:t>
            </a:r>
            <a:r>
              <a:rPr lang="en-US" sz="1600" b="1" dirty="0" smtClean="0"/>
              <a:t>) </a:t>
            </a:r>
            <a:r>
              <a:rPr lang="ru-RU" sz="1600" b="1" dirty="0" smtClean="0"/>
              <a:t>В ЭЛЕКТР.ФОРМЕ</a:t>
            </a:r>
            <a:r>
              <a:rPr lang="en-US" sz="1600" b="1" dirty="0" smtClean="0"/>
              <a:t>:</a:t>
            </a:r>
            <a:r>
              <a:rPr lang="ru-RU" sz="1600" b="1" dirty="0" smtClean="0"/>
              <a:t> </a:t>
            </a:r>
            <a:endParaRPr lang="ru-RU" sz="1600" b="1" dirty="0"/>
          </a:p>
          <a:p>
            <a:pPr marL="285750" indent="-285750">
              <a:buFont typeface="Wingdings" panose="05000000000000000000" pitchFamily="2" charset="2"/>
              <a:buChar char="Ø"/>
            </a:pPr>
            <a:r>
              <a:rPr lang="ru-RU" dirty="0"/>
              <a:t>Случаи и последствия признания ОК в ЭФ несостоявшимся (статья 55.1) </a:t>
            </a:r>
            <a:r>
              <a:rPr lang="ru-RU" dirty="0" smtClean="0">
                <a:solidFill>
                  <a:schemeClr val="tx1"/>
                </a:solidFill>
              </a:rPr>
              <a:t>:</a:t>
            </a:r>
            <a:endParaRPr lang="ru-RU" dirty="0">
              <a:solidFill>
                <a:schemeClr val="tx1"/>
              </a:solidFill>
            </a:endParaRPr>
          </a:p>
          <a:p>
            <a:pPr marL="180975" indent="-180975"/>
            <a:r>
              <a:rPr lang="ru-RU" dirty="0" smtClean="0">
                <a:solidFill>
                  <a:schemeClr val="tx1"/>
                </a:solidFill>
              </a:rPr>
              <a:t>3. Заказчик </a:t>
            </a:r>
            <a:r>
              <a:rPr lang="ru-RU" dirty="0">
                <a:solidFill>
                  <a:schemeClr val="tx1"/>
                </a:solidFill>
              </a:rPr>
              <a:t>не позднее чем на следующий рабочий день после дня признания открытого конкурса в электронной форме несостоявшимся продлевает срок подачи заявок на участие в таком конкурсе на десять дней с даты размещения соответствующего извещения, если такой конкурс признан не состоявшимся по основаниям, предусмотренным:</a:t>
            </a:r>
          </a:p>
          <a:p>
            <a:pPr marL="914400" lvl="1" indent="-457200">
              <a:buAutoNum type="arabicParenR"/>
            </a:pPr>
            <a:r>
              <a:rPr lang="ru-RU" dirty="0">
                <a:solidFill>
                  <a:schemeClr val="tx1"/>
                </a:solidFill>
              </a:rPr>
              <a:t>частью 16 статьи 54.4 настоящего Федерального закона в связи с тем, что </a:t>
            </a:r>
            <a:r>
              <a:rPr lang="ru-RU" u="sng" dirty="0">
                <a:solidFill>
                  <a:schemeClr val="tx1"/>
                </a:solidFill>
              </a:rPr>
              <a:t>по окончании срока подачи заявок на участие в открытом конкурсе в электронной форме не подано ни одной такой заявки</a:t>
            </a:r>
            <a:r>
              <a:rPr lang="ru-RU" dirty="0">
                <a:solidFill>
                  <a:schemeClr val="tx1"/>
                </a:solidFill>
              </a:rPr>
              <a:t>;</a:t>
            </a:r>
          </a:p>
          <a:p>
            <a:pPr marL="914400" lvl="1" indent="-457200">
              <a:buAutoNum type="arabicParenR"/>
            </a:pPr>
            <a:r>
              <a:rPr lang="ru-RU" dirty="0">
                <a:solidFill>
                  <a:schemeClr val="tx1"/>
                </a:solidFill>
              </a:rPr>
              <a:t>частью 8 статьи 54.5 настоящего Федерального закона в связи с тем, что </a:t>
            </a:r>
            <a:r>
              <a:rPr lang="ru-RU" u="sng" dirty="0">
                <a:solidFill>
                  <a:schemeClr val="tx1"/>
                </a:solidFill>
              </a:rPr>
              <a:t>по результатам рассмотрения первых частей заявок на участие в открытом конкурсе в электронной форме конкурсная комиссия приняла решение об отказе в допуске к участию в таком конкурсе всем участникам закупки, подавшим заявки на участие в нем</a:t>
            </a:r>
            <a:r>
              <a:rPr lang="ru-RU" dirty="0">
                <a:solidFill>
                  <a:schemeClr val="tx1"/>
                </a:solidFill>
              </a:rPr>
              <a:t>;</a:t>
            </a:r>
          </a:p>
          <a:p>
            <a:pPr marL="914400" lvl="1" indent="-457200">
              <a:buAutoNum type="arabicParenR"/>
            </a:pPr>
            <a:r>
              <a:rPr lang="ru-RU" dirty="0">
                <a:solidFill>
                  <a:schemeClr val="tx1"/>
                </a:solidFill>
              </a:rPr>
              <a:t>частью 9 статьи 54.7 настоящего Федерального закона в связи с тем, что </a:t>
            </a:r>
            <a:r>
              <a:rPr lang="ru-RU" u="sng" dirty="0">
                <a:solidFill>
                  <a:schemeClr val="tx1"/>
                </a:solidFill>
              </a:rPr>
              <a:t>по результатам рассмотрения вторых частей заявок на участие в открытом конкурсе в электронной форме конкурсная комиссия отклонила все такие заявки</a:t>
            </a:r>
            <a:r>
              <a:rPr lang="ru-RU" dirty="0" smtClean="0">
                <a:solidFill>
                  <a:schemeClr val="tx1"/>
                </a:solidFill>
              </a:rPr>
              <a:t>.</a:t>
            </a:r>
          </a:p>
        </p:txBody>
      </p:sp>
      <p:sp>
        <p:nvSpPr>
          <p:cNvPr id="2" name="Номер слайда 1"/>
          <p:cNvSpPr>
            <a:spLocks noGrp="1"/>
          </p:cNvSpPr>
          <p:nvPr>
            <p:ph type="sldNum" sz="quarter" idx="12"/>
          </p:nvPr>
        </p:nvSpPr>
        <p:spPr/>
        <p:txBody>
          <a:bodyPr/>
          <a:lstStyle/>
          <a:p>
            <a:fld id="{25800938-3505-4AFC-AA3C-099AD5E268D3}" type="slidenum">
              <a:rPr lang="ru-RU" smtClean="0"/>
              <a:pPr/>
              <a:t>73</a:t>
            </a:fld>
            <a:endParaRPr lang="ru-RU"/>
          </a:p>
        </p:txBody>
      </p:sp>
    </p:spTree>
    <p:extLst>
      <p:ext uri="{BB962C8B-B14F-4D97-AF65-F5344CB8AC3E}">
        <p14:creationId xmlns:p14="http://schemas.microsoft.com/office/powerpoint/2010/main" val="287385037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ЭЛЕКТРОННЫЙ АУКЦИОН (</a:t>
            </a:r>
            <a:r>
              <a:rPr lang="en-US" sz="1600" b="1" dirty="0" smtClean="0"/>
              <a:t>c 1.07</a:t>
            </a:r>
            <a:r>
              <a:rPr lang="ru-RU" sz="1600" b="1" dirty="0" smtClean="0"/>
              <a:t>.</a:t>
            </a:r>
            <a:r>
              <a:rPr lang="en-US" sz="1600" b="1" dirty="0" smtClean="0"/>
              <a:t>2018 </a:t>
            </a:r>
            <a:r>
              <a:rPr lang="ru-RU" sz="1600" b="1" dirty="0" smtClean="0"/>
              <a:t>г.</a:t>
            </a:r>
            <a:r>
              <a:rPr lang="en-US" sz="1600" b="1" dirty="0" smtClean="0"/>
              <a:t>) </a:t>
            </a:r>
            <a:r>
              <a:rPr lang="ru-RU" sz="1600" b="1" dirty="0" smtClean="0"/>
              <a:t>ИЗМЕНЕНИЯ</a:t>
            </a:r>
            <a:r>
              <a:rPr lang="en-US" sz="1600" b="1" dirty="0" smtClean="0"/>
              <a:t>:</a:t>
            </a:r>
            <a:r>
              <a:rPr lang="ru-RU" sz="1600" b="1" dirty="0" smtClean="0"/>
              <a:t> </a:t>
            </a:r>
            <a:endParaRPr lang="ru-RU" sz="1600" b="1" dirty="0"/>
          </a:p>
          <a:p>
            <a:pPr marL="285750" indent="-285750">
              <a:buFont typeface="Wingdings" panose="05000000000000000000" pitchFamily="2" charset="2"/>
              <a:buChar char="Ø"/>
            </a:pPr>
            <a:r>
              <a:rPr lang="ru-RU" dirty="0"/>
              <a:t>Корректировка состава </a:t>
            </a:r>
            <a:r>
              <a:rPr lang="ru-RU" dirty="0" smtClean="0"/>
              <a:t>заявки</a:t>
            </a:r>
            <a:r>
              <a:rPr lang="en-US" dirty="0" smtClean="0"/>
              <a:t> </a:t>
            </a:r>
            <a:r>
              <a:rPr lang="ru-RU" dirty="0" smtClean="0"/>
              <a:t>(Первая часть</a:t>
            </a:r>
            <a:r>
              <a:rPr lang="en-US" dirty="0" smtClean="0"/>
              <a:t>):</a:t>
            </a:r>
            <a:endParaRPr lang="ru-RU" dirty="0">
              <a:solidFill>
                <a:schemeClr val="tx1"/>
              </a:solidFill>
            </a:endParaRPr>
          </a:p>
          <a:p>
            <a:pPr marL="342900" indent="-342900">
              <a:buFont typeface="+mj-lt"/>
              <a:buAutoNum type="arabicParenR"/>
            </a:pPr>
            <a:r>
              <a:rPr lang="ru-RU" dirty="0">
                <a:solidFill>
                  <a:schemeClr val="tx1"/>
                </a:solidFill>
              </a:rPr>
              <a:t>согласие участника электронного аукциона на поставку товара, выполнение работы или оказание услуги на условиях, предусмотренных документацией об электронном аукционе и не подлежащих изменению по результатам проведения электронного аукциона (такое согласие дается с применением программно-аппаратных средств электронной площадки);</a:t>
            </a:r>
          </a:p>
          <a:p>
            <a:pPr marL="342900" indent="-342900">
              <a:buFont typeface="+mj-lt"/>
              <a:buAutoNum type="arabicParenR"/>
            </a:pPr>
            <a:r>
              <a:rPr lang="ru-RU" dirty="0">
                <a:solidFill>
                  <a:schemeClr val="tx1"/>
                </a:solidFill>
              </a:rPr>
              <a:t>при осуществлении закупки товара или закупки работы, услуги, для выполнения, оказания которых используется товар:</a:t>
            </a:r>
          </a:p>
          <a:p>
            <a:pPr marL="638175" lvl="1" indent="-180975"/>
            <a:r>
              <a:rPr lang="ru-RU" dirty="0">
                <a:solidFill>
                  <a:schemeClr val="tx1"/>
                </a:solidFill>
              </a:rPr>
              <a:t>а) наименование страны происхождения товара (в случае установления заказчиком в извещении о проведении электронного аукциона, документации об электронном аукционе условий, запретов, ограничений допуска товаров, происходящих из иностранного государства или группы иностранных государств, в соответствии со статьей 14 настоящего Федерального закона);</a:t>
            </a:r>
          </a:p>
          <a:p>
            <a:pPr marL="638175" lvl="1" indent="-180975"/>
            <a:r>
              <a:rPr lang="ru-RU" dirty="0">
                <a:solidFill>
                  <a:schemeClr val="tx1"/>
                </a:solidFill>
              </a:rPr>
              <a:t>б) конкретные показатели товара, соответствующие значениям, установленным в документации об электронном аукционе, и указание на товарный знак (при наличии). Информация, предусмотренная настоящим подпунктом, включается в заявку на участие в электронном аукционе в случае отсутствия в документации об электронном аукционе указания на товарный знак или в случае, если участник закупки предлагает товар, который обозначен товарным знаком, отличным от товарного знака, указанного в документации об электронном аукционе.</a:t>
            </a:r>
          </a:p>
        </p:txBody>
      </p:sp>
      <p:sp>
        <p:nvSpPr>
          <p:cNvPr id="2" name="Номер слайда 1"/>
          <p:cNvSpPr>
            <a:spLocks noGrp="1"/>
          </p:cNvSpPr>
          <p:nvPr>
            <p:ph type="sldNum" sz="quarter" idx="12"/>
          </p:nvPr>
        </p:nvSpPr>
        <p:spPr/>
        <p:txBody>
          <a:bodyPr/>
          <a:lstStyle/>
          <a:p>
            <a:fld id="{25800938-3505-4AFC-AA3C-099AD5E268D3}" type="slidenum">
              <a:rPr lang="ru-RU" smtClean="0"/>
              <a:pPr/>
              <a:t>74</a:t>
            </a:fld>
            <a:endParaRPr lang="ru-RU"/>
          </a:p>
        </p:txBody>
      </p:sp>
    </p:spTree>
    <p:extLst>
      <p:ext uri="{BB962C8B-B14F-4D97-AF65-F5344CB8AC3E}">
        <p14:creationId xmlns:p14="http://schemas.microsoft.com/office/powerpoint/2010/main" val="87504907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ЭЛЕКТРОННЫЙ АУКЦИОН (</a:t>
            </a:r>
            <a:r>
              <a:rPr lang="en-US" sz="1600" b="1" dirty="0" smtClean="0"/>
              <a:t>c 1.07</a:t>
            </a:r>
            <a:r>
              <a:rPr lang="ru-RU" sz="1600" b="1" dirty="0" smtClean="0"/>
              <a:t>.</a:t>
            </a:r>
            <a:r>
              <a:rPr lang="en-US" sz="1600" b="1" dirty="0" smtClean="0"/>
              <a:t>2018 </a:t>
            </a:r>
            <a:r>
              <a:rPr lang="ru-RU" sz="1600" b="1" dirty="0" smtClean="0"/>
              <a:t>г.</a:t>
            </a:r>
            <a:r>
              <a:rPr lang="en-US" sz="1600" b="1" dirty="0" smtClean="0"/>
              <a:t>) </a:t>
            </a:r>
            <a:r>
              <a:rPr lang="ru-RU" sz="1600" b="1" dirty="0" smtClean="0"/>
              <a:t>ИЗМЕНЕНИЯ</a:t>
            </a:r>
            <a:r>
              <a:rPr lang="en-US" sz="1600" b="1" dirty="0" smtClean="0"/>
              <a:t>:</a:t>
            </a:r>
            <a:r>
              <a:rPr lang="ru-RU" sz="1600" b="1" dirty="0" smtClean="0"/>
              <a:t> </a:t>
            </a:r>
            <a:endParaRPr lang="ru-RU" sz="1600" b="1" dirty="0"/>
          </a:p>
          <a:p>
            <a:pPr marL="285750" indent="-285750">
              <a:buFont typeface="Wingdings" panose="05000000000000000000" pitchFamily="2" charset="2"/>
              <a:buChar char="Ø"/>
            </a:pPr>
            <a:r>
              <a:rPr lang="ru-RU" b="1" dirty="0"/>
              <a:t>Корректировка состава </a:t>
            </a:r>
            <a:r>
              <a:rPr lang="ru-RU" b="1" dirty="0" smtClean="0"/>
              <a:t>заявки</a:t>
            </a:r>
            <a:r>
              <a:rPr lang="en-US" b="1" dirty="0" smtClean="0"/>
              <a:t> </a:t>
            </a:r>
            <a:r>
              <a:rPr lang="ru-RU" b="1" dirty="0" smtClean="0"/>
              <a:t>(Вторая часть</a:t>
            </a:r>
            <a:r>
              <a:rPr lang="en-US" b="1" dirty="0" smtClean="0"/>
              <a:t>):</a:t>
            </a:r>
            <a:endParaRPr lang="ru-RU" b="1" dirty="0">
              <a:solidFill>
                <a:schemeClr val="tx1"/>
              </a:solidFill>
            </a:endParaRPr>
          </a:p>
          <a:p>
            <a:pPr marL="742950" lvl="1" indent="-285750">
              <a:buFont typeface="Arial" panose="020B0604020202020204" pitchFamily="34" charset="0"/>
              <a:buChar char="•"/>
            </a:pPr>
            <a:r>
              <a:rPr lang="ru-RU" dirty="0"/>
              <a:t>Почтовый адрес указывают и </a:t>
            </a:r>
            <a:r>
              <a:rPr lang="ru-RU" dirty="0" err="1" smtClean="0"/>
              <a:t>юр.лица</a:t>
            </a:r>
            <a:r>
              <a:rPr lang="ru-RU" dirty="0"/>
              <a:t>, и </a:t>
            </a:r>
            <a:r>
              <a:rPr lang="ru-RU" dirty="0" err="1" smtClean="0"/>
              <a:t>физ.лица</a:t>
            </a:r>
            <a:r>
              <a:rPr lang="ru-RU" dirty="0" smtClean="0"/>
              <a:t>.</a:t>
            </a:r>
            <a:endParaRPr lang="ru-RU" dirty="0"/>
          </a:p>
          <a:p>
            <a:pPr marL="742950" lvl="1" indent="-285750">
              <a:buFont typeface="Arial" panose="020B0604020202020204" pitchFamily="34" charset="0"/>
              <a:buChar char="•"/>
            </a:pPr>
            <a:r>
              <a:rPr lang="ru-RU" dirty="0"/>
              <a:t>Декларация о соответствии требованиям - с применением программно-аппаратных средств электронной </a:t>
            </a:r>
            <a:r>
              <a:rPr lang="ru-RU" dirty="0" smtClean="0"/>
              <a:t>площадки.</a:t>
            </a:r>
            <a:endParaRPr lang="ru-RU" dirty="0"/>
          </a:p>
          <a:p>
            <a:pPr marL="742950" lvl="1" indent="-285750">
              <a:buFont typeface="Arial" panose="020B0604020202020204" pitchFamily="34" charset="0"/>
              <a:buChar char="•"/>
            </a:pPr>
            <a:r>
              <a:rPr lang="ru-RU" dirty="0"/>
              <a:t>Декларация о принадлежности к СМП - с применением программно-аппаратных средств электронной </a:t>
            </a:r>
            <a:r>
              <a:rPr lang="ru-RU" dirty="0" smtClean="0"/>
              <a:t>площадки.</a:t>
            </a:r>
            <a:endParaRPr lang="ru-RU" dirty="0"/>
          </a:p>
          <a:p>
            <a:pPr marL="742950" lvl="1" indent="-285750">
              <a:buFont typeface="Arial" panose="020B0604020202020204" pitchFamily="34" charset="0"/>
              <a:buChar char="•"/>
            </a:pPr>
            <a:r>
              <a:rPr lang="ru-RU" dirty="0"/>
              <a:t>Отсутствие документов по статье 14 приравнивается к предложению иностранного </a:t>
            </a:r>
            <a:r>
              <a:rPr lang="ru-RU" dirty="0" smtClean="0"/>
              <a:t>товара.</a:t>
            </a:r>
          </a:p>
          <a:p>
            <a:pPr marL="285750" indent="-285750">
              <a:buFont typeface="Wingdings" panose="05000000000000000000" pitchFamily="2" charset="2"/>
              <a:buChar char="Ø"/>
            </a:pPr>
            <a:r>
              <a:rPr lang="ru-RU" b="1" dirty="0">
                <a:solidFill>
                  <a:schemeClr val="tx1"/>
                </a:solidFill>
              </a:rPr>
              <a:t>Корректировка сроков проведения</a:t>
            </a:r>
          </a:p>
          <a:p>
            <a:pPr marL="742950" lvl="1" indent="-285750">
              <a:buFont typeface="Arial" panose="020B0604020202020204" pitchFamily="34" charset="0"/>
              <a:buChar char="•"/>
            </a:pPr>
            <a:r>
              <a:rPr lang="ru-RU" dirty="0">
                <a:solidFill>
                  <a:schemeClr val="tx1"/>
                </a:solidFill>
              </a:rPr>
              <a:t>Срок рассмотрения первых частей заявок на участие в электронном аукционе не может превышать семь дней с даты окончания срока подачи указанных заявок, а в случае, если начальная (максимальная) цена контракта не превышает три миллиона рублей, такой срок не может превышать один рабочий день с даты окончания срока подачи указанных заявок.</a:t>
            </a:r>
          </a:p>
          <a:p>
            <a:pPr lvl="1"/>
            <a:endParaRPr lang="ru-RU"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75</a:t>
            </a:fld>
            <a:endParaRPr lang="ru-RU"/>
          </a:p>
        </p:txBody>
      </p:sp>
    </p:spTree>
    <p:extLst>
      <p:ext uri="{BB962C8B-B14F-4D97-AF65-F5344CB8AC3E}">
        <p14:creationId xmlns:p14="http://schemas.microsoft.com/office/powerpoint/2010/main" val="17633424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ЭЛЕКТРОННЫЙ АУКЦИОН (</a:t>
            </a:r>
            <a:r>
              <a:rPr lang="en-US" sz="1600" b="1" dirty="0" smtClean="0"/>
              <a:t>c 1.07</a:t>
            </a:r>
            <a:r>
              <a:rPr lang="ru-RU" sz="1600" b="1" dirty="0" smtClean="0"/>
              <a:t>.</a:t>
            </a:r>
            <a:r>
              <a:rPr lang="en-US" sz="1600" b="1" dirty="0" smtClean="0"/>
              <a:t>2018 </a:t>
            </a:r>
            <a:r>
              <a:rPr lang="ru-RU" sz="1600" b="1" dirty="0" smtClean="0"/>
              <a:t>г.</a:t>
            </a:r>
            <a:r>
              <a:rPr lang="en-US" sz="1600" b="1" dirty="0" smtClean="0"/>
              <a:t>) </a:t>
            </a:r>
            <a:r>
              <a:rPr lang="ru-RU" sz="1600" b="1" dirty="0" smtClean="0"/>
              <a:t>ИЗМЕНЕНИЯ</a:t>
            </a:r>
            <a:r>
              <a:rPr lang="en-US" sz="1600" b="1" dirty="0" smtClean="0"/>
              <a:t>:</a:t>
            </a:r>
            <a:r>
              <a:rPr lang="ru-RU" sz="1600" b="1" dirty="0" smtClean="0"/>
              <a:t> </a:t>
            </a:r>
            <a:endParaRPr lang="ru-RU" sz="1600" b="1" dirty="0"/>
          </a:p>
          <a:p>
            <a:pPr marL="285750" indent="-285750">
              <a:buFont typeface="Wingdings" panose="05000000000000000000" pitchFamily="2" charset="2"/>
              <a:buChar char="Ø"/>
            </a:pPr>
            <a:r>
              <a:rPr lang="ru-RU" b="1" dirty="0"/>
              <a:t>Дополнение содержания протокола рассмотрения первых частей</a:t>
            </a:r>
          </a:p>
          <a:p>
            <a:pPr marL="742950" lvl="1" indent="-285750">
              <a:buFont typeface="Arial" panose="020B0604020202020204" pitchFamily="34" charset="0"/>
              <a:buChar char="•"/>
            </a:pPr>
            <a:r>
              <a:rPr lang="ru-RU" dirty="0"/>
              <a:t>Сведения о наличии среди предложений участников закупки, признанных участниками электронного аукциона, </a:t>
            </a:r>
            <a:r>
              <a:rPr lang="ru-RU" u="sng" dirty="0"/>
              <a:t>предложений о поставке товаров, происходящих из иностранного государства или группы иностранных государств, </a:t>
            </a:r>
            <a:r>
              <a:rPr lang="ru-RU" b="1" u="sng" dirty="0"/>
              <a:t>работ, услуг,</a:t>
            </a:r>
            <a:r>
              <a:rPr lang="ru-RU" u="sng" dirty="0"/>
              <a:t> соответственно выполняемых, оказываемых иностранными лицами</a:t>
            </a:r>
            <a:r>
              <a:rPr lang="ru-RU" dirty="0"/>
              <a:t>, в случае, если условия, запреты, ограничения допуска товаров, работ, услуг установлены заказчиком в документации об электронном аукционе в соответствии со статьей 14 настоящего Федерального закона.</a:t>
            </a:r>
          </a:p>
          <a:p>
            <a:pPr marL="285750" indent="-285750">
              <a:buFont typeface="Wingdings" panose="05000000000000000000" pitchFamily="2" charset="2"/>
              <a:buChar char="Ø"/>
            </a:pPr>
            <a:r>
              <a:rPr lang="ru-RU" b="1" dirty="0"/>
              <a:t>При этом в уведомлении участникам уже:</a:t>
            </a:r>
          </a:p>
          <a:p>
            <a:pPr marL="742950" lvl="1" indent="-285750">
              <a:buFont typeface="Arial" panose="020B0604020202020204" pitchFamily="34" charset="0"/>
              <a:buChar char="•"/>
            </a:pPr>
            <a:r>
              <a:rPr lang="ru-RU" dirty="0"/>
              <a:t>сведения о наличии среди предложений участников закупки, признанных участниками электронного аукциона, предложений о поставке товаров </a:t>
            </a:r>
            <a:r>
              <a:rPr lang="ru-RU" u="sng" dirty="0"/>
              <a:t>российского происхождения</a:t>
            </a:r>
            <a:r>
              <a:rPr lang="ru-RU" dirty="0"/>
              <a:t> в случае, если документацией об электронном аукционе установлены условия, запреты, ограничения допуска товаров, происходящих из иностранного государства или группы иностранных государств, работ, услуг, соответственно выполняемых, оказываемых иностранными лицами, в соответствии со статьей 14 настоящего Федерального закона</a:t>
            </a:r>
          </a:p>
          <a:p>
            <a:pPr marL="1200150" lvl="2" indent="-285750">
              <a:buFont typeface="Arial" panose="020B0604020202020204" pitchFamily="34" charset="0"/>
              <a:buChar char="•"/>
            </a:pPr>
            <a:endParaRPr lang="ru-RU"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76</a:t>
            </a:fld>
            <a:endParaRPr lang="ru-RU"/>
          </a:p>
        </p:txBody>
      </p:sp>
    </p:spTree>
    <p:extLst>
      <p:ext uri="{BB962C8B-B14F-4D97-AF65-F5344CB8AC3E}">
        <p14:creationId xmlns:p14="http://schemas.microsoft.com/office/powerpoint/2010/main" val="340295189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ЭЛЕКТРОННЫЙ АУКЦИОН (</a:t>
            </a:r>
            <a:r>
              <a:rPr lang="en-US" sz="1600" b="1" dirty="0" smtClean="0"/>
              <a:t>c 1.07</a:t>
            </a:r>
            <a:r>
              <a:rPr lang="ru-RU" sz="1600" b="1" dirty="0" smtClean="0"/>
              <a:t>.</a:t>
            </a:r>
            <a:r>
              <a:rPr lang="en-US" sz="1600" b="1" dirty="0" smtClean="0"/>
              <a:t>2018 </a:t>
            </a:r>
            <a:r>
              <a:rPr lang="ru-RU" sz="1600" b="1" dirty="0" smtClean="0"/>
              <a:t>г.</a:t>
            </a:r>
            <a:r>
              <a:rPr lang="en-US" sz="1600" b="1" dirty="0" smtClean="0"/>
              <a:t>) </a:t>
            </a:r>
            <a:r>
              <a:rPr lang="ru-RU" sz="1600" b="1" dirty="0" smtClean="0"/>
              <a:t>ИЗМЕНЕНИЯ</a:t>
            </a:r>
            <a:r>
              <a:rPr lang="en-US" sz="1600" b="1" dirty="0" smtClean="0"/>
              <a:t>:</a:t>
            </a:r>
            <a:r>
              <a:rPr lang="ru-RU" sz="1600" b="1" dirty="0" smtClean="0"/>
              <a:t> </a:t>
            </a:r>
            <a:endParaRPr lang="ru-RU" sz="1600" b="1" dirty="0"/>
          </a:p>
          <a:p>
            <a:pPr marL="285750" indent="-285750">
              <a:buFont typeface="Wingdings" panose="05000000000000000000" pitchFamily="2" charset="2"/>
              <a:buChar char="Ø"/>
            </a:pPr>
            <a:r>
              <a:rPr lang="ru-RU" b="1" dirty="0">
                <a:solidFill>
                  <a:schemeClr val="tx1"/>
                </a:solidFill>
              </a:rPr>
              <a:t>Изменение размера шага аукциона</a:t>
            </a:r>
          </a:p>
          <a:p>
            <a:pPr marL="742950" lvl="1" indent="-285750">
              <a:buFont typeface="Arial" panose="020B0604020202020204" pitchFamily="34" charset="0"/>
              <a:buChar char="•"/>
            </a:pPr>
            <a:r>
              <a:rPr lang="ru-RU" dirty="0">
                <a:solidFill>
                  <a:schemeClr val="tx1"/>
                </a:solidFill>
              </a:rPr>
              <a:t>Величина снижения начальной (максимальной) цены контракта (далее - "шаг аукциона") составляет от 0,5 процента до 5 процентов начальной (максимальной) цены контракта, </a:t>
            </a:r>
            <a:r>
              <a:rPr lang="ru-RU" u="sng" dirty="0">
                <a:solidFill>
                  <a:schemeClr val="tx1"/>
                </a:solidFill>
              </a:rPr>
              <a:t>но не менее чем сто рублей</a:t>
            </a:r>
            <a:r>
              <a:rPr lang="ru-RU" dirty="0">
                <a:solidFill>
                  <a:schemeClr val="tx1"/>
                </a:solidFill>
              </a:rPr>
              <a:t>.</a:t>
            </a:r>
          </a:p>
          <a:p>
            <a:pPr marL="285750" indent="-285750">
              <a:buFont typeface="Wingdings" panose="05000000000000000000" pitchFamily="2" charset="2"/>
              <a:buChar char="Ø"/>
            </a:pPr>
            <a:r>
              <a:rPr lang="ru-RU" b="1" dirty="0">
                <a:solidFill>
                  <a:schemeClr val="tx1"/>
                </a:solidFill>
              </a:rPr>
              <a:t>Изменение и дополнение оснований для признания заявки несоответствующей требованиям при подведении итогов</a:t>
            </a:r>
          </a:p>
          <a:p>
            <a:pPr marL="914400" lvl="1" indent="-457200">
              <a:buAutoNum type="arabicParenR"/>
            </a:pPr>
            <a:r>
              <a:rPr lang="ru-RU" dirty="0">
                <a:solidFill>
                  <a:schemeClr val="tx1"/>
                </a:solidFill>
              </a:rPr>
              <a:t>непредставления документов и информации, которые предусмотрены частью 11 статьи 24.1 (эти сведения предоставляет оператор…)</a:t>
            </a:r>
          </a:p>
          <a:p>
            <a:pPr marL="914400" lvl="1" indent="-457200">
              <a:buAutoNum type="arabicParenR"/>
            </a:pPr>
            <a:r>
              <a:rPr lang="ru-RU" dirty="0">
                <a:solidFill>
                  <a:schemeClr val="tx1"/>
                </a:solidFill>
              </a:rPr>
              <a:t>В </a:t>
            </a:r>
            <a:r>
              <a:rPr lang="ru-RU" dirty="0" smtClean="0">
                <a:solidFill>
                  <a:schemeClr val="tx1"/>
                </a:solidFill>
              </a:rPr>
              <a:t>случае</a:t>
            </a:r>
            <a:r>
              <a:rPr lang="ru-RU" dirty="0">
                <a:solidFill>
                  <a:schemeClr val="tx1"/>
                </a:solidFill>
              </a:rPr>
              <a:t>, предусмотренном нормативными правовыми актами, принятыми в соответствии со статьей 14 настоящего Федерального закона</a:t>
            </a:r>
          </a:p>
          <a:p>
            <a:pPr marL="1200150" lvl="2" indent="-285750">
              <a:buFont typeface="Arial" panose="020B0604020202020204" pitchFamily="34" charset="0"/>
              <a:buChar char="•"/>
            </a:pPr>
            <a:endParaRPr lang="ru-RU"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77</a:t>
            </a:fld>
            <a:endParaRPr lang="ru-RU"/>
          </a:p>
        </p:txBody>
      </p:sp>
    </p:spTree>
    <p:extLst>
      <p:ext uri="{BB962C8B-B14F-4D97-AF65-F5344CB8AC3E}">
        <p14:creationId xmlns:p14="http://schemas.microsoft.com/office/powerpoint/2010/main" val="173904288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179512" y="467750"/>
            <a:ext cx="8760142"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01.07.2018 г.</a:t>
            </a:r>
            <a:endParaRPr lang="ru-RU" sz="1600" b="1" dirty="0"/>
          </a:p>
          <a:p>
            <a:endParaRPr lang="ru-RU" sz="1600" b="1" dirty="0" smtClean="0"/>
          </a:p>
          <a:p>
            <a:pPr marL="285750" indent="-285750">
              <a:buFont typeface="Arial" panose="020B0604020202020204" pitchFamily="34" charset="0"/>
              <a:buChar char="•"/>
            </a:pPr>
            <a:r>
              <a:rPr lang="ru-RU" dirty="0"/>
              <a:t>При заключении контракта заказчик по согласованию с участником закупки, с которым в соответствии с настоящим Федеральным законом заключается контракт, вправе увеличить количество поставляемого товара на сумму, не превышающую разницы между ценой контракта, предложенной таким участником, и начальной (максимальной) ценой контракта (ценой лота), если это право заказчика предусмотрено документацией о закупке. При этом цена единицы товара не должна превышать цену единицы товара, определяемую как частное от деления </a:t>
            </a:r>
            <a:r>
              <a:rPr lang="ru-RU" u="sng" dirty="0"/>
              <a:t>цены контракта, указанной в заявке на участие в конкурсе, </a:t>
            </a:r>
            <a:r>
              <a:rPr lang="ru-RU" i="1" u="sng" dirty="0"/>
              <a:t>запросе предложений</a:t>
            </a:r>
            <a:r>
              <a:rPr lang="ru-RU" u="sng" dirty="0"/>
              <a:t> или предложенной участником аукциона,</a:t>
            </a:r>
            <a:r>
              <a:rPr lang="ru-RU" dirty="0"/>
              <a:t> с которым заключается контракт, на количество товара, указанное в извещении о проведении закупки</a:t>
            </a:r>
            <a:r>
              <a:rPr lang="ru-RU" dirty="0" smtClean="0"/>
              <a:t>. (ч. 18. ст.34)</a:t>
            </a:r>
            <a:endParaRPr lang="ru-RU" dirty="0"/>
          </a:p>
          <a:p>
            <a:endParaRPr lang="ru-RU" dirty="0" smtClean="0"/>
          </a:p>
          <a:p>
            <a:endParaRPr lang="ru-RU" dirty="0" smtClean="0"/>
          </a:p>
          <a:p>
            <a:r>
              <a:rPr lang="ru-RU" sz="1400" dirty="0" smtClean="0"/>
              <a:t>Вступление в силу</a:t>
            </a:r>
            <a:r>
              <a:rPr lang="en-US" sz="1400" dirty="0" smtClean="0"/>
              <a:t>:</a:t>
            </a:r>
            <a:r>
              <a:rPr lang="ru-RU" sz="1400" dirty="0" smtClean="0"/>
              <a:t> </a:t>
            </a:r>
            <a:r>
              <a:rPr lang="en-US" sz="1400" dirty="0" smtClean="0"/>
              <a:t> </a:t>
            </a:r>
            <a:r>
              <a:rPr lang="ru-RU" sz="1400" dirty="0" smtClean="0"/>
              <a:t>01 июля 2018 года </a:t>
            </a:r>
          </a:p>
          <a:p>
            <a:r>
              <a:rPr lang="ru-RU" sz="1400" dirty="0" smtClean="0"/>
              <a:t> </a:t>
            </a:r>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78</a:t>
            </a:fld>
            <a:endParaRPr lang="ru-RU"/>
          </a:p>
        </p:txBody>
      </p:sp>
    </p:spTree>
    <p:extLst>
      <p:ext uri="{BB962C8B-B14F-4D97-AF65-F5344CB8AC3E}">
        <p14:creationId xmlns:p14="http://schemas.microsoft.com/office/powerpoint/2010/main" val="21165948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ЗАКЛЮЧЕНИЕ КОНТРАКТА ПО ИТОГАМ ЭЛЕКТРОННЫХ ПРОЦЕДУР (ГЛАВА 4.1)</a:t>
            </a:r>
            <a:r>
              <a:rPr lang="en-US" sz="1600" b="1" dirty="0" smtClean="0"/>
              <a:t>:</a:t>
            </a:r>
            <a:r>
              <a:rPr lang="ru-RU" sz="1600" b="1" dirty="0" smtClean="0"/>
              <a:t> </a:t>
            </a:r>
          </a:p>
          <a:p>
            <a:endParaRPr lang="ru-RU" sz="600" dirty="0">
              <a:solidFill>
                <a:schemeClr val="tx1"/>
              </a:solidFill>
            </a:endParaRPr>
          </a:p>
          <a:p>
            <a:pPr marL="180975" indent="-180975"/>
            <a:r>
              <a:rPr lang="ru-RU" dirty="0">
                <a:solidFill>
                  <a:schemeClr val="tx1"/>
                </a:solidFill>
              </a:rPr>
              <a:t>Шаг 1. В течение 5-ти дней со дня размещения итогового протокола Заказчик размещает </a:t>
            </a:r>
            <a:r>
              <a:rPr lang="ru-RU" b="1" i="1" u="sng" dirty="0">
                <a:solidFill>
                  <a:schemeClr val="tx1"/>
                </a:solidFill>
              </a:rPr>
              <a:t>в </a:t>
            </a:r>
            <a:r>
              <a:rPr lang="ru-RU" b="1" i="1" u="sng" dirty="0" smtClean="0">
                <a:solidFill>
                  <a:schemeClr val="tx1"/>
                </a:solidFill>
              </a:rPr>
              <a:t>ЕИС*</a:t>
            </a:r>
            <a:r>
              <a:rPr lang="ru-RU" dirty="0" smtClean="0">
                <a:solidFill>
                  <a:schemeClr val="tx1"/>
                </a:solidFill>
              </a:rPr>
              <a:t> </a:t>
            </a:r>
            <a:r>
              <a:rPr lang="ru-RU" dirty="0">
                <a:solidFill>
                  <a:schemeClr val="tx1"/>
                </a:solidFill>
              </a:rPr>
              <a:t>и на ЭТП проект </a:t>
            </a:r>
            <a:r>
              <a:rPr lang="ru-RU" dirty="0" smtClean="0">
                <a:solidFill>
                  <a:schemeClr val="tx1"/>
                </a:solidFill>
              </a:rPr>
              <a:t>контракта.</a:t>
            </a:r>
          </a:p>
          <a:p>
            <a:pPr marL="180975" indent="-180975"/>
            <a:endParaRPr lang="ru-RU" sz="600" dirty="0">
              <a:solidFill>
                <a:schemeClr val="tx1"/>
              </a:solidFill>
            </a:endParaRPr>
          </a:p>
          <a:p>
            <a:pPr marL="180975" indent="-180975"/>
            <a:r>
              <a:rPr lang="ru-RU" dirty="0">
                <a:solidFill>
                  <a:schemeClr val="tx1"/>
                </a:solidFill>
              </a:rPr>
              <a:t>Шаг 2 (вариант 1). В течение 5-ти дней после Шага 1 участник подписывает усиленной подписью контракт и размещает его вместе с документом об обеспечении на ЭТП. В это же время выполняются требования по антидемпинговым мерам.</a:t>
            </a:r>
          </a:p>
          <a:p>
            <a:pPr marL="180975" indent="-180975"/>
            <a:r>
              <a:rPr lang="ru-RU" dirty="0">
                <a:solidFill>
                  <a:schemeClr val="tx1"/>
                </a:solidFill>
              </a:rPr>
              <a:t> </a:t>
            </a:r>
            <a:r>
              <a:rPr lang="ru-RU" dirty="0" smtClean="0">
                <a:solidFill>
                  <a:schemeClr val="tx1"/>
                </a:solidFill>
              </a:rPr>
              <a:t>           </a:t>
            </a:r>
            <a:r>
              <a:rPr lang="ru-RU" dirty="0">
                <a:solidFill>
                  <a:schemeClr val="tx1"/>
                </a:solidFill>
              </a:rPr>
              <a:t>(вариант 2). В течение 5-ти дней после Шага 1 участник размещает протокол разногласий. Протокол разногласий может быть только один</a:t>
            </a:r>
            <a:r>
              <a:rPr lang="ru-RU" dirty="0" smtClean="0">
                <a:solidFill>
                  <a:schemeClr val="tx1"/>
                </a:solidFill>
              </a:rPr>
              <a:t>.</a:t>
            </a:r>
          </a:p>
          <a:p>
            <a:pPr marL="180975" indent="-180975"/>
            <a:endParaRPr lang="ru-RU" sz="600" dirty="0">
              <a:solidFill>
                <a:schemeClr val="tx1"/>
              </a:solidFill>
            </a:endParaRPr>
          </a:p>
          <a:p>
            <a:pPr marL="180975" indent="-180975"/>
            <a:r>
              <a:rPr lang="ru-RU" dirty="0">
                <a:solidFill>
                  <a:schemeClr val="tx1"/>
                </a:solidFill>
              </a:rPr>
              <a:t>Шаг 3. В течение 3-х рабочих дней после Шага 2 (вариант 2) Заказчик либо размещает новую редакцию контракта, либо размещает прежнюю редакцию с указанием в отдельном документе оснований для не учета полностью или частично </a:t>
            </a:r>
            <a:r>
              <a:rPr lang="ru-RU" dirty="0" smtClean="0">
                <a:solidFill>
                  <a:schemeClr val="tx1"/>
                </a:solidFill>
              </a:rPr>
              <a:t>замечаний.</a:t>
            </a:r>
          </a:p>
          <a:p>
            <a:pPr marL="180975" indent="-180975"/>
            <a:endParaRPr lang="ru-RU" sz="600" dirty="0">
              <a:solidFill>
                <a:schemeClr val="tx1"/>
              </a:solidFill>
            </a:endParaRPr>
          </a:p>
          <a:p>
            <a:pPr marL="180975" indent="-180975"/>
            <a:r>
              <a:rPr lang="ru-RU" dirty="0">
                <a:solidFill>
                  <a:schemeClr val="tx1"/>
                </a:solidFill>
              </a:rPr>
              <a:t>Шаг 4. В течение 3-х рабочих дней после Шага 3 участник подписывает контракт и предоставляет обеспечение + выполняет антидемпинговые требования</a:t>
            </a:r>
            <a:r>
              <a:rPr lang="ru-RU" dirty="0" smtClean="0">
                <a:solidFill>
                  <a:schemeClr val="tx1"/>
                </a:solidFill>
              </a:rPr>
              <a:t>.</a:t>
            </a:r>
          </a:p>
          <a:p>
            <a:pPr marL="180975" indent="-180975"/>
            <a:endParaRPr lang="ru-RU" sz="600" dirty="0">
              <a:solidFill>
                <a:schemeClr val="tx1"/>
              </a:solidFill>
            </a:endParaRPr>
          </a:p>
          <a:p>
            <a:pPr marL="180975" indent="-180975"/>
            <a:r>
              <a:rPr lang="ru-RU" dirty="0">
                <a:solidFill>
                  <a:schemeClr val="tx1"/>
                </a:solidFill>
              </a:rPr>
              <a:t>Шаг 5. В течение 3-х рабочих дней после Шага 2 (вариант 1) или Шага 4 Заказчик подписывает контракт </a:t>
            </a:r>
            <a:r>
              <a:rPr lang="ru-RU" dirty="0" smtClean="0">
                <a:solidFill>
                  <a:schemeClr val="tx1"/>
                </a:solidFill>
              </a:rPr>
              <a:t>ЭП </a:t>
            </a:r>
            <a:r>
              <a:rPr lang="ru-RU" dirty="0">
                <a:solidFill>
                  <a:schemeClr val="tx1"/>
                </a:solidFill>
              </a:rPr>
              <a:t>и размещает его </a:t>
            </a:r>
            <a:r>
              <a:rPr lang="ru-RU" b="1" i="1" u="sng" dirty="0">
                <a:solidFill>
                  <a:schemeClr val="tx1"/>
                </a:solidFill>
              </a:rPr>
              <a:t>в </a:t>
            </a:r>
            <a:r>
              <a:rPr lang="ru-RU" b="1" i="1" u="sng" dirty="0" smtClean="0">
                <a:solidFill>
                  <a:schemeClr val="tx1"/>
                </a:solidFill>
              </a:rPr>
              <a:t>ЕИС*</a:t>
            </a:r>
            <a:r>
              <a:rPr lang="ru-RU" dirty="0" smtClean="0">
                <a:solidFill>
                  <a:schemeClr val="tx1"/>
                </a:solidFill>
              </a:rPr>
              <a:t>и </a:t>
            </a:r>
            <a:r>
              <a:rPr lang="ru-RU" dirty="0">
                <a:solidFill>
                  <a:schemeClr val="tx1"/>
                </a:solidFill>
              </a:rPr>
              <a:t>на ЭТП</a:t>
            </a:r>
            <a:r>
              <a:rPr lang="ru-RU" dirty="0" smtClean="0">
                <a:solidFill>
                  <a:schemeClr val="tx1"/>
                </a:solidFill>
              </a:rPr>
              <a:t>.</a:t>
            </a:r>
          </a:p>
          <a:p>
            <a:pPr marL="180975" indent="-180975"/>
            <a:endParaRPr lang="ru-RU" sz="600" dirty="0">
              <a:solidFill>
                <a:schemeClr val="tx1"/>
              </a:solidFill>
            </a:endParaRPr>
          </a:p>
          <a:p>
            <a:r>
              <a:rPr lang="ru-RU" dirty="0" smtClean="0">
                <a:solidFill>
                  <a:schemeClr val="tx1"/>
                </a:solidFill>
              </a:rPr>
              <a:t>* </a:t>
            </a:r>
            <a:r>
              <a:rPr lang="ru-RU" dirty="0"/>
              <a:t>Заказчик не направляет контракт в ЕИС, </a:t>
            </a:r>
            <a:r>
              <a:rPr lang="ru-RU" dirty="0" smtClean="0"/>
              <a:t> а оператору ЭТП </a:t>
            </a:r>
            <a:r>
              <a:rPr lang="ru-RU" dirty="0"/>
              <a:t>в следующие сроки:</a:t>
            </a:r>
          </a:p>
          <a:p>
            <a:r>
              <a:rPr lang="ru-RU" dirty="0"/>
              <a:t>- на ранее отобранных </a:t>
            </a:r>
            <a:r>
              <a:rPr lang="ru-RU" dirty="0" smtClean="0"/>
              <a:t>ЭТП </a:t>
            </a:r>
            <a:r>
              <a:rPr lang="ru-RU" dirty="0"/>
              <a:t>- до отбора новых </a:t>
            </a:r>
            <a:r>
              <a:rPr lang="ru-RU" dirty="0" smtClean="0"/>
              <a:t>ЭТП </a:t>
            </a:r>
            <a:r>
              <a:rPr lang="ru-RU" dirty="0"/>
              <a:t>(с </a:t>
            </a:r>
            <a:r>
              <a:rPr lang="ru-RU" dirty="0" smtClean="0"/>
              <a:t>1.07.2018 г. и </a:t>
            </a:r>
            <a:r>
              <a:rPr lang="ru-RU" dirty="0"/>
              <a:t>не позднее </a:t>
            </a:r>
            <a:r>
              <a:rPr lang="ru-RU" dirty="0" smtClean="0"/>
              <a:t>1.10.2018г);</a:t>
            </a:r>
            <a:endParaRPr lang="ru-RU" dirty="0"/>
          </a:p>
          <a:p>
            <a:r>
              <a:rPr lang="ru-RU" dirty="0"/>
              <a:t>- с даты начала функционирования новых </a:t>
            </a:r>
            <a:r>
              <a:rPr lang="ru-RU" dirty="0" smtClean="0"/>
              <a:t>ЭТП </a:t>
            </a:r>
            <a:r>
              <a:rPr lang="ru-RU" dirty="0"/>
              <a:t>для электронных процедур кроме аукциона (не позднее 1 октября 2018 года);</a:t>
            </a:r>
          </a:p>
          <a:p>
            <a:r>
              <a:rPr lang="ru-RU" dirty="0"/>
              <a:t>- с 1 января 2019 года на новых </a:t>
            </a:r>
            <a:r>
              <a:rPr lang="ru-RU" dirty="0" smtClean="0"/>
              <a:t>ЭТП </a:t>
            </a:r>
            <a:r>
              <a:rPr lang="ru-RU" dirty="0"/>
              <a:t>для всех электронных процедур (включая аукцион).</a:t>
            </a:r>
            <a:endParaRPr lang="ru-RU" dirty="0" smtClean="0">
              <a:solidFill>
                <a:schemeClr val="tx1"/>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79</a:t>
            </a:fld>
            <a:endParaRPr lang="ru-RU"/>
          </a:p>
        </p:txBody>
      </p:sp>
    </p:spTree>
    <p:extLst>
      <p:ext uri="{BB962C8B-B14F-4D97-AF65-F5344CB8AC3E}">
        <p14:creationId xmlns:p14="http://schemas.microsoft.com/office/powerpoint/2010/main" val="36081255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Инициативы и мысли от регуляторов</a:t>
            </a:r>
            <a:endParaRPr lang="ru-RU" sz="2400" b="1" dirty="0">
              <a:solidFill>
                <a:prstClr val="black"/>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8</a:t>
            </a:fld>
            <a:endParaRPr lang="ru-RU"/>
          </a:p>
        </p:txBody>
      </p:sp>
      <p:pic>
        <p:nvPicPr>
          <p:cNvPr id="6" name="Рисунок 5"/>
          <p:cNvPicPr/>
          <p:nvPr/>
        </p:nvPicPr>
        <p:blipFill rotWithShape="1">
          <a:blip r:embed="rId3"/>
          <a:srcRect r="2097"/>
          <a:stretch/>
        </p:blipFill>
        <p:spPr bwMode="auto">
          <a:xfrm>
            <a:off x="179512" y="548680"/>
            <a:ext cx="8856983" cy="580766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3932035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ЗАКЛЮЧЕНИЕ КОНТРАКТА ПО ИТОГАМ ЭЛЕКТРОННЫХ ПРОЦЕДУР (ГЛАВА 4.1)</a:t>
            </a:r>
            <a:r>
              <a:rPr lang="en-US" sz="1600" b="1" dirty="0" smtClean="0"/>
              <a:t>:</a:t>
            </a:r>
            <a:r>
              <a:rPr lang="ru-RU" sz="1600" b="1" dirty="0" smtClean="0"/>
              <a:t> </a:t>
            </a:r>
          </a:p>
          <a:p>
            <a:pPr marL="285750" indent="-285750">
              <a:buFont typeface="Wingdings" panose="05000000000000000000" pitchFamily="2" charset="2"/>
              <a:buChar char="Ø"/>
            </a:pPr>
            <a:r>
              <a:rPr lang="ru-RU" dirty="0"/>
              <a:t>Блокирующие сроки:</a:t>
            </a:r>
          </a:p>
          <a:p>
            <a:endParaRPr lang="ru-RU" dirty="0">
              <a:solidFill>
                <a:srgbClr val="FF0000"/>
              </a:solidFill>
            </a:endParaRPr>
          </a:p>
          <a:p>
            <a:pPr marL="742950" lvl="1" indent="-285750">
              <a:buFont typeface="Arial" panose="020B0604020202020204" pitchFamily="34" charset="0"/>
              <a:buChar char="•"/>
            </a:pPr>
            <a:r>
              <a:rPr lang="ru-RU" dirty="0">
                <a:solidFill>
                  <a:schemeClr val="tx1"/>
                </a:solidFill>
              </a:rPr>
              <a:t>10 дней для всех видов конкурсов в электронной форме и электронного </a:t>
            </a:r>
            <a:r>
              <a:rPr lang="ru-RU" dirty="0" smtClean="0">
                <a:solidFill>
                  <a:schemeClr val="tx1"/>
                </a:solidFill>
              </a:rPr>
              <a:t>аукциона</a:t>
            </a:r>
            <a:r>
              <a:rPr lang="en-US" dirty="0" smtClean="0">
                <a:solidFill>
                  <a:schemeClr val="tx1"/>
                </a:solidFill>
              </a:rPr>
              <a:t> </a:t>
            </a:r>
            <a:r>
              <a:rPr lang="ru-RU" dirty="0" smtClean="0">
                <a:solidFill>
                  <a:schemeClr val="tx1"/>
                </a:solidFill>
              </a:rPr>
              <a:t>с даты размещения протоколов определения победителя (признания нового победителя при уклонении)</a:t>
            </a:r>
            <a:r>
              <a:rPr lang="en-US" dirty="0" smtClean="0">
                <a:solidFill>
                  <a:schemeClr val="tx1"/>
                </a:solidFill>
              </a:rPr>
              <a:t>.</a:t>
            </a:r>
            <a:endParaRPr lang="ru-RU" dirty="0">
              <a:solidFill>
                <a:schemeClr val="tx1"/>
              </a:solidFill>
            </a:endParaRPr>
          </a:p>
          <a:p>
            <a:pPr marL="742950" lvl="1" indent="-285750">
              <a:buFont typeface="Arial" panose="020B0604020202020204" pitchFamily="34" charset="0"/>
              <a:buChar char="•"/>
            </a:pPr>
            <a:r>
              <a:rPr lang="ru-RU" dirty="0" smtClean="0">
                <a:solidFill>
                  <a:schemeClr val="tx1"/>
                </a:solidFill>
              </a:rPr>
              <a:t>7 </a:t>
            </a:r>
            <a:r>
              <a:rPr lang="ru-RU" dirty="0">
                <a:solidFill>
                  <a:schemeClr val="tx1"/>
                </a:solidFill>
              </a:rPr>
              <a:t>дней для котировок в электронной форме и запроса предложений в электронной </a:t>
            </a:r>
            <a:r>
              <a:rPr lang="ru-RU" dirty="0" smtClean="0">
                <a:solidFill>
                  <a:schemeClr val="tx1"/>
                </a:solidFill>
              </a:rPr>
              <a:t>форме</a:t>
            </a:r>
            <a:r>
              <a:rPr lang="en-US" dirty="0">
                <a:solidFill>
                  <a:schemeClr val="tx1"/>
                </a:solidFill>
              </a:rPr>
              <a:t>.</a:t>
            </a:r>
            <a:endParaRPr lang="en-US" dirty="0" smtClean="0">
              <a:solidFill>
                <a:schemeClr val="tx1"/>
              </a:solidFill>
            </a:endParaRPr>
          </a:p>
          <a:p>
            <a:pPr marL="742950" lvl="1" indent="-285750">
              <a:buFont typeface="Arial" panose="020B0604020202020204" pitchFamily="34" charset="0"/>
              <a:buChar char="•"/>
            </a:pPr>
            <a:endParaRPr lang="ru-RU" dirty="0" smtClean="0">
              <a:solidFill>
                <a:schemeClr val="tx1"/>
              </a:solidFill>
            </a:endParaRPr>
          </a:p>
          <a:p>
            <a:pPr marL="285750" lvl="1" indent="-285750">
              <a:buFont typeface="Wingdings" panose="05000000000000000000" pitchFamily="2" charset="2"/>
              <a:buChar char="Ø"/>
            </a:pPr>
            <a:r>
              <a:rPr lang="ru-RU" dirty="0" smtClean="0">
                <a:solidFill>
                  <a:schemeClr val="tx1"/>
                </a:solidFill>
              </a:rPr>
              <a:t>Передача </a:t>
            </a:r>
            <a:r>
              <a:rPr lang="ru-RU" dirty="0"/>
              <a:t>права на заключение контракта второму </a:t>
            </a:r>
            <a:r>
              <a:rPr lang="ru-RU" dirty="0" smtClean="0"/>
              <a:t>участнику</a:t>
            </a:r>
            <a:r>
              <a:rPr lang="en-US" dirty="0" smtClean="0"/>
              <a:t>:</a:t>
            </a:r>
          </a:p>
          <a:p>
            <a:pPr marL="742950" lvl="1" indent="-285750">
              <a:buFont typeface="Arial" panose="020B0604020202020204" pitchFamily="34" charset="0"/>
              <a:buChar char="•"/>
            </a:pPr>
            <a:r>
              <a:rPr lang="ru-RU" dirty="0"/>
              <a:t>В случае признания победителя уклонившимся право на заключение контракта переходит ко «второму» </a:t>
            </a:r>
            <a:r>
              <a:rPr lang="ru-RU" dirty="0" smtClean="0"/>
              <a:t>участнику</a:t>
            </a:r>
            <a:r>
              <a:rPr lang="en-US" dirty="0"/>
              <a:t>.</a:t>
            </a:r>
            <a:endParaRPr lang="ru-RU" dirty="0"/>
          </a:p>
          <a:p>
            <a:pPr marL="742950" lvl="1" indent="-285750">
              <a:buFont typeface="Arial" panose="020B0604020202020204" pitchFamily="34" charset="0"/>
              <a:buChar char="•"/>
            </a:pPr>
            <a:r>
              <a:rPr lang="ru-RU" dirty="0"/>
              <a:t>Заказчик в течение 5-ти с момента признания победителя уклонившимся направляет проект контракта «второму</a:t>
            </a:r>
            <a:r>
              <a:rPr lang="ru-RU" dirty="0" smtClean="0"/>
              <a:t>»</a:t>
            </a:r>
            <a:r>
              <a:rPr lang="en-US" dirty="0" smtClean="0"/>
              <a:t>.</a:t>
            </a:r>
            <a:endParaRPr lang="ru-RU" dirty="0"/>
          </a:p>
          <a:p>
            <a:pPr marL="742950" lvl="1" indent="-285750">
              <a:buFont typeface="Arial" panose="020B0604020202020204" pitchFamily="34" charset="0"/>
              <a:buChar char="•"/>
            </a:pPr>
            <a:r>
              <a:rPr lang="ru-RU" dirty="0"/>
              <a:t>«Второй» в течение 5-ти дней либо </a:t>
            </a:r>
            <a:r>
              <a:rPr lang="ru-RU" dirty="0" smtClean="0"/>
              <a:t>подписывает проект контракта, </a:t>
            </a:r>
            <a:r>
              <a:rPr lang="ru-RU" dirty="0"/>
              <a:t>либо отказывается </a:t>
            </a:r>
            <a:r>
              <a:rPr lang="ru-RU" dirty="0" smtClean="0"/>
              <a:t>(не подписав контракт или не направив протокол разногласий), </a:t>
            </a:r>
            <a:r>
              <a:rPr lang="ru-RU" dirty="0"/>
              <a:t>либо направляет протокол </a:t>
            </a:r>
            <a:r>
              <a:rPr lang="ru-RU" dirty="0" smtClean="0"/>
              <a:t>разногласий</a:t>
            </a:r>
            <a:r>
              <a:rPr lang="en-US" dirty="0"/>
              <a:t>.</a:t>
            </a:r>
            <a:endParaRPr lang="ru-RU" dirty="0"/>
          </a:p>
          <a:p>
            <a:pPr marL="742950" lvl="1" indent="-285750">
              <a:buFont typeface="Arial" panose="020B0604020202020204" pitchFamily="34" charset="0"/>
              <a:buChar char="•"/>
            </a:pPr>
            <a:r>
              <a:rPr lang="ru-RU" dirty="0"/>
              <a:t>Если «второй» не </a:t>
            </a:r>
            <a:r>
              <a:rPr lang="ru-RU" dirty="0" smtClean="0"/>
              <a:t>представит обеспечение контракта, не подпишет </a:t>
            </a:r>
            <a:r>
              <a:rPr lang="ru-RU" dirty="0"/>
              <a:t>контракт после обработки заказчиком протокола разногласий, </a:t>
            </a:r>
            <a:r>
              <a:rPr lang="ru-RU" dirty="0" smtClean="0"/>
              <a:t>он будет </a:t>
            </a:r>
            <a:r>
              <a:rPr lang="ru-RU" dirty="0"/>
              <a:t>считаться уклонившимся от заключения </a:t>
            </a:r>
            <a:r>
              <a:rPr lang="ru-RU" dirty="0" smtClean="0"/>
              <a:t>контракта</a:t>
            </a:r>
            <a:r>
              <a:rPr lang="en-US" dirty="0" smtClean="0"/>
              <a:t>.</a:t>
            </a:r>
            <a:endParaRPr lang="ru-RU" dirty="0"/>
          </a:p>
          <a:p>
            <a:pPr marL="742950" lvl="2" indent="-285750">
              <a:buFont typeface="Arial" panose="020B0604020202020204" pitchFamily="34" charset="0"/>
              <a:buChar char="•"/>
            </a:pPr>
            <a:endParaRPr lang="ru-RU" dirty="0">
              <a:solidFill>
                <a:schemeClr val="tx1"/>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80</a:t>
            </a:fld>
            <a:endParaRPr lang="ru-RU"/>
          </a:p>
        </p:txBody>
      </p:sp>
    </p:spTree>
    <p:extLst>
      <p:ext uri="{BB962C8B-B14F-4D97-AF65-F5344CB8AC3E}">
        <p14:creationId xmlns:p14="http://schemas.microsoft.com/office/powerpoint/2010/main" val="381680270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ЗАКЛЮЧЕНИЕ КОНТРАКТА ПО ИТОГАМ ЭЛЕКТРОННЫХ ПРОЦЕДУР (ГЛАВА 4.1)</a:t>
            </a:r>
            <a:r>
              <a:rPr lang="en-US" sz="1600" b="1" dirty="0" smtClean="0"/>
              <a:t>:</a:t>
            </a:r>
            <a:r>
              <a:rPr lang="ru-RU" sz="1600" b="1" dirty="0" smtClean="0"/>
              <a:t> </a:t>
            </a:r>
          </a:p>
          <a:p>
            <a:pPr marL="285750" indent="-285750">
              <a:buFont typeface="Wingdings" panose="05000000000000000000" pitchFamily="2" charset="2"/>
              <a:buChar char="Ø"/>
            </a:pPr>
            <a:r>
              <a:rPr lang="ru-RU" dirty="0" smtClean="0"/>
              <a:t>При несостоявшихся закупках обязательность проведения </a:t>
            </a:r>
            <a:r>
              <a:rPr lang="en-US" dirty="0" smtClean="0"/>
              <a:t>“</a:t>
            </a:r>
            <a:r>
              <a:rPr lang="ru-RU" dirty="0" smtClean="0"/>
              <a:t>внешней</a:t>
            </a:r>
            <a:r>
              <a:rPr lang="en-US" dirty="0" smtClean="0"/>
              <a:t>” </a:t>
            </a:r>
            <a:r>
              <a:rPr lang="ru-RU" dirty="0" smtClean="0"/>
              <a:t>экспертизы вследствие небрежности формулировок закона</a:t>
            </a:r>
            <a:r>
              <a:rPr lang="en-US" dirty="0" smtClean="0"/>
              <a:t>: </a:t>
            </a:r>
          </a:p>
          <a:p>
            <a:pPr lvl="1"/>
            <a:r>
              <a:rPr lang="ru-RU" dirty="0" smtClean="0">
                <a:solidFill>
                  <a:prstClr val="black"/>
                </a:solidFill>
              </a:rPr>
              <a:t>Если </a:t>
            </a:r>
            <a:r>
              <a:rPr lang="ru-RU" dirty="0">
                <a:solidFill>
                  <a:prstClr val="black"/>
                </a:solidFill>
              </a:rPr>
              <a:t>не состоялся – обязательная внешняя экспертиза!!!, т.к. в п.1 ч.4 ст.94 забыли перечислить кроме пункта 25 (</a:t>
            </a:r>
            <a:r>
              <a:rPr lang="ru-RU" u="sng" dirty="0">
                <a:solidFill>
                  <a:prstClr val="black"/>
                </a:solidFill>
              </a:rPr>
              <a:t>откуда убрали несостоявшийся электронный аукцион</a:t>
            </a:r>
            <a:r>
              <a:rPr lang="ru-RU" dirty="0">
                <a:solidFill>
                  <a:prstClr val="black"/>
                </a:solidFill>
              </a:rPr>
              <a:t>) в качестве исключения пункты 25.1(несостоявшийся электронный конкурс, электронный аукцион), 25.2 (несостоявшийся электронный запрос предложений), 25.3(несостоявшийся электронный запрос котировок).</a:t>
            </a:r>
          </a:p>
          <a:p>
            <a:pPr marL="285750" indent="-285750">
              <a:buFont typeface="Wingdings" panose="05000000000000000000" pitchFamily="2" charset="2"/>
              <a:buChar char="Ø"/>
            </a:pPr>
            <a:endParaRPr lang="ru-RU" dirty="0" smtClean="0"/>
          </a:p>
          <a:p>
            <a:pPr marL="285750" indent="-285750">
              <a:buFont typeface="Wingdings" panose="05000000000000000000" pitchFamily="2" charset="2"/>
              <a:buChar char="Ø"/>
            </a:pPr>
            <a:endParaRPr lang="ru-RU" dirty="0"/>
          </a:p>
          <a:p>
            <a:endParaRPr lang="ru-RU" dirty="0">
              <a:solidFill>
                <a:srgbClr val="FF0000"/>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81</a:t>
            </a:fld>
            <a:endParaRPr lang="ru-RU"/>
          </a:p>
        </p:txBody>
      </p:sp>
    </p:spTree>
    <p:extLst>
      <p:ext uri="{BB962C8B-B14F-4D97-AF65-F5344CB8AC3E}">
        <p14:creationId xmlns:p14="http://schemas.microsoft.com/office/powerpoint/2010/main" val="91248030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ЭЛЕКТРОННЫЙ ЗАПРОС КОТИРОВОК (</a:t>
            </a:r>
            <a:r>
              <a:rPr lang="en-US" sz="1600" b="1" dirty="0" smtClean="0"/>
              <a:t>c 1.07</a:t>
            </a:r>
            <a:r>
              <a:rPr lang="ru-RU" sz="1600" b="1" dirty="0" smtClean="0"/>
              <a:t>.</a:t>
            </a:r>
            <a:r>
              <a:rPr lang="en-US" sz="1600" b="1" dirty="0" smtClean="0"/>
              <a:t>2018 </a:t>
            </a:r>
            <a:r>
              <a:rPr lang="ru-RU" sz="1600" b="1" dirty="0" smtClean="0"/>
              <a:t>г.</a:t>
            </a:r>
            <a:r>
              <a:rPr lang="en-US" sz="1600" b="1" dirty="0" smtClean="0"/>
              <a:t>) </a:t>
            </a:r>
            <a:r>
              <a:rPr lang="ru-RU" sz="1600" b="1" dirty="0" smtClean="0"/>
              <a:t>ИЗМЕНЕНИЯ</a:t>
            </a:r>
            <a:r>
              <a:rPr lang="en-US" sz="1600" b="1" dirty="0" smtClean="0"/>
              <a:t>:</a:t>
            </a:r>
            <a:r>
              <a:rPr lang="ru-RU" sz="1600" b="1" dirty="0" smtClean="0"/>
              <a:t> </a:t>
            </a:r>
            <a:endParaRPr lang="ru-RU" sz="1600" b="1" dirty="0"/>
          </a:p>
          <a:p>
            <a:pPr marL="285750" indent="-285750">
              <a:buFont typeface="Wingdings" panose="05000000000000000000" pitchFamily="2" charset="2"/>
              <a:buChar char="Ø"/>
            </a:pPr>
            <a:r>
              <a:rPr lang="ru-RU" b="1" dirty="0" smtClean="0">
                <a:solidFill>
                  <a:schemeClr val="tx1"/>
                </a:solidFill>
              </a:rPr>
              <a:t>Условия проведения</a:t>
            </a:r>
            <a:r>
              <a:rPr lang="en-US" b="1" dirty="0" smtClean="0">
                <a:solidFill>
                  <a:schemeClr val="tx1"/>
                </a:solidFill>
              </a:rPr>
              <a:t>:</a:t>
            </a:r>
            <a:endParaRPr lang="ru-RU" b="1" dirty="0">
              <a:solidFill>
                <a:schemeClr val="tx1"/>
              </a:solidFill>
            </a:endParaRPr>
          </a:p>
          <a:p>
            <a:pPr marL="742950" lvl="1" indent="-285750">
              <a:buFont typeface="Arial" panose="020B0604020202020204" pitchFamily="34" charset="0"/>
              <a:buChar char="•"/>
            </a:pPr>
            <a:r>
              <a:rPr lang="ru-RU" dirty="0" smtClean="0">
                <a:solidFill>
                  <a:schemeClr val="tx1"/>
                </a:solidFill>
              </a:rPr>
              <a:t>НМЦК </a:t>
            </a:r>
            <a:r>
              <a:rPr lang="ru-RU" dirty="0">
                <a:solidFill>
                  <a:schemeClr val="tx1"/>
                </a:solidFill>
              </a:rPr>
              <a:t>не превышает </a:t>
            </a:r>
            <a:r>
              <a:rPr lang="ru-RU" dirty="0" smtClean="0">
                <a:solidFill>
                  <a:schemeClr val="tx1"/>
                </a:solidFill>
              </a:rPr>
              <a:t>500 000 </a:t>
            </a:r>
            <a:r>
              <a:rPr lang="ru-RU" dirty="0">
                <a:solidFill>
                  <a:schemeClr val="tx1"/>
                </a:solidFill>
              </a:rPr>
              <a:t>рублей. При этом годовой объем закупок, осуществляемых путем проведения запроса котировок в электронной форме, не должен превышать </a:t>
            </a:r>
            <a:r>
              <a:rPr lang="ru-RU" dirty="0" smtClean="0">
                <a:solidFill>
                  <a:schemeClr val="tx1"/>
                </a:solidFill>
              </a:rPr>
              <a:t>10% </a:t>
            </a:r>
            <a:r>
              <a:rPr lang="ru-RU" dirty="0">
                <a:solidFill>
                  <a:schemeClr val="tx1"/>
                </a:solidFill>
              </a:rPr>
              <a:t>совокупного годового объема закупок заказчика и не должен составлять более чем </a:t>
            </a:r>
            <a:r>
              <a:rPr lang="ru-RU" dirty="0" smtClean="0">
                <a:solidFill>
                  <a:schemeClr val="tx1"/>
                </a:solidFill>
              </a:rPr>
              <a:t>100 миллионов </a:t>
            </a:r>
            <a:r>
              <a:rPr lang="ru-RU" dirty="0">
                <a:solidFill>
                  <a:schemeClr val="tx1"/>
                </a:solidFill>
              </a:rPr>
              <a:t>рублей</a:t>
            </a:r>
            <a:r>
              <a:rPr lang="ru-RU" dirty="0" smtClean="0">
                <a:solidFill>
                  <a:schemeClr val="tx1"/>
                </a:solidFill>
              </a:rPr>
              <a:t>.. *</a:t>
            </a:r>
            <a:endParaRPr lang="en-US" dirty="0">
              <a:solidFill>
                <a:schemeClr val="tx1"/>
              </a:solidFill>
            </a:endParaRPr>
          </a:p>
          <a:p>
            <a:pPr>
              <a:spcBef>
                <a:spcPct val="0"/>
              </a:spcBef>
            </a:pPr>
            <a:endParaRPr lang="ru-RU" altLang="ru-RU" dirty="0" smtClean="0">
              <a:sym typeface="Wingdings" panose="05000000000000000000" pitchFamily="2" charset="2"/>
            </a:endParaRPr>
          </a:p>
          <a:p>
            <a:pPr>
              <a:spcBef>
                <a:spcPct val="0"/>
              </a:spcBef>
            </a:pPr>
            <a:r>
              <a:rPr lang="ru-RU" altLang="ru-RU" dirty="0" smtClean="0">
                <a:sym typeface="Wingdings" panose="05000000000000000000" pitchFamily="2" charset="2"/>
              </a:rPr>
              <a:t>*</a:t>
            </a:r>
            <a:r>
              <a:rPr lang="ru-RU" dirty="0"/>
              <a:t>Годовой объем закупок, осуществляемых в 2018 году путем проведения запроса котировок и (или) запроса котировок в электронной форме, не должен в совокупности превышать десять процентов совокупного годового объема закупок заказчика и не должен составлять более чем сто миллионов рублей</a:t>
            </a:r>
            <a:r>
              <a:rPr lang="ru-RU" dirty="0" smtClean="0"/>
              <a:t>. (ч.42 ст.112)</a:t>
            </a:r>
            <a:endParaRPr lang="en-US" altLang="ru-RU" dirty="0">
              <a:sym typeface="Wingdings" panose="05000000000000000000" pitchFamily="2" charset="2"/>
            </a:endParaRPr>
          </a:p>
          <a:p>
            <a:pPr>
              <a:spcBef>
                <a:spcPct val="0"/>
              </a:spcBef>
            </a:pPr>
            <a:endParaRPr lang="en-US" altLang="ru-RU" dirty="0">
              <a:sym typeface="Wingdings" panose="05000000000000000000" pitchFamily="2" charset="2"/>
            </a:endParaRPr>
          </a:p>
          <a:p>
            <a:pPr lvl="1"/>
            <a:endParaRPr lang="ru-RU" dirty="0">
              <a:solidFill>
                <a:schemeClr val="tx1"/>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82</a:t>
            </a:fld>
            <a:endParaRPr lang="ru-RU"/>
          </a:p>
        </p:txBody>
      </p:sp>
    </p:spTree>
    <p:extLst>
      <p:ext uri="{BB962C8B-B14F-4D97-AF65-F5344CB8AC3E}">
        <p14:creationId xmlns:p14="http://schemas.microsoft.com/office/powerpoint/2010/main" val="425007435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ЭЛЕКТРОННЫЙ ЗАПРОС КОТИРОВОК (</a:t>
            </a:r>
            <a:r>
              <a:rPr lang="en-US" sz="1600" b="1" dirty="0" smtClean="0"/>
              <a:t>c 1.07</a:t>
            </a:r>
            <a:r>
              <a:rPr lang="ru-RU" sz="1600" b="1" dirty="0" smtClean="0"/>
              <a:t>.</a:t>
            </a:r>
            <a:r>
              <a:rPr lang="en-US" sz="1600" b="1" dirty="0" smtClean="0"/>
              <a:t>2018 </a:t>
            </a:r>
            <a:r>
              <a:rPr lang="ru-RU" sz="1600" b="1" dirty="0" smtClean="0"/>
              <a:t>г.</a:t>
            </a:r>
            <a:r>
              <a:rPr lang="en-US" sz="1600" b="1" dirty="0" smtClean="0"/>
              <a:t>) </a:t>
            </a:r>
            <a:r>
              <a:rPr lang="ru-RU" sz="1600" b="1" dirty="0" smtClean="0"/>
              <a:t>ИЗМЕНЕНИЯ</a:t>
            </a:r>
            <a:r>
              <a:rPr lang="en-US" sz="1600" b="1" dirty="0" smtClean="0"/>
              <a:t>:</a:t>
            </a:r>
            <a:r>
              <a:rPr lang="ru-RU" sz="1600" b="1" dirty="0" smtClean="0"/>
              <a:t> </a:t>
            </a:r>
            <a:endParaRPr lang="ru-RU" sz="1600" b="1" dirty="0"/>
          </a:p>
          <a:p>
            <a:pPr marL="285750" indent="-285750">
              <a:buFont typeface="Wingdings" panose="05000000000000000000" pitchFamily="2" charset="2"/>
              <a:buChar char="Ø"/>
            </a:pPr>
            <a:r>
              <a:rPr lang="ru-RU" b="1" dirty="0" smtClean="0">
                <a:solidFill>
                  <a:schemeClr val="tx1"/>
                </a:solidFill>
              </a:rPr>
              <a:t>Условия проведения</a:t>
            </a:r>
            <a:r>
              <a:rPr lang="en-US" b="1" dirty="0" smtClean="0">
                <a:solidFill>
                  <a:schemeClr val="tx1"/>
                </a:solidFill>
              </a:rPr>
              <a:t>:</a:t>
            </a:r>
            <a:endParaRPr lang="ru-RU" b="1" dirty="0">
              <a:solidFill>
                <a:schemeClr val="tx1"/>
              </a:solidFill>
            </a:endParaRPr>
          </a:p>
          <a:p>
            <a:pPr>
              <a:spcBef>
                <a:spcPct val="0"/>
              </a:spcBef>
            </a:pPr>
            <a:endParaRPr lang="ru-RU" altLang="ru-RU" dirty="0" smtClean="0"/>
          </a:p>
          <a:p>
            <a:pPr>
              <a:spcBef>
                <a:spcPct val="0"/>
              </a:spcBef>
            </a:pPr>
            <a:r>
              <a:rPr lang="ru-RU" altLang="ru-RU" b="1" u="sng" dirty="0" smtClean="0"/>
              <a:t>Внимание</a:t>
            </a:r>
            <a:r>
              <a:rPr lang="ru-RU" altLang="ru-RU" b="1" u="sng" dirty="0"/>
              <a:t>!!!</a:t>
            </a:r>
            <a:r>
              <a:rPr lang="ru-RU" altLang="ru-RU" dirty="0"/>
              <a:t> </a:t>
            </a:r>
            <a:r>
              <a:rPr lang="en-US" altLang="ru-RU" dirty="0">
                <a:sym typeface="Wingdings" panose="05000000000000000000" pitchFamily="2" charset="2"/>
              </a:rPr>
              <a:t> </a:t>
            </a:r>
            <a:r>
              <a:rPr lang="ru-RU" altLang="ru-RU" dirty="0"/>
              <a:t>В силу нормы закона с 1.07.2018 </a:t>
            </a:r>
            <a:r>
              <a:rPr lang="ru-RU" altLang="ru-RU" dirty="0" smtClean="0"/>
              <a:t>нельз</a:t>
            </a:r>
            <a:r>
              <a:rPr lang="ru-RU" altLang="ru-RU" dirty="0"/>
              <a:t>я</a:t>
            </a:r>
            <a:r>
              <a:rPr lang="ru-RU" altLang="ru-RU" dirty="0" smtClean="0"/>
              <a:t> </a:t>
            </a:r>
            <a:r>
              <a:rPr lang="ru-RU" altLang="ru-RU" dirty="0"/>
              <a:t>проводить запрос</a:t>
            </a:r>
            <a:r>
              <a:rPr lang="en-US" altLang="ru-RU" dirty="0"/>
              <a:t> </a:t>
            </a:r>
            <a:r>
              <a:rPr lang="ru-RU" altLang="ru-RU" dirty="0"/>
              <a:t>котировок в электронной форме или запрос  предложений в электронной форме, если ТРУ подпадают под действие РП №471-р вследствие невнимательности законодателя, забывшего изменить текст ч.2 ст.5</a:t>
            </a:r>
            <a:r>
              <a:rPr lang="en-US" altLang="ru-RU" dirty="0"/>
              <a:t>9!!!</a:t>
            </a:r>
            <a:r>
              <a:rPr lang="ru-RU" altLang="ru-RU" dirty="0"/>
              <a:t> </a:t>
            </a:r>
            <a:r>
              <a:rPr lang="en-US" altLang="ru-RU" dirty="0" smtClean="0">
                <a:sym typeface="Wingdings" panose="05000000000000000000" pitchFamily="2" charset="2"/>
              </a:rPr>
              <a:t></a:t>
            </a:r>
          </a:p>
          <a:p>
            <a:pPr>
              <a:spcBef>
                <a:spcPct val="0"/>
              </a:spcBef>
            </a:pPr>
            <a:r>
              <a:rPr lang="en-US" altLang="ru-RU" dirty="0" smtClean="0">
                <a:sym typeface="Wingdings" panose="05000000000000000000" pitchFamily="2" charset="2"/>
              </a:rPr>
              <a:t>  ( </a:t>
            </a:r>
            <a:r>
              <a:rPr lang="ru-RU" altLang="ru-RU" dirty="0" smtClean="0">
                <a:sym typeface="Wingdings" panose="05000000000000000000" pitchFamily="2" charset="2"/>
              </a:rPr>
              <a:t>ч.2 ст.59</a:t>
            </a:r>
            <a:r>
              <a:rPr lang="en-US" altLang="ru-RU" dirty="0" smtClean="0">
                <a:sym typeface="Wingdings" panose="05000000000000000000" pitchFamily="2" charset="2"/>
              </a:rPr>
              <a:t>: “</a:t>
            </a:r>
            <a:r>
              <a:rPr lang="ru-RU" dirty="0"/>
              <a:t>Заказчик обязан проводить электронный аукцион в случае, если осуществляются закупки товаров, работ, услуг, включенных в </a:t>
            </a:r>
            <a:r>
              <a:rPr lang="ru-RU" dirty="0">
                <a:hlinkClick r:id="rId3"/>
              </a:rPr>
              <a:t>перечень</a:t>
            </a:r>
            <a:r>
              <a:rPr lang="ru-RU" dirty="0"/>
              <a:t>, установленный Правительством Российской Федерации, либо в дополнительный перечень, установленный высшим исполнительным органом государственной власти субъекта Российской Федерации при осуществлении закупок товаров, работ, услуг для обеспечения нужд субъекта Российской Федерации, за исключением случаев закупок товаров, работ, услуг путем проведения запроса котировок, запроса предложений, осуществления закупки у единственного поставщика (подрядчика, исполнителя) с учетом требований настоящего Федерального закона.</a:t>
            </a:r>
            <a:r>
              <a:rPr lang="en-US" altLang="ru-RU" dirty="0" smtClean="0">
                <a:sym typeface="Wingdings" panose="05000000000000000000" pitchFamily="2" charset="2"/>
              </a:rPr>
              <a:t>” </a:t>
            </a:r>
            <a:r>
              <a:rPr lang="ru-RU" altLang="ru-RU" dirty="0" smtClean="0">
                <a:sym typeface="Wingdings" panose="05000000000000000000" pitchFamily="2" charset="2"/>
              </a:rPr>
              <a:t>)</a:t>
            </a:r>
            <a:endParaRPr lang="en-US" altLang="ru-RU" dirty="0" smtClean="0">
              <a:sym typeface="Wingdings" panose="05000000000000000000" pitchFamily="2" charset="2"/>
            </a:endParaRPr>
          </a:p>
          <a:p>
            <a:pPr>
              <a:spcBef>
                <a:spcPct val="0"/>
              </a:spcBef>
            </a:pPr>
            <a:endParaRPr lang="ru-RU" altLang="ru-RU" dirty="0" smtClean="0">
              <a:sym typeface="Wingdings" panose="05000000000000000000" pitchFamily="2" charset="2"/>
            </a:endParaRPr>
          </a:p>
          <a:p>
            <a:pPr>
              <a:spcBef>
                <a:spcPct val="0"/>
              </a:spcBef>
            </a:pPr>
            <a:endParaRPr lang="en-US" altLang="ru-RU" dirty="0">
              <a:sym typeface="Wingdings" panose="05000000000000000000" pitchFamily="2" charset="2"/>
            </a:endParaRPr>
          </a:p>
          <a:p>
            <a:pPr lvl="1"/>
            <a:endParaRPr lang="ru-RU" dirty="0">
              <a:solidFill>
                <a:schemeClr val="tx1"/>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83</a:t>
            </a:fld>
            <a:endParaRPr lang="ru-RU"/>
          </a:p>
        </p:txBody>
      </p:sp>
    </p:spTree>
    <p:extLst>
      <p:ext uri="{BB962C8B-B14F-4D97-AF65-F5344CB8AC3E}">
        <p14:creationId xmlns:p14="http://schemas.microsoft.com/office/powerpoint/2010/main" val="206705624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ЭЛЕКТРОННЫЙ ЗАПРОС КОТИРОВОК (</a:t>
            </a:r>
            <a:r>
              <a:rPr lang="en-US" sz="1600" b="1" dirty="0" smtClean="0"/>
              <a:t>c 1.07</a:t>
            </a:r>
            <a:r>
              <a:rPr lang="ru-RU" sz="1600" b="1" dirty="0" smtClean="0"/>
              <a:t>.</a:t>
            </a:r>
            <a:r>
              <a:rPr lang="en-US" sz="1600" b="1" dirty="0" smtClean="0"/>
              <a:t>2018 </a:t>
            </a:r>
            <a:r>
              <a:rPr lang="ru-RU" sz="1600" b="1" dirty="0" smtClean="0"/>
              <a:t>г.</a:t>
            </a:r>
            <a:r>
              <a:rPr lang="en-US" sz="1600" b="1" dirty="0" smtClean="0"/>
              <a:t>) </a:t>
            </a:r>
            <a:r>
              <a:rPr lang="ru-RU" sz="1600" b="1" dirty="0" smtClean="0"/>
              <a:t>ИЗМЕНЕНИЯ</a:t>
            </a:r>
            <a:r>
              <a:rPr lang="en-US" sz="1600" b="1" dirty="0" smtClean="0"/>
              <a:t>:</a:t>
            </a:r>
            <a:r>
              <a:rPr lang="ru-RU" sz="1600" b="1" dirty="0" smtClean="0"/>
              <a:t> </a:t>
            </a:r>
            <a:endParaRPr lang="ru-RU" sz="1600" b="1" dirty="0"/>
          </a:p>
          <a:p>
            <a:pPr marL="285750" indent="-285750">
              <a:buFont typeface="Wingdings" panose="05000000000000000000" pitchFamily="2" charset="2"/>
              <a:buChar char="Ø"/>
            </a:pPr>
            <a:r>
              <a:rPr lang="ru-RU" b="1" dirty="0" smtClean="0">
                <a:solidFill>
                  <a:schemeClr val="tx1"/>
                </a:solidFill>
              </a:rPr>
              <a:t> особенности проведения</a:t>
            </a:r>
            <a:r>
              <a:rPr lang="en-US" b="1" dirty="0" smtClean="0">
                <a:solidFill>
                  <a:schemeClr val="tx1"/>
                </a:solidFill>
              </a:rPr>
              <a:t>:</a:t>
            </a:r>
          </a:p>
          <a:p>
            <a:pPr marL="742950" lvl="1" indent="-285750">
              <a:buFont typeface="Arial" panose="020B0604020202020204" pitchFamily="34" charset="0"/>
              <a:buChar char="•"/>
            </a:pPr>
            <a:r>
              <a:rPr lang="ru-RU" dirty="0">
                <a:solidFill>
                  <a:schemeClr val="tx1"/>
                </a:solidFill>
              </a:rPr>
              <a:t>и</a:t>
            </a:r>
            <a:r>
              <a:rPr lang="ru-RU" dirty="0" smtClean="0">
                <a:solidFill>
                  <a:schemeClr val="tx1"/>
                </a:solidFill>
              </a:rPr>
              <a:t>звещение не менее чем за 5 рабочих дней до даты истечения срока подачи заявок на участие;</a:t>
            </a:r>
          </a:p>
          <a:p>
            <a:pPr marL="742950" lvl="1" indent="-285750">
              <a:buFont typeface="Arial" panose="020B0604020202020204" pitchFamily="34" charset="0"/>
              <a:buChar char="•"/>
            </a:pPr>
            <a:r>
              <a:rPr lang="ru-RU" dirty="0">
                <a:solidFill>
                  <a:schemeClr val="tx1"/>
                </a:solidFill>
              </a:rPr>
              <a:t>в</a:t>
            </a:r>
            <a:r>
              <a:rPr lang="ru-RU" dirty="0" smtClean="0">
                <a:solidFill>
                  <a:schemeClr val="tx1"/>
                </a:solidFill>
              </a:rPr>
              <a:t>несение изменений в извещение не позднее чем за 2 рабочих дня до даты окончания срока подачи заявок на участие. В течении 1 рабочего дня с даты принятия решения о внесении изменений такие изменения размещаются в ЕИС. Срок продляется так, чтобы он составлял не менее 5 рабочих дней до даты окончания срока подачи заявок на участие;</a:t>
            </a:r>
          </a:p>
          <a:p>
            <a:pPr marL="742950" lvl="1" indent="-285750">
              <a:buFont typeface="Arial" panose="020B0604020202020204" pitchFamily="34" charset="0"/>
              <a:buChar char="•"/>
            </a:pPr>
            <a:r>
              <a:rPr lang="ru-RU" dirty="0"/>
              <a:t>с</a:t>
            </a:r>
            <a:r>
              <a:rPr lang="ru-RU" dirty="0" smtClean="0"/>
              <a:t>огласие </a:t>
            </a:r>
            <a:r>
              <a:rPr lang="ru-RU" dirty="0"/>
              <a:t>на поставку товара, выполнение работы, оказание услуги подается с применением программно-аппаратных средств электронной </a:t>
            </a:r>
            <a:r>
              <a:rPr lang="ru-RU" dirty="0" smtClean="0"/>
              <a:t>площадки</a:t>
            </a:r>
            <a:r>
              <a:rPr lang="ru-RU" dirty="0" smtClean="0">
                <a:solidFill>
                  <a:schemeClr val="tx1"/>
                </a:solidFill>
              </a:rPr>
              <a:t>;</a:t>
            </a:r>
          </a:p>
          <a:p>
            <a:pPr marL="742950" lvl="1" indent="-285750">
              <a:buFont typeface="Arial" panose="020B0604020202020204" pitchFamily="34" charset="0"/>
              <a:buChar char="•"/>
            </a:pPr>
            <a:r>
              <a:rPr lang="ru-RU" dirty="0" smtClean="0">
                <a:solidFill>
                  <a:schemeClr val="tx1"/>
                </a:solidFill>
              </a:rPr>
              <a:t>декларация </a:t>
            </a:r>
            <a:r>
              <a:rPr lang="ru-RU" dirty="0">
                <a:solidFill>
                  <a:schemeClr val="tx1"/>
                </a:solidFill>
              </a:rPr>
              <a:t>о соответствии участника закупки требованиям, установленным п.3-9 ч.1 ст.31, о принадлежности участника закупки к субъектам малого предпринимательства или социально ориентированным некоммерческим организациям в случае установления заказчиком ограничения, предусмотренного ч.3 ст.30 Закона 44-ФЗ подается с использованием программно-аппаратных средств электронной площадки</a:t>
            </a:r>
            <a:r>
              <a:rPr lang="ru-RU" dirty="0" smtClean="0">
                <a:solidFill>
                  <a:schemeClr val="tx1"/>
                </a:solidFill>
              </a:rPr>
              <a:t>);</a:t>
            </a:r>
          </a:p>
        </p:txBody>
      </p:sp>
      <p:sp>
        <p:nvSpPr>
          <p:cNvPr id="2" name="Номер слайда 1"/>
          <p:cNvSpPr>
            <a:spLocks noGrp="1"/>
          </p:cNvSpPr>
          <p:nvPr>
            <p:ph type="sldNum" sz="quarter" idx="12"/>
          </p:nvPr>
        </p:nvSpPr>
        <p:spPr/>
        <p:txBody>
          <a:bodyPr/>
          <a:lstStyle/>
          <a:p>
            <a:fld id="{25800938-3505-4AFC-AA3C-099AD5E268D3}" type="slidenum">
              <a:rPr lang="ru-RU" smtClean="0"/>
              <a:pPr/>
              <a:t>84</a:t>
            </a:fld>
            <a:endParaRPr lang="ru-RU"/>
          </a:p>
        </p:txBody>
      </p:sp>
    </p:spTree>
    <p:extLst>
      <p:ext uri="{BB962C8B-B14F-4D97-AF65-F5344CB8AC3E}">
        <p14:creationId xmlns:p14="http://schemas.microsoft.com/office/powerpoint/2010/main" val="219915181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78721"/>
            <a:ext cx="8957068"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ЭЛЕКТРОННЫЙ ЗАПРОС КОТИРОВОК (</a:t>
            </a:r>
            <a:r>
              <a:rPr lang="en-US" sz="1600" b="1" dirty="0" smtClean="0"/>
              <a:t>c 1.07</a:t>
            </a:r>
            <a:r>
              <a:rPr lang="ru-RU" sz="1600" b="1" dirty="0" smtClean="0"/>
              <a:t>.</a:t>
            </a:r>
            <a:r>
              <a:rPr lang="en-US" sz="1600" b="1" dirty="0" smtClean="0"/>
              <a:t>2018 </a:t>
            </a:r>
            <a:r>
              <a:rPr lang="ru-RU" sz="1600" b="1" dirty="0" smtClean="0"/>
              <a:t>г.</a:t>
            </a:r>
            <a:r>
              <a:rPr lang="en-US" sz="1600" b="1" dirty="0" smtClean="0"/>
              <a:t>) </a:t>
            </a:r>
            <a:r>
              <a:rPr lang="ru-RU" sz="1600" b="1" dirty="0" smtClean="0"/>
              <a:t>ИЗМЕНЕНИЯ</a:t>
            </a:r>
            <a:r>
              <a:rPr lang="en-US" sz="1600" b="1" dirty="0" smtClean="0"/>
              <a:t>:</a:t>
            </a:r>
            <a:r>
              <a:rPr lang="ru-RU" sz="1600" b="1" dirty="0" smtClean="0"/>
              <a:t> </a:t>
            </a:r>
            <a:endParaRPr lang="ru-RU" sz="1600" b="1" dirty="0"/>
          </a:p>
          <a:p>
            <a:pPr marL="285750" indent="-285750">
              <a:buFont typeface="Wingdings" panose="05000000000000000000" pitchFamily="2" charset="2"/>
              <a:buChar char="Ø"/>
            </a:pPr>
            <a:r>
              <a:rPr lang="ru-RU" b="1" dirty="0" smtClean="0">
                <a:solidFill>
                  <a:schemeClr val="tx1"/>
                </a:solidFill>
              </a:rPr>
              <a:t> особенности проведения</a:t>
            </a:r>
            <a:r>
              <a:rPr lang="en-US" b="1" dirty="0" smtClean="0">
                <a:solidFill>
                  <a:schemeClr val="tx1"/>
                </a:solidFill>
              </a:rPr>
              <a:t>:</a:t>
            </a:r>
          </a:p>
          <a:p>
            <a:pPr marL="742950" lvl="1" indent="-285750">
              <a:buFont typeface="Arial" panose="020B0604020202020204" pitchFamily="34" charset="0"/>
              <a:buChar char="•"/>
            </a:pPr>
            <a:r>
              <a:rPr lang="ru-RU" dirty="0">
                <a:solidFill>
                  <a:schemeClr val="tx1"/>
                </a:solidFill>
              </a:rPr>
              <a:t>и</a:t>
            </a:r>
            <a:r>
              <a:rPr lang="ru-RU" dirty="0" smtClean="0">
                <a:solidFill>
                  <a:schemeClr val="tx1"/>
                </a:solidFill>
              </a:rPr>
              <a:t>звещение не менее чем за 5 рабочих дней до даты истечения срока подачи заявок на участие;</a:t>
            </a:r>
          </a:p>
          <a:p>
            <a:pPr marL="742950" lvl="1" indent="-285750">
              <a:buFont typeface="Arial" panose="020B0604020202020204" pitchFamily="34" charset="0"/>
              <a:buChar char="•"/>
            </a:pPr>
            <a:r>
              <a:rPr lang="ru-RU" dirty="0">
                <a:solidFill>
                  <a:schemeClr val="tx1"/>
                </a:solidFill>
              </a:rPr>
              <a:t>в</a:t>
            </a:r>
            <a:r>
              <a:rPr lang="ru-RU" dirty="0" smtClean="0">
                <a:solidFill>
                  <a:schemeClr val="tx1"/>
                </a:solidFill>
              </a:rPr>
              <a:t>несение изменений в извещение не позднее чем за 2 рабочих дня до даты окончания срока подачи заявок на участие. В течении 1 рабочего дня с даты принятия решения о внесении изменений такие изменения размещаются в ЕИС. Срок продляется так, чтобы он составлял не менее 5 рабочих дней до даты окончания срока подачи заявок на участие;</a:t>
            </a:r>
          </a:p>
          <a:p>
            <a:pPr marL="742950" lvl="1" indent="-285750">
              <a:buFont typeface="Arial" panose="020B0604020202020204" pitchFamily="34" charset="0"/>
              <a:buChar char="•"/>
            </a:pPr>
            <a:r>
              <a:rPr lang="ru-RU" dirty="0"/>
              <a:t>с</a:t>
            </a:r>
            <a:r>
              <a:rPr lang="ru-RU" dirty="0" smtClean="0"/>
              <a:t>огласие </a:t>
            </a:r>
            <a:r>
              <a:rPr lang="ru-RU" dirty="0"/>
              <a:t>на поставку товара, выполнение работы, оказание услуги подается с применением программно-аппаратных средств электронной </a:t>
            </a:r>
            <a:r>
              <a:rPr lang="ru-RU" dirty="0" smtClean="0"/>
              <a:t>площадки</a:t>
            </a:r>
            <a:r>
              <a:rPr lang="ru-RU" dirty="0" smtClean="0">
                <a:solidFill>
                  <a:schemeClr val="tx1"/>
                </a:solidFill>
              </a:rPr>
              <a:t>;</a:t>
            </a:r>
          </a:p>
          <a:p>
            <a:pPr marL="742950" lvl="1" indent="-285750">
              <a:buFont typeface="Arial" panose="020B0604020202020204" pitchFamily="34" charset="0"/>
              <a:buChar char="•"/>
            </a:pPr>
            <a:r>
              <a:rPr lang="ru-RU" dirty="0" smtClean="0">
                <a:solidFill>
                  <a:schemeClr val="tx1"/>
                </a:solidFill>
              </a:rPr>
              <a:t>декларация </a:t>
            </a:r>
            <a:r>
              <a:rPr lang="ru-RU" dirty="0">
                <a:solidFill>
                  <a:schemeClr val="tx1"/>
                </a:solidFill>
              </a:rPr>
              <a:t>о соответствии участника закупки требованиям, установленным п.3-9 ч.1 ст.31, о принадлежности участника закупки к субъектам малого предпринимательства или социально ориентированным некоммерческим организациям в случае установления заказчиком ограничения, предусмотренного ч.3 ст.30 Закона 44-ФЗ подается с использованием программно-аппаратных средств электронной площадки</a:t>
            </a:r>
            <a:r>
              <a:rPr lang="ru-RU" dirty="0" smtClean="0">
                <a:solidFill>
                  <a:schemeClr val="tx1"/>
                </a:solidFill>
              </a:rPr>
              <a:t>);</a:t>
            </a:r>
          </a:p>
        </p:txBody>
      </p:sp>
      <p:sp>
        <p:nvSpPr>
          <p:cNvPr id="2" name="Номер слайда 1"/>
          <p:cNvSpPr>
            <a:spLocks noGrp="1"/>
          </p:cNvSpPr>
          <p:nvPr>
            <p:ph type="sldNum" sz="quarter" idx="12"/>
          </p:nvPr>
        </p:nvSpPr>
        <p:spPr/>
        <p:txBody>
          <a:bodyPr/>
          <a:lstStyle/>
          <a:p>
            <a:fld id="{25800938-3505-4AFC-AA3C-099AD5E268D3}" type="slidenum">
              <a:rPr lang="ru-RU" smtClean="0"/>
              <a:pPr/>
              <a:t>85</a:t>
            </a:fld>
            <a:endParaRPr lang="ru-RU"/>
          </a:p>
        </p:txBody>
      </p:sp>
    </p:spTree>
    <p:extLst>
      <p:ext uri="{BB962C8B-B14F-4D97-AF65-F5344CB8AC3E}">
        <p14:creationId xmlns:p14="http://schemas.microsoft.com/office/powerpoint/2010/main" val="3895977878"/>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04664"/>
            <a:ext cx="8957068" cy="6316811"/>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ЭЛЕКТРОННЫЙ ЗАПРОС ПРЕДЛОЖЕНИЙ (</a:t>
            </a:r>
            <a:r>
              <a:rPr lang="en-US" sz="1600" b="1" dirty="0" smtClean="0"/>
              <a:t>c 1.07</a:t>
            </a:r>
            <a:r>
              <a:rPr lang="ru-RU" sz="1600" b="1" dirty="0" smtClean="0"/>
              <a:t>.</a:t>
            </a:r>
            <a:r>
              <a:rPr lang="en-US" sz="1600" b="1" dirty="0" smtClean="0"/>
              <a:t>2018 </a:t>
            </a:r>
            <a:r>
              <a:rPr lang="ru-RU" sz="1600" b="1" dirty="0" smtClean="0"/>
              <a:t>г.</a:t>
            </a:r>
            <a:r>
              <a:rPr lang="en-US" sz="1600" b="1" dirty="0" smtClean="0"/>
              <a:t>) </a:t>
            </a:r>
            <a:r>
              <a:rPr lang="ru-RU" sz="1600" b="1" dirty="0" smtClean="0"/>
              <a:t>ИЗМЕНЕНИЯ</a:t>
            </a:r>
            <a:r>
              <a:rPr lang="en-US" sz="1600" b="1" dirty="0" smtClean="0"/>
              <a:t>:</a:t>
            </a:r>
            <a:r>
              <a:rPr lang="ru-RU" sz="1600" b="1" dirty="0" smtClean="0"/>
              <a:t> </a:t>
            </a:r>
            <a:endParaRPr lang="ru-RU" sz="1600" b="1" dirty="0"/>
          </a:p>
          <a:p>
            <a:pPr marL="285750" indent="-285750">
              <a:buFont typeface="Wingdings" panose="05000000000000000000" pitchFamily="2" charset="2"/>
              <a:buChar char="Ø"/>
            </a:pPr>
            <a:r>
              <a:rPr lang="ru-RU" b="1" dirty="0" smtClean="0">
                <a:solidFill>
                  <a:schemeClr val="tx1"/>
                </a:solidFill>
              </a:rPr>
              <a:t>Условия проведения</a:t>
            </a:r>
            <a:r>
              <a:rPr lang="en-US" b="1" dirty="0" smtClean="0">
                <a:solidFill>
                  <a:schemeClr val="tx1"/>
                </a:solidFill>
              </a:rPr>
              <a:t>:</a:t>
            </a:r>
            <a:endParaRPr lang="ru-RU" b="1" dirty="0">
              <a:solidFill>
                <a:schemeClr val="tx1"/>
              </a:solidFill>
            </a:endParaRPr>
          </a:p>
          <a:p>
            <a:pPr marL="742950" lvl="1" indent="-285750">
              <a:buFont typeface="Arial" panose="020B0604020202020204" pitchFamily="34" charset="0"/>
              <a:buChar char="•"/>
            </a:pPr>
            <a:r>
              <a:rPr lang="ru-RU" dirty="0">
                <a:solidFill>
                  <a:schemeClr val="tx1"/>
                </a:solidFill>
              </a:rPr>
              <a:t>р</a:t>
            </a:r>
            <a:r>
              <a:rPr lang="ru-RU" dirty="0" smtClean="0">
                <a:solidFill>
                  <a:schemeClr val="tx1"/>
                </a:solidFill>
              </a:rPr>
              <a:t>асторжение контракта на основании ч.9 или ч.15 ст.95 (направляются приглашения);</a:t>
            </a:r>
          </a:p>
          <a:p>
            <a:pPr marL="742950" lvl="1" indent="-285750">
              <a:buFont typeface="Arial" panose="020B0604020202020204" pitchFamily="34" charset="0"/>
              <a:buChar char="•"/>
            </a:pPr>
            <a:r>
              <a:rPr lang="ru-RU" dirty="0">
                <a:solidFill>
                  <a:schemeClr val="tx1"/>
                </a:solidFill>
              </a:rPr>
              <a:t>р</a:t>
            </a:r>
            <a:r>
              <a:rPr lang="ru-RU" dirty="0" smtClean="0">
                <a:solidFill>
                  <a:schemeClr val="tx1"/>
                </a:solidFill>
              </a:rPr>
              <a:t>ешение врачебной комиссии;</a:t>
            </a:r>
          </a:p>
          <a:p>
            <a:pPr marL="742950" lvl="1" indent="-285750">
              <a:buFont typeface="Arial" panose="020B0604020202020204" pitchFamily="34" charset="0"/>
              <a:buChar char="•"/>
            </a:pPr>
            <a:r>
              <a:rPr lang="ru-RU" dirty="0">
                <a:solidFill>
                  <a:schemeClr val="tx1"/>
                </a:solidFill>
              </a:rPr>
              <a:t>н</a:t>
            </a:r>
            <a:r>
              <a:rPr lang="ru-RU" dirty="0" smtClean="0">
                <a:solidFill>
                  <a:schemeClr val="tx1"/>
                </a:solidFill>
              </a:rPr>
              <a:t>есостоявшиеся закупки;</a:t>
            </a:r>
          </a:p>
          <a:p>
            <a:pPr marL="742950" lvl="1" indent="-285750">
              <a:buFont typeface="Arial" panose="020B0604020202020204" pitchFamily="34" charset="0"/>
              <a:buChar char="•"/>
            </a:pPr>
            <a:r>
              <a:rPr lang="ru-RU" dirty="0">
                <a:solidFill>
                  <a:schemeClr val="tx1"/>
                </a:solidFill>
              </a:rPr>
              <a:t>з</a:t>
            </a:r>
            <a:r>
              <a:rPr lang="ru-RU" dirty="0" smtClean="0">
                <a:solidFill>
                  <a:schemeClr val="tx1"/>
                </a:solidFill>
              </a:rPr>
              <a:t>акупка изделий народных художественных промыслов признанного достоинства.</a:t>
            </a:r>
            <a:endParaRPr lang="ru-RU" dirty="0">
              <a:solidFill>
                <a:schemeClr val="tx1"/>
              </a:solidFill>
            </a:endParaRPr>
          </a:p>
          <a:p>
            <a:pPr marL="285750" indent="-285750">
              <a:buFont typeface="Wingdings" panose="05000000000000000000" pitchFamily="2" charset="2"/>
              <a:buChar char="Ø"/>
            </a:pPr>
            <a:r>
              <a:rPr lang="ru-RU" b="1" dirty="0" smtClean="0">
                <a:solidFill>
                  <a:schemeClr val="tx1"/>
                </a:solidFill>
              </a:rPr>
              <a:t>Сроки проведения</a:t>
            </a:r>
            <a:r>
              <a:rPr lang="en-US" b="1" dirty="0" smtClean="0">
                <a:solidFill>
                  <a:schemeClr val="tx1"/>
                </a:solidFill>
              </a:rPr>
              <a:t>:</a:t>
            </a:r>
          </a:p>
          <a:p>
            <a:pPr marL="742950" lvl="1" indent="-285750">
              <a:buFont typeface="Arial" panose="020B0604020202020204" pitchFamily="34" charset="0"/>
              <a:buChar char="•"/>
            </a:pPr>
            <a:r>
              <a:rPr lang="ru-RU" dirty="0">
                <a:solidFill>
                  <a:schemeClr val="tx1"/>
                </a:solidFill>
              </a:rPr>
              <a:t>и</a:t>
            </a:r>
            <a:r>
              <a:rPr lang="ru-RU" dirty="0" smtClean="0">
                <a:solidFill>
                  <a:schemeClr val="tx1"/>
                </a:solidFill>
              </a:rPr>
              <a:t>звещение не менее чем за 5 рабочих дней до </a:t>
            </a:r>
            <a:r>
              <a:rPr lang="ru-RU" u="sng" dirty="0" smtClean="0">
                <a:solidFill>
                  <a:schemeClr val="tx1"/>
                </a:solidFill>
              </a:rPr>
              <a:t>даты проведения запроса</a:t>
            </a:r>
            <a:r>
              <a:rPr lang="ru-RU" dirty="0" smtClean="0">
                <a:solidFill>
                  <a:schemeClr val="tx1"/>
                </a:solidFill>
              </a:rPr>
              <a:t>.</a:t>
            </a:r>
          </a:p>
          <a:p>
            <a:pPr marL="742950" lvl="1" indent="-285750">
              <a:buFont typeface="Arial" panose="020B0604020202020204" pitchFamily="34" charset="0"/>
              <a:buChar char="•"/>
            </a:pPr>
            <a:r>
              <a:rPr lang="ru-RU" dirty="0">
                <a:solidFill>
                  <a:schemeClr val="tx1"/>
                </a:solidFill>
              </a:rPr>
              <a:t>п</a:t>
            </a:r>
            <a:r>
              <a:rPr lang="ru-RU" dirty="0" smtClean="0">
                <a:solidFill>
                  <a:schemeClr val="tx1"/>
                </a:solidFill>
              </a:rPr>
              <a:t>олучение заявки на участие в течении 1 часа подтверждается оператором с присвоением идентификационного номера;</a:t>
            </a:r>
          </a:p>
          <a:p>
            <a:pPr marL="742950" lvl="1" indent="-285750">
              <a:buFont typeface="Arial" panose="020B0604020202020204" pitchFamily="34" charset="0"/>
              <a:buChar char="•"/>
            </a:pPr>
            <a:r>
              <a:rPr lang="ru-RU" dirty="0">
                <a:solidFill>
                  <a:schemeClr val="tx1"/>
                </a:solidFill>
              </a:rPr>
              <a:t>н</a:t>
            </a:r>
            <a:r>
              <a:rPr lang="ru-RU" dirty="0" smtClean="0">
                <a:solidFill>
                  <a:schemeClr val="tx1"/>
                </a:solidFill>
              </a:rPr>
              <a:t>е позднее рабочего дня, следующего за датой окончания срока подачи заявок оператор направляет заявку на участие заказчику (вправе отозвать до окончания срока подачи таких заявок);</a:t>
            </a:r>
          </a:p>
          <a:p>
            <a:pPr marL="742950" lvl="1" indent="-285750">
              <a:buFont typeface="Arial" panose="020B0604020202020204" pitchFamily="34" charset="0"/>
              <a:buChar char="•"/>
            </a:pPr>
            <a:r>
              <a:rPr lang="ru-RU" dirty="0">
                <a:solidFill>
                  <a:schemeClr val="tx1"/>
                </a:solidFill>
              </a:rPr>
              <a:t>р</a:t>
            </a:r>
            <a:r>
              <a:rPr lang="ru-RU" dirty="0" smtClean="0">
                <a:solidFill>
                  <a:schemeClr val="tx1"/>
                </a:solidFill>
              </a:rPr>
              <a:t>ассмотрение заявок – </a:t>
            </a:r>
            <a:r>
              <a:rPr lang="ru-RU" u="sng" dirty="0" smtClean="0">
                <a:solidFill>
                  <a:schemeClr val="tx1"/>
                </a:solidFill>
              </a:rPr>
              <a:t>не позднее даты окончания срока рассмотрения заявок на участие (</a:t>
            </a:r>
            <a:r>
              <a:rPr lang="en-US" u="sng" dirty="0" smtClean="0">
                <a:solidFill>
                  <a:schemeClr val="tx1"/>
                </a:solidFill>
              </a:rPr>
              <a:t>???</a:t>
            </a:r>
            <a:r>
              <a:rPr lang="ru-RU" u="sng" dirty="0" smtClean="0">
                <a:solidFill>
                  <a:schemeClr val="tx1"/>
                </a:solidFill>
              </a:rPr>
              <a:t>)</a:t>
            </a:r>
            <a:r>
              <a:rPr lang="ru-RU" dirty="0" smtClean="0">
                <a:solidFill>
                  <a:schemeClr val="tx1"/>
                </a:solidFill>
              </a:rPr>
              <a:t>. </a:t>
            </a:r>
          </a:p>
          <a:p>
            <a:pPr marL="742950" lvl="1" indent="-285750">
              <a:buFont typeface="Arial" panose="020B0604020202020204" pitchFamily="34" charset="0"/>
              <a:buChar char="•"/>
            </a:pPr>
            <a:r>
              <a:rPr lang="ru-RU" dirty="0">
                <a:solidFill>
                  <a:schemeClr val="tx1"/>
                </a:solidFill>
              </a:rPr>
              <a:t>в</a:t>
            </a:r>
            <a:r>
              <a:rPr lang="ru-RU" dirty="0" smtClean="0">
                <a:solidFill>
                  <a:schemeClr val="tx1"/>
                </a:solidFill>
              </a:rPr>
              <a:t>ыписка из протокола публикуется не позднее </a:t>
            </a:r>
            <a:r>
              <a:rPr lang="ru-RU" u="sng" dirty="0" smtClean="0">
                <a:solidFill>
                  <a:schemeClr val="tx1"/>
                </a:solidFill>
              </a:rPr>
              <a:t>даты окончания срока рассмотрения заявок на участие</a:t>
            </a:r>
            <a:r>
              <a:rPr lang="ru-RU" dirty="0" smtClean="0">
                <a:solidFill>
                  <a:schemeClr val="tx1"/>
                </a:solidFill>
              </a:rPr>
              <a:t>.</a:t>
            </a:r>
          </a:p>
          <a:p>
            <a:pPr marL="742950" lvl="1" indent="-285750">
              <a:buFont typeface="Arial" panose="020B0604020202020204" pitchFamily="34" charset="0"/>
              <a:buChar char="•"/>
            </a:pPr>
            <a:r>
              <a:rPr lang="ru-RU" dirty="0">
                <a:solidFill>
                  <a:schemeClr val="tx1"/>
                </a:solidFill>
              </a:rPr>
              <a:t>о</a:t>
            </a:r>
            <a:r>
              <a:rPr lang="ru-RU" dirty="0" smtClean="0">
                <a:solidFill>
                  <a:schemeClr val="tx1"/>
                </a:solidFill>
              </a:rPr>
              <a:t>кончательное предложение подается в течении 1 рабочего дня с момента публикации выписки из протокола.</a:t>
            </a:r>
          </a:p>
          <a:p>
            <a:pPr marL="742950" lvl="1" indent="-285750">
              <a:buFont typeface="Arial" panose="020B0604020202020204" pitchFamily="34" charset="0"/>
              <a:buChar char="•"/>
            </a:pPr>
            <a:r>
              <a:rPr lang="ru-RU" dirty="0">
                <a:solidFill>
                  <a:schemeClr val="tx1"/>
                </a:solidFill>
              </a:rPr>
              <a:t>р</a:t>
            </a:r>
            <a:r>
              <a:rPr lang="ru-RU" dirty="0" smtClean="0">
                <a:solidFill>
                  <a:schemeClr val="tx1"/>
                </a:solidFill>
              </a:rPr>
              <a:t>ассмотрение окончательных предложений – следующий рабочий день. Протокол в день рассмотрения окончательных предложений.</a:t>
            </a:r>
          </a:p>
        </p:txBody>
      </p:sp>
      <p:sp>
        <p:nvSpPr>
          <p:cNvPr id="2" name="Номер слайда 1"/>
          <p:cNvSpPr>
            <a:spLocks noGrp="1"/>
          </p:cNvSpPr>
          <p:nvPr>
            <p:ph type="sldNum" sz="quarter" idx="12"/>
          </p:nvPr>
        </p:nvSpPr>
        <p:spPr/>
        <p:txBody>
          <a:bodyPr/>
          <a:lstStyle/>
          <a:p>
            <a:fld id="{25800938-3505-4AFC-AA3C-099AD5E268D3}" type="slidenum">
              <a:rPr lang="ru-RU" smtClean="0"/>
              <a:pPr/>
              <a:t>86</a:t>
            </a:fld>
            <a:endParaRPr lang="ru-RU"/>
          </a:p>
        </p:txBody>
      </p:sp>
    </p:spTree>
    <p:extLst>
      <p:ext uri="{BB962C8B-B14F-4D97-AF65-F5344CB8AC3E}">
        <p14:creationId xmlns:p14="http://schemas.microsoft.com/office/powerpoint/2010/main" val="193670380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79428" y="404664"/>
            <a:ext cx="8957068" cy="6316811"/>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ЭЛЕКТРОННЫЙ ЗАПРОС ПРЕДЛОЖЕНИЙ (</a:t>
            </a:r>
            <a:r>
              <a:rPr lang="en-US" sz="1600" b="1" dirty="0" smtClean="0"/>
              <a:t>c 1.07</a:t>
            </a:r>
            <a:r>
              <a:rPr lang="ru-RU" sz="1600" b="1" dirty="0" smtClean="0"/>
              <a:t>.</a:t>
            </a:r>
            <a:r>
              <a:rPr lang="en-US" sz="1600" b="1" dirty="0" smtClean="0"/>
              <a:t>2018 </a:t>
            </a:r>
            <a:r>
              <a:rPr lang="ru-RU" sz="1600" b="1" dirty="0" smtClean="0"/>
              <a:t>г.</a:t>
            </a:r>
            <a:r>
              <a:rPr lang="en-US" sz="1600" b="1" dirty="0" smtClean="0"/>
              <a:t>) </a:t>
            </a:r>
            <a:r>
              <a:rPr lang="ru-RU" sz="1600" b="1" dirty="0" smtClean="0"/>
              <a:t>ИЗМЕНЕНИЯ</a:t>
            </a:r>
            <a:r>
              <a:rPr lang="en-US" sz="1600" b="1" dirty="0" smtClean="0"/>
              <a:t>:</a:t>
            </a:r>
            <a:r>
              <a:rPr lang="ru-RU" sz="1600" b="1" dirty="0" smtClean="0"/>
              <a:t> </a:t>
            </a:r>
            <a:endParaRPr lang="ru-RU" sz="1600" b="1" dirty="0"/>
          </a:p>
          <a:p>
            <a:pPr marL="285750" indent="-285750">
              <a:buFont typeface="Wingdings" panose="05000000000000000000" pitchFamily="2" charset="2"/>
              <a:buChar char="Ø"/>
            </a:pPr>
            <a:r>
              <a:rPr lang="ru-RU" b="1" dirty="0" smtClean="0">
                <a:solidFill>
                  <a:schemeClr val="tx1"/>
                </a:solidFill>
              </a:rPr>
              <a:t>Особенности проведения</a:t>
            </a:r>
            <a:r>
              <a:rPr lang="en-US" b="1" dirty="0" smtClean="0">
                <a:solidFill>
                  <a:schemeClr val="tx1"/>
                </a:solidFill>
              </a:rPr>
              <a:t>:</a:t>
            </a:r>
            <a:endParaRPr lang="ru-RU" b="1" dirty="0">
              <a:solidFill>
                <a:schemeClr val="tx1"/>
              </a:solidFill>
            </a:endParaRPr>
          </a:p>
          <a:p>
            <a:pPr marL="742950" lvl="1" indent="-285750">
              <a:buFont typeface="Arial" panose="020B0604020202020204" pitchFamily="34" charset="0"/>
              <a:buChar char="•"/>
            </a:pPr>
            <a:r>
              <a:rPr lang="ru-RU" dirty="0" smtClean="0">
                <a:solidFill>
                  <a:schemeClr val="tx1"/>
                </a:solidFill>
              </a:rPr>
              <a:t>заказчик </a:t>
            </a:r>
            <a:r>
              <a:rPr lang="ru-RU" dirty="0">
                <a:solidFill>
                  <a:schemeClr val="tx1"/>
                </a:solidFill>
              </a:rPr>
              <a:t>не вправе отменять запрос предложений в электронной форме и вносить изменения в извещение и документацию запроса предложений в электронной форме</a:t>
            </a:r>
            <a:r>
              <a:rPr lang="ru-RU" dirty="0" smtClean="0">
                <a:solidFill>
                  <a:schemeClr val="tx1"/>
                </a:solidFill>
              </a:rPr>
              <a:t>;</a:t>
            </a:r>
          </a:p>
          <a:p>
            <a:pPr marL="742950" lvl="1" indent="-285750">
              <a:buFont typeface="Arial" panose="020B0604020202020204" pitchFamily="34" charset="0"/>
              <a:buChar char="•"/>
            </a:pPr>
            <a:r>
              <a:rPr lang="ru-RU" dirty="0" smtClean="0">
                <a:solidFill>
                  <a:schemeClr val="tx1"/>
                </a:solidFill>
              </a:rPr>
              <a:t>при </a:t>
            </a:r>
            <a:r>
              <a:rPr lang="ru-RU" dirty="0">
                <a:solidFill>
                  <a:schemeClr val="tx1"/>
                </a:solidFill>
              </a:rPr>
              <a:t>подаче окончательных предложений участникам закупки введен запрет на ухудшение условий, содержащихся в поданной заявке участника закупки, нарушение которого влечет отклонение такого окончательного </a:t>
            </a:r>
            <a:r>
              <a:rPr lang="ru-RU" dirty="0" smtClean="0">
                <a:solidFill>
                  <a:schemeClr val="tx1"/>
                </a:solidFill>
              </a:rPr>
              <a:t>предложения (используется предложение, поданное таким участником ранее);</a:t>
            </a:r>
          </a:p>
          <a:p>
            <a:pPr marL="742950" lvl="1" indent="-285750">
              <a:buFont typeface="Arial" panose="020B0604020202020204" pitchFamily="34" charset="0"/>
              <a:buChar char="•"/>
            </a:pPr>
            <a:r>
              <a:rPr lang="ru-RU" dirty="0" smtClean="0">
                <a:solidFill>
                  <a:schemeClr val="tx1"/>
                </a:solidFill>
              </a:rPr>
              <a:t>существенной </a:t>
            </a:r>
            <a:r>
              <a:rPr lang="ru-RU" dirty="0">
                <a:solidFill>
                  <a:schemeClr val="tx1"/>
                </a:solidFill>
              </a:rPr>
              <a:t>проблемой электронных запросов предложений – обязательная “внешняя” экспертиза при несостоявшейся закупке, т.к. в п.1 ч.4 ст.94 забыли включить кроме пункта 25 в качестве исключения для обязательности проведения “внешней” экспертизы пункт 25.3</a:t>
            </a:r>
            <a:r>
              <a:rPr lang="ru-RU" dirty="0" smtClean="0">
                <a:solidFill>
                  <a:schemeClr val="tx1"/>
                </a:solidFill>
              </a:rPr>
              <a:t>.</a:t>
            </a:r>
            <a:endParaRPr lang="ru-RU" dirty="0">
              <a:solidFill>
                <a:schemeClr val="tx1"/>
              </a:solidFill>
            </a:endParaRPr>
          </a:p>
        </p:txBody>
      </p:sp>
      <p:sp>
        <p:nvSpPr>
          <p:cNvPr id="2" name="Номер слайда 1"/>
          <p:cNvSpPr>
            <a:spLocks noGrp="1"/>
          </p:cNvSpPr>
          <p:nvPr>
            <p:ph type="sldNum" sz="quarter" idx="12"/>
          </p:nvPr>
        </p:nvSpPr>
        <p:spPr/>
        <p:txBody>
          <a:bodyPr/>
          <a:lstStyle/>
          <a:p>
            <a:fld id="{25800938-3505-4AFC-AA3C-099AD5E268D3}" type="slidenum">
              <a:rPr lang="ru-RU" smtClean="0"/>
              <a:pPr/>
              <a:t>87</a:t>
            </a:fld>
            <a:endParaRPr lang="ru-RU"/>
          </a:p>
        </p:txBody>
      </p:sp>
    </p:spTree>
    <p:extLst>
      <p:ext uri="{BB962C8B-B14F-4D97-AF65-F5344CB8AC3E}">
        <p14:creationId xmlns:p14="http://schemas.microsoft.com/office/powerpoint/2010/main" val="211086331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a:t>
            </a:r>
            <a:r>
              <a:rPr lang="ru-RU" sz="2400" b="1" dirty="0">
                <a:solidFill>
                  <a:prstClr val="black"/>
                </a:solidFill>
              </a:rPr>
              <a:t>от 31.12.2017 № 504-ФЗ</a:t>
            </a:r>
          </a:p>
        </p:txBody>
      </p:sp>
      <p:sp>
        <p:nvSpPr>
          <p:cNvPr id="39" name="Прямоугольник 38"/>
          <p:cNvSpPr/>
          <p:nvPr/>
        </p:nvSpPr>
        <p:spPr>
          <a:xfrm>
            <a:off x="179512" y="467750"/>
            <a:ext cx="8760142"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a:t>
            </a:r>
            <a:r>
              <a:rPr lang="ru-RU" sz="1600" b="1" dirty="0"/>
              <a:t>ВНЕСЕНИИ </a:t>
            </a:r>
            <a:r>
              <a:rPr lang="ru-RU" sz="1600" b="1" dirty="0" smtClean="0"/>
              <a:t>ИЗМЕНЕНИЙ ВСТУПАЮЩИХ В СИЛУ 01.01.2019 г.</a:t>
            </a:r>
            <a:endParaRPr lang="ru-RU" sz="1600" b="1" dirty="0"/>
          </a:p>
          <a:p>
            <a:endParaRPr lang="ru-RU" sz="1600" b="1" dirty="0" smtClean="0"/>
          </a:p>
          <a:p>
            <a:pPr marL="285750" indent="-285750">
              <a:buFont typeface="Arial" panose="020B0604020202020204" pitchFamily="34" charset="0"/>
              <a:buChar char="•"/>
            </a:pPr>
            <a:r>
              <a:rPr lang="ru-RU" dirty="0" smtClean="0"/>
              <a:t>Вводится Статья </a:t>
            </a:r>
            <a:r>
              <a:rPr lang="ru-RU" dirty="0"/>
              <a:t>24.2. Регистрация участников закупок в единой информационной системе и их аккредитация на электронных площадках. Единый реестр участников </a:t>
            </a:r>
            <a:r>
              <a:rPr lang="ru-RU" dirty="0" smtClean="0"/>
              <a:t>закупок. Сначала участник регистрируется в ЕИС федеральным органом исполнительной власти, уполномоченным правительством по установленному Правительством перечню </a:t>
            </a:r>
            <a:r>
              <a:rPr lang="ru-RU" dirty="0" smtClean="0"/>
              <a:t>документов. </a:t>
            </a:r>
            <a:r>
              <a:rPr lang="ru-RU" dirty="0" smtClean="0"/>
              <a:t>Затем участник аккредитуется на площадках без требования документов.</a:t>
            </a:r>
            <a:endParaRPr lang="en-US" dirty="0" smtClean="0"/>
          </a:p>
          <a:p>
            <a:pPr marL="285750" indent="-285750">
              <a:buFont typeface="Arial" panose="020B0604020202020204" pitchFamily="34" charset="0"/>
              <a:buChar char="•"/>
            </a:pPr>
            <a:r>
              <a:rPr lang="ru-RU" dirty="0" smtClean="0"/>
              <a:t>В статье 30 больше из СГОЗ для СМП и СОНО не исключаются закупки пунктов 25-25.3 ч.1 ст.93., но они (осуществленные не на общих основаниях, а по пунктам </a:t>
            </a:r>
            <a:r>
              <a:rPr lang="ru-RU" dirty="0"/>
              <a:t>25-25.3 ч.1 ст.93) </a:t>
            </a:r>
            <a:r>
              <a:rPr lang="ru-RU" dirty="0" smtClean="0"/>
              <a:t>считаются как осуществленные у СМП и СОНО.</a:t>
            </a:r>
          </a:p>
          <a:p>
            <a:pPr marL="285750" indent="-285750">
              <a:buFont typeface="Arial" panose="020B0604020202020204" pitchFamily="34" charset="0"/>
              <a:buChar char="•"/>
            </a:pPr>
            <a:r>
              <a:rPr lang="ru-RU" dirty="0" smtClean="0"/>
              <a:t>Определение поставщиков осуществляется с помощью электронных процедур, кроме </a:t>
            </a:r>
          </a:p>
          <a:p>
            <a:pPr marL="285750" indent="-285750">
              <a:buFont typeface="Arial" panose="020B0604020202020204" pitchFamily="34" charset="0"/>
              <a:buChar char="•"/>
            </a:pPr>
            <a:r>
              <a:rPr lang="ru-RU" dirty="0" smtClean="0"/>
              <a:t>До 31 декабря 2019 года участники закупок обязаны пройти регистрацию в ЕИС </a:t>
            </a:r>
          </a:p>
          <a:p>
            <a:endParaRPr lang="ru-RU" dirty="0" smtClean="0"/>
          </a:p>
          <a:p>
            <a:r>
              <a:rPr lang="ru-RU" sz="1400" dirty="0" smtClean="0"/>
              <a:t>Вступление в силу</a:t>
            </a:r>
            <a:r>
              <a:rPr lang="en-US" sz="1400" dirty="0" smtClean="0"/>
              <a:t>:</a:t>
            </a:r>
            <a:r>
              <a:rPr lang="ru-RU" sz="1400" dirty="0" smtClean="0"/>
              <a:t> </a:t>
            </a:r>
            <a:r>
              <a:rPr lang="en-US" sz="1400" dirty="0" smtClean="0"/>
              <a:t> </a:t>
            </a:r>
            <a:r>
              <a:rPr lang="ru-RU" sz="1400" dirty="0" smtClean="0"/>
              <a:t>01 января 2019 года </a:t>
            </a:r>
          </a:p>
          <a:p>
            <a:r>
              <a:rPr lang="ru-RU" sz="1400" dirty="0" smtClean="0"/>
              <a:t> </a:t>
            </a:r>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88</a:t>
            </a:fld>
            <a:endParaRPr lang="ru-RU"/>
          </a:p>
        </p:txBody>
      </p:sp>
    </p:spTree>
    <p:extLst>
      <p:ext uri="{BB962C8B-B14F-4D97-AF65-F5344CB8AC3E}">
        <p14:creationId xmlns:p14="http://schemas.microsoft.com/office/powerpoint/2010/main" val="418908705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Приказ Минтранса РФ </a:t>
            </a:r>
            <a:r>
              <a:rPr lang="ru-RU" sz="2400" b="1" dirty="0">
                <a:solidFill>
                  <a:prstClr val="black"/>
                </a:solidFill>
              </a:rPr>
              <a:t>от </a:t>
            </a:r>
            <a:r>
              <a:rPr lang="en-US" sz="2400" b="1" dirty="0" smtClean="0">
                <a:solidFill>
                  <a:prstClr val="black"/>
                </a:solidFill>
              </a:rPr>
              <a:t>0</a:t>
            </a:r>
            <a:r>
              <a:rPr lang="ru-RU" sz="2400" b="1" dirty="0" smtClean="0">
                <a:solidFill>
                  <a:prstClr val="black"/>
                </a:solidFill>
              </a:rPr>
              <a:t>8.12.2017 №513</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 </a:t>
            </a:r>
            <a:r>
              <a:rPr lang="ru-RU" sz="1600" b="1" dirty="0" smtClean="0"/>
              <a:t>ПОРЯДКЕ ОПРЕДЕЛЕНИЯ </a:t>
            </a:r>
            <a:r>
              <a:rPr lang="ru-RU" sz="1600" b="1" dirty="0"/>
              <a:t>НАЧАЛЬНОЙ (МАКСИМАЛЬНОЙ) ЦЕНЫ КОНТРАКТА</a:t>
            </a:r>
            <a:r>
              <a:rPr lang="ru-RU" sz="1600" b="1" dirty="0" smtClean="0"/>
              <a:t>, А </a:t>
            </a:r>
            <a:r>
              <a:rPr lang="ru-RU" sz="1600" b="1" dirty="0"/>
              <a:t>ТАКЖЕ ЦЕНЫ КОНТРАКТА, ЗАКЛЮЧАЕМОГО С </a:t>
            </a:r>
            <a:r>
              <a:rPr lang="ru-RU" sz="1600" b="1" dirty="0" smtClean="0"/>
              <a:t>ЕДИНСТВЕННЫМ ПОСТАВЩИКОМ </a:t>
            </a:r>
            <a:r>
              <a:rPr lang="ru-RU" sz="1600" b="1" dirty="0"/>
              <a:t>(ПОДРЯДЧИКОМ</a:t>
            </a:r>
            <a:r>
              <a:rPr lang="ru-RU" sz="1600" b="1" dirty="0" smtClean="0"/>
              <a:t>, ИСПОЛНИТЕЛЕМ</a:t>
            </a:r>
            <a:r>
              <a:rPr lang="ru-RU" sz="1600" b="1" dirty="0"/>
              <a:t>), ПРИ </a:t>
            </a:r>
            <a:r>
              <a:rPr lang="ru-RU" sz="1600" b="1" dirty="0" smtClean="0"/>
              <a:t>ОСУЩЕСТВЛЕНИИ ЗАКУПОК </a:t>
            </a:r>
            <a:r>
              <a:rPr lang="ru-RU" sz="1600" b="1" dirty="0"/>
              <a:t>В СФЕРЕ РЕГУЛЯРНЫХ ПЕРЕВОЗОК ПАССАЖИРОВ И </a:t>
            </a:r>
            <a:r>
              <a:rPr lang="ru-RU" sz="1600" b="1" dirty="0" smtClean="0"/>
              <a:t>БАГАЖА АВТОМОБИЛЬНЫМ </a:t>
            </a:r>
            <a:r>
              <a:rPr lang="ru-RU" sz="1600" b="1" dirty="0"/>
              <a:t>ТРАНСПОРТОМ И ГОРОДСКИМ НАЗЕМНЫМ</a:t>
            </a:r>
          </a:p>
          <a:p>
            <a:r>
              <a:rPr lang="ru-RU" sz="1600" b="1" dirty="0"/>
              <a:t>ЭЛЕКТРИЧЕСКИМ </a:t>
            </a:r>
            <a:r>
              <a:rPr lang="ru-RU" sz="1600" b="1" dirty="0" smtClean="0"/>
              <a:t>ТРАНСПОРТОМ</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r>
              <a:rPr lang="ru-RU" sz="1600" dirty="0" smtClean="0"/>
              <a:t>Устанавливаются:</a:t>
            </a:r>
          </a:p>
          <a:p>
            <a:pPr marL="285750" indent="-285750">
              <a:buFont typeface="Arial" panose="020B0604020202020204" pitchFamily="34" charset="0"/>
              <a:buChar char="•"/>
            </a:pPr>
            <a:r>
              <a:rPr lang="ru-RU" sz="1600" dirty="0" smtClean="0"/>
              <a:t>сроки </a:t>
            </a:r>
            <a:r>
              <a:rPr lang="ru-RU" sz="1600" dirty="0"/>
              <a:t>определения НМЦК и последовательность действий при этом определении</a:t>
            </a:r>
            <a:r>
              <a:rPr lang="ru-RU" sz="1600" dirty="0" smtClean="0"/>
              <a:t>;</a:t>
            </a:r>
          </a:p>
          <a:p>
            <a:pPr marL="285750" indent="-285750">
              <a:buFont typeface="Arial" panose="020B0604020202020204" pitchFamily="34" charset="0"/>
              <a:buChar char="•"/>
            </a:pPr>
            <a:r>
              <a:rPr lang="ru-RU" sz="1600" dirty="0" smtClean="0"/>
              <a:t>перечень </a:t>
            </a:r>
            <a:r>
              <a:rPr lang="ru-RU" sz="1600" dirty="0"/>
              <a:t>расходов, которые рекомендуется учитывать при определении НМЦК</a:t>
            </a:r>
            <a:r>
              <a:rPr lang="ru-RU" sz="1600" dirty="0" smtClean="0"/>
              <a:t>;</a:t>
            </a:r>
          </a:p>
          <a:p>
            <a:pPr marL="285750" indent="-285750">
              <a:buFont typeface="Arial" panose="020B0604020202020204" pitchFamily="34" charset="0"/>
              <a:buChar char="•"/>
            </a:pPr>
            <a:r>
              <a:rPr lang="ru-RU" sz="1600" dirty="0" smtClean="0"/>
              <a:t>приблизительный </a:t>
            </a:r>
            <a:r>
              <a:rPr lang="ru-RU" sz="1600" dirty="0"/>
              <a:t>перечень источников получения данных, используемых для определения НМЦК</a:t>
            </a:r>
            <a:r>
              <a:rPr lang="ru-RU" sz="1600" dirty="0" smtClean="0"/>
              <a:t>.</a:t>
            </a:r>
            <a:endParaRPr lang="ru-RU" sz="1600" dirty="0"/>
          </a:p>
          <a:p>
            <a:r>
              <a:rPr lang="ru-RU" sz="1600" dirty="0" smtClean="0"/>
              <a:t>  </a:t>
            </a:r>
            <a:endParaRPr lang="en-US" sz="1600" dirty="0" smtClean="0"/>
          </a:p>
          <a:p>
            <a:r>
              <a:rPr lang="ru-RU" sz="1600" dirty="0" smtClean="0"/>
              <a:t>Во исполнение принято </a:t>
            </a:r>
            <a:r>
              <a:rPr lang="ru-RU" sz="1600" b="1" dirty="0"/>
              <a:t>Распоряжение от 15.12.2017 №НА-229-р </a:t>
            </a:r>
            <a:r>
              <a:rPr lang="en-US" sz="1600" dirty="0" smtClean="0"/>
              <a:t>“</a:t>
            </a:r>
            <a:r>
              <a:rPr lang="ru-RU" sz="1600" b="1" dirty="0"/>
              <a:t>ОБ УТВЕРЖДЕНИИ МЕТОДИКИ</a:t>
            </a:r>
          </a:p>
          <a:p>
            <a:r>
              <a:rPr lang="ru-RU" sz="1600" b="1" dirty="0"/>
              <a:t>ОПРЕДЕЛЕНИЯ НАЧАЛЬНОЙ (МАКСИМАЛЬНОЙ) ЦЕНЫ КОНТРАКТА</a:t>
            </a:r>
            <a:r>
              <a:rPr lang="ru-RU" sz="1600" b="1" dirty="0" smtClean="0"/>
              <a:t>,</a:t>
            </a:r>
            <a:r>
              <a:rPr lang="en-US" sz="1600" b="1" dirty="0" smtClean="0"/>
              <a:t> </a:t>
            </a:r>
            <a:r>
              <a:rPr lang="ru-RU" sz="1600" b="1" dirty="0" smtClean="0"/>
              <a:t>ЗАКЛЮЧАЕМОГО </a:t>
            </a:r>
            <a:r>
              <a:rPr lang="ru-RU" sz="1600" b="1" dirty="0"/>
              <a:t>С ПОСТАВЩИКОМ (В ТОМ ЧИСЛЕ С ЕДИНСТВЕННЫМ</a:t>
            </a:r>
            <a:r>
              <a:rPr lang="ru-RU" sz="1600" b="1" dirty="0" smtClean="0"/>
              <a:t>),</a:t>
            </a:r>
            <a:r>
              <a:rPr lang="en-US" sz="1600" b="1" dirty="0" smtClean="0"/>
              <a:t> </a:t>
            </a:r>
            <a:r>
              <a:rPr lang="ru-RU" sz="1600" b="1" dirty="0" smtClean="0"/>
              <a:t>ПРИ </a:t>
            </a:r>
            <a:r>
              <a:rPr lang="ru-RU" sz="1600" b="1" dirty="0"/>
              <a:t>ОСУЩЕСТВЛЕНИИ ЗАКУПОК В СФЕРЕ РЕГУЛЯРНЫХ </a:t>
            </a:r>
            <a:r>
              <a:rPr lang="ru-RU" sz="1600" b="1" dirty="0" smtClean="0"/>
              <a:t>ПЕРЕВОЗОК</a:t>
            </a:r>
            <a:r>
              <a:rPr lang="en-US" sz="1600" b="1" dirty="0" smtClean="0"/>
              <a:t> </a:t>
            </a:r>
            <a:r>
              <a:rPr lang="ru-RU" sz="1600" b="1" dirty="0" smtClean="0"/>
              <a:t>ПАССАЖИРОВ </a:t>
            </a:r>
            <a:r>
              <a:rPr lang="ru-RU" sz="1600" b="1" dirty="0"/>
              <a:t>И БАГАЖА АВТОМОБИЛЬНЫМ ТРАНСПОРТОМ И </a:t>
            </a:r>
            <a:r>
              <a:rPr lang="ru-RU" sz="1600" b="1" dirty="0" smtClean="0"/>
              <a:t>ГОРОДСКИМ</a:t>
            </a:r>
            <a:r>
              <a:rPr lang="en-US" sz="1600" b="1" dirty="0" smtClean="0"/>
              <a:t> </a:t>
            </a:r>
            <a:r>
              <a:rPr lang="ru-RU" sz="1600" b="1" dirty="0" smtClean="0"/>
              <a:t>НАЗЕМНЫМ </a:t>
            </a:r>
            <a:r>
              <a:rPr lang="ru-RU" sz="1600" b="1" dirty="0"/>
              <a:t>ЭЛЕКТРИЧЕСКИМ </a:t>
            </a:r>
            <a:r>
              <a:rPr lang="ru-RU" sz="1600" b="1" dirty="0" smtClean="0"/>
              <a:t>ТРАНСПОРТОМ</a:t>
            </a:r>
            <a:r>
              <a:rPr lang="en-US" sz="1600" dirty="0" smtClean="0"/>
              <a:t>”</a:t>
            </a:r>
          </a:p>
          <a:p>
            <a:r>
              <a:rPr lang="ru-RU" sz="1600" dirty="0" smtClean="0"/>
              <a:t>Методикой разъясняется порядок определения НМЦК, предусмотренный Приказом Минтранса от 08.12.2017 №513.</a:t>
            </a:r>
          </a:p>
          <a:p>
            <a:pPr marL="285750" indent="-285750">
              <a:buFont typeface="Arial" panose="020B0604020202020204" pitchFamily="34" charset="0"/>
              <a:buChar char="•"/>
            </a:pPr>
            <a:endParaRPr lang="ru-RU" sz="1600" dirty="0"/>
          </a:p>
          <a:p>
            <a:r>
              <a:rPr lang="ru-RU" sz="1600" dirty="0" smtClean="0"/>
              <a:t>Начало действия документа 01.07.2018.</a:t>
            </a:r>
            <a:endParaRPr lang="ru-RU" sz="1600" dirty="0"/>
          </a:p>
          <a:p>
            <a:pPr marL="285750" indent="-285750">
              <a:buFont typeface="Arial" panose="020B0604020202020204" pitchFamily="34" charset="0"/>
              <a:buChar char="•"/>
            </a:pP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89</a:t>
            </a:fld>
            <a:endParaRPr lang="ru-RU"/>
          </a:p>
        </p:txBody>
      </p:sp>
    </p:spTree>
    <p:extLst>
      <p:ext uri="{BB962C8B-B14F-4D97-AF65-F5344CB8AC3E}">
        <p14:creationId xmlns:p14="http://schemas.microsoft.com/office/powerpoint/2010/main" val="17747711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Инициативы и мысли от регуляторов</a:t>
            </a:r>
            <a:endParaRPr lang="ru-RU" sz="2400" b="1" dirty="0">
              <a:solidFill>
                <a:prstClr val="black"/>
              </a:solidFill>
            </a:endParaRPr>
          </a:p>
        </p:txBody>
      </p:sp>
      <p:sp>
        <p:nvSpPr>
          <p:cNvPr id="39" name="Прямоугольник 38"/>
          <p:cNvSpPr/>
          <p:nvPr/>
        </p:nvSpPr>
        <p:spPr>
          <a:xfrm>
            <a:off x="179513" y="467750"/>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just"/>
            <a:r>
              <a:rPr lang="ru-RU" sz="1600" b="1" dirty="0" smtClean="0"/>
              <a:t> МИНФИН</a:t>
            </a:r>
            <a:r>
              <a:rPr lang="en-US" sz="1600" b="1" dirty="0" smtClean="0"/>
              <a:t>:</a:t>
            </a:r>
          </a:p>
          <a:p>
            <a:pPr algn="just"/>
            <a:endParaRPr lang="ru-RU" sz="1600" b="1" dirty="0" smtClean="0"/>
          </a:p>
          <a:p>
            <a:r>
              <a:rPr lang="ru-RU" dirty="0"/>
              <a:t>2018 принятие подзаконных актов – более 30 (самый дискуссионный и сложный будет разработка требований и утверждения перечня ЭТП</a:t>
            </a:r>
            <a:r>
              <a:rPr lang="ru-RU" dirty="0" smtClean="0"/>
              <a:t>)</a:t>
            </a:r>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a:p>
            <a:endParaRPr lang="ru-RU" sz="1400" dirty="0" smtClean="0"/>
          </a:p>
          <a:p>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9</a:t>
            </a:fld>
            <a:endParaRPr lang="ru-RU"/>
          </a:p>
        </p:txBody>
      </p:sp>
      <p:pic>
        <p:nvPicPr>
          <p:cNvPr id="6" name="Рисунок 5"/>
          <p:cNvPicPr/>
          <p:nvPr/>
        </p:nvPicPr>
        <p:blipFill rotWithShape="1">
          <a:blip r:embed="rId3"/>
          <a:srcRect r="1660"/>
          <a:stretch/>
        </p:blipFill>
        <p:spPr bwMode="auto">
          <a:xfrm>
            <a:off x="251520" y="1628800"/>
            <a:ext cx="8568952" cy="442553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94944093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РФ </a:t>
            </a:r>
            <a:r>
              <a:rPr lang="ru-RU" sz="2400" b="1" dirty="0">
                <a:solidFill>
                  <a:prstClr val="black"/>
                </a:solidFill>
              </a:rPr>
              <a:t>от </a:t>
            </a:r>
            <a:r>
              <a:rPr lang="en-US" sz="2400" b="1" dirty="0" smtClean="0">
                <a:solidFill>
                  <a:prstClr val="black"/>
                </a:solidFill>
              </a:rPr>
              <a:t>2</a:t>
            </a:r>
            <a:r>
              <a:rPr lang="en-US" sz="2400" b="1" dirty="0">
                <a:solidFill>
                  <a:prstClr val="black"/>
                </a:solidFill>
              </a:rPr>
              <a:t>9</a:t>
            </a:r>
            <a:r>
              <a:rPr lang="ru-RU" sz="2400" b="1" dirty="0" smtClean="0">
                <a:solidFill>
                  <a:prstClr val="black"/>
                </a:solidFill>
              </a:rPr>
              <a:t>.0</a:t>
            </a:r>
            <a:r>
              <a:rPr lang="en-US" sz="2400" b="1" dirty="0" smtClean="0">
                <a:solidFill>
                  <a:prstClr val="black"/>
                </a:solidFill>
              </a:rPr>
              <a:t>6</a:t>
            </a:r>
            <a:r>
              <a:rPr lang="ru-RU" sz="2400" b="1" dirty="0" smtClean="0">
                <a:solidFill>
                  <a:prstClr val="black"/>
                </a:solidFill>
              </a:rPr>
              <a:t>.2018 №</a:t>
            </a:r>
            <a:r>
              <a:rPr lang="en-US" sz="2400" b="1" dirty="0" smtClean="0">
                <a:solidFill>
                  <a:prstClr val="black"/>
                </a:solidFill>
              </a:rPr>
              <a:t>748</a:t>
            </a:r>
            <a:r>
              <a:rPr lang="ru-RU" sz="2400" b="1" dirty="0" smtClean="0">
                <a:solidFill>
                  <a:prstClr val="black"/>
                </a:solidFill>
              </a:rPr>
              <a:t>…</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ТРЕБОВАНИЯХ К БАНКАМ (ВКЛЮЧАЯ ТРЕБОВАНИЯ К ИХ ФИНАНСОВОЙ УСТОЙЧИВОСТИ), В КОТОРЫХ УЧАСТНИКАМИ ЗАКУПОК ОТКРЫВАЮТСЯ СПЕЦИАЛЬНЫЕ СЧЕТА, НА КОТОРЫЕ ВНОСЯТСЯ ДЕНЕЖНЫЕ СРЕДСТВА, ПРЕДНАЗНАЧЕННЫЕ ДЛЯ ОБЕСПЕЧЕНИЯ ЗАЯВОК НА УЧАСТИЕ В ЗАКУПКАХ ТОВАРОВ, РАБОТ, УСЛУГ, И ПРИЗНАНИИ УТРАТИВШИМИ СИЛУ НЕКОТОРЫХ АКТОВ ПРАВИТЕЛЬСТВА РОССИЙСКОЙ ФЕДЕРАЦИИ</a:t>
            </a:r>
            <a:r>
              <a:rPr lang="en-US" sz="1600" b="1" dirty="0" smtClean="0"/>
              <a:t>”  :</a:t>
            </a:r>
            <a:endParaRPr lang="ru-RU" sz="600" b="1" dirty="0" smtClean="0"/>
          </a:p>
          <a:p>
            <a:pPr marL="285750" indent="-285750">
              <a:buFont typeface="Arial" panose="020B0604020202020204" pitchFamily="34" charset="0"/>
              <a:buChar char="•"/>
            </a:pPr>
            <a:endParaRPr lang="en-US" sz="600" dirty="0" smtClean="0"/>
          </a:p>
          <a:p>
            <a:pPr lvl="1"/>
            <a:r>
              <a:rPr lang="ru-RU" dirty="0" smtClean="0"/>
              <a:t>Установлены </a:t>
            </a:r>
            <a:r>
              <a:rPr lang="ru-RU" dirty="0"/>
              <a:t>требования к банкам, в которых участниками закупок открываются специальные счета, на которые вносятся денежные средства, предназначенные для обеспечения заявок на участие в </a:t>
            </a:r>
            <a:r>
              <a:rPr lang="ru-RU" dirty="0" smtClean="0"/>
              <a:t>закупках (подходят 1</a:t>
            </a:r>
            <a:r>
              <a:rPr lang="en-US" dirty="0" smtClean="0"/>
              <a:t>8</a:t>
            </a:r>
            <a:r>
              <a:rPr lang="ru-RU" dirty="0" smtClean="0"/>
              <a:t> банков).</a:t>
            </a:r>
            <a:endParaRPr lang="en-US" dirty="0" smtClean="0"/>
          </a:p>
          <a:p>
            <a:pPr marL="285750" indent="-285750">
              <a:buFont typeface="Arial" panose="020B0604020202020204" pitchFamily="34" charset="0"/>
              <a:buChar char="•"/>
            </a:pPr>
            <a:endParaRPr lang="ru-RU" sz="600" dirty="0"/>
          </a:p>
          <a:p>
            <a:r>
              <a:rPr lang="ru-RU" sz="1600" dirty="0" smtClean="0"/>
              <a:t>Начало действия документа 0</a:t>
            </a:r>
            <a:r>
              <a:rPr lang="en-US" sz="1600" dirty="0" smtClean="0"/>
              <a:t>1</a:t>
            </a:r>
            <a:r>
              <a:rPr lang="ru-RU" sz="1600" dirty="0" smtClean="0"/>
              <a:t>.07.2018.</a:t>
            </a:r>
            <a:endParaRPr lang="en-US" sz="1600" dirty="0" smtClean="0"/>
          </a:p>
          <a:p>
            <a:endParaRPr lang="en-US" sz="1600" dirty="0" smtClean="0"/>
          </a:p>
          <a:p>
            <a:r>
              <a:rPr lang="ru-RU" sz="2400" b="1" dirty="0" smtClean="0">
                <a:solidFill>
                  <a:prstClr val="black"/>
                </a:solidFill>
              </a:rPr>
              <a:t>Распоряжение Правительства </a:t>
            </a:r>
            <a:r>
              <a:rPr lang="ru-RU" sz="2400" b="1" dirty="0">
                <a:solidFill>
                  <a:prstClr val="black"/>
                </a:solidFill>
              </a:rPr>
              <a:t>РФ от </a:t>
            </a:r>
            <a:r>
              <a:rPr lang="ru-RU" sz="2400" b="1" dirty="0" smtClean="0">
                <a:solidFill>
                  <a:prstClr val="black"/>
                </a:solidFill>
              </a:rPr>
              <a:t>13.07.2018 №1451-р</a:t>
            </a:r>
            <a:endParaRPr lang="ru-RU" sz="2400" b="1" dirty="0">
              <a:solidFill>
                <a:prstClr val="black"/>
              </a:solidFill>
            </a:endParaRPr>
          </a:p>
          <a:p>
            <a:endParaRPr lang="en-US" sz="1600" b="1" dirty="0" smtClean="0"/>
          </a:p>
          <a:p>
            <a:pPr lvl="1"/>
            <a:r>
              <a:rPr lang="ru-RU" dirty="0" smtClean="0"/>
              <a:t>Утвержден перечень банков, </a:t>
            </a:r>
            <a:r>
              <a:rPr lang="ru-RU" dirty="0"/>
              <a:t>в которых участниками закупок открываются специальные счета, на которые вносятся денежные средства, предназначенные для обеспечения заявок на участие в закупках</a:t>
            </a:r>
            <a:r>
              <a:rPr lang="ru-RU" dirty="0" smtClean="0"/>
              <a:t>.</a:t>
            </a:r>
            <a:endParaRPr lang="en-US" dirty="0"/>
          </a:p>
          <a:p>
            <a:pPr marL="285750" indent="-285750">
              <a:buFont typeface="Arial" panose="020B0604020202020204" pitchFamily="34" charset="0"/>
              <a:buChar char="•"/>
            </a:pPr>
            <a:endParaRPr lang="ru-RU" sz="600" dirty="0"/>
          </a:p>
          <a:p>
            <a:r>
              <a:rPr lang="ru-RU" sz="1600" dirty="0"/>
              <a:t>Начало действия документа </a:t>
            </a:r>
            <a:r>
              <a:rPr lang="ru-RU" sz="1600" dirty="0" smtClean="0"/>
              <a:t>03.07.2018.</a:t>
            </a:r>
          </a:p>
          <a:p>
            <a:endParaRPr lang="ru-RU" sz="1600" dirty="0"/>
          </a:p>
          <a:p>
            <a:r>
              <a:rPr lang="ru-RU" dirty="0"/>
              <a:t>Требуется банку заключить соглашения о взаимодействии с каждым оператором. П</a:t>
            </a:r>
            <a:r>
              <a:rPr lang="ru-RU" dirty="0" smtClean="0"/>
              <a:t>осле </a:t>
            </a:r>
            <a:r>
              <a:rPr lang="ru-RU" dirty="0"/>
              <a:t>этого </a:t>
            </a:r>
            <a:r>
              <a:rPr lang="ru-RU" dirty="0" smtClean="0"/>
              <a:t>поставщику можно будет заключить </a:t>
            </a:r>
            <a:r>
              <a:rPr lang="ru-RU" dirty="0"/>
              <a:t>договор </a:t>
            </a:r>
            <a:r>
              <a:rPr lang="ru-RU" dirty="0" err="1"/>
              <a:t>спецсчета</a:t>
            </a:r>
            <a:r>
              <a:rPr lang="ru-RU" dirty="0"/>
              <a:t> </a:t>
            </a:r>
            <a:r>
              <a:rPr lang="ru-RU" dirty="0" smtClean="0"/>
              <a:t>или  </a:t>
            </a:r>
            <a:r>
              <a:rPr lang="ru-RU" dirty="0" err="1" smtClean="0"/>
              <a:t>допсоглашение</a:t>
            </a:r>
            <a:r>
              <a:rPr lang="ru-RU" dirty="0" smtClean="0"/>
              <a:t> об </a:t>
            </a:r>
            <a:r>
              <a:rPr lang="ru-RU" dirty="0"/>
              <a:t>использовании имеющегося счета в качестве специального.</a:t>
            </a:r>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90</a:t>
            </a:fld>
            <a:endParaRPr lang="ru-RU"/>
          </a:p>
        </p:txBody>
      </p:sp>
    </p:spTree>
    <p:extLst>
      <p:ext uri="{BB962C8B-B14F-4D97-AF65-F5344CB8AC3E}">
        <p14:creationId xmlns:p14="http://schemas.microsoft.com/office/powerpoint/2010/main" val="59856169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 Постановление Правительства РФ </a:t>
            </a:r>
            <a:r>
              <a:rPr lang="ru-RU" sz="2400" b="1" dirty="0">
                <a:solidFill>
                  <a:prstClr val="black"/>
                </a:solidFill>
              </a:rPr>
              <a:t>от </a:t>
            </a:r>
            <a:r>
              <a:rPr lang="en-US" sz="2400" b="1" dirty="0" smtClean="0">
                <a:solidFill>
                  <a:prstClr val="black"/>
                </a:solidFill>
              </a:rPr>
              <a:t>2</a:t>
            </a:r>
            <a:r>
              <a:rPr lang="en-US" sz="2400" b="1" dirty="0">
                <a:solidFill>
                  <a:prstClr val="black"/>
                </a:solidFill>
              </a:rPr>
              <a:t>9</a:t>
            </a:r>
            <a:r>
              <a:rPr lang="ru-RU" sz="2400" b="1" dirty="0" smtClean="0">
                <a:solidFill>
                  <a:prstClr val="black"/>
                </a:solidFill>
              </a:rPr>
              <a:t>.0</a:t>
            </a:r>
            <a:r>
              <a:rPr lang="en-US" sz="2400" b="1" dirty="0" smtClean="0">
                <a:solidFill>
                  <a:prstClr val="black"/>
                </a:solidFill>
              </a:rPr>
              <a:t>6</a:t>
            </a:r>
            <a:r>
              <a:rPr lang="ru-RU" sz="2400" b="1" dirty="0" smtClean="0">
                <a:solidFill>
                  <a:prstClr val="black"/>
                </a:solidFill>
              </a:rPr>
              <a:t>.2018 №</a:t>
            </a:r>
            <a:r>
              <a:rPr lang="en-US" sz="2400" b="1" dirty="0" smtClean="0">
                <a:solidFill>
                  <a:prstClr val="black"/>
                </a:solidFill>
              </a:rPr>
              <a:t>748</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endParaRPr lang="en-US" sz="1600" dirty="0" smtClean="0"/>
          </a:p>
          <a:p>
            <a:r>
              <a:rPr lang="ru-RU" sz="2400" b="1" dirty="0" smtClean="0">
                <a:solidFill>
                  <a:prstClr val="black"/>
                </a:solidFill>
              </a:rPr>
              <a:t>Распоряжение Правительства </a:t>
            </a:r>
            <a:r>
              <a:rPr lang="ru-RU" sz="2400" b="1" dirty="0">
                <a:solidFill>
                  <a:prstClr val="black"/>
                </a:solidFill>
              </a:rPr>
              <a:t>РФ от </a:t>
            </a:r>
            <a:r>
              <a:rPr lang="ru-RU" sz="2400" b="1" dirty="0" smtClean="0">
                <a:solidFill>
                  <a:prstClr val="black"/>
                </a:solidFill>
              </a:rPr>
              <a:t>13.07.2018 №1451-р</a:t>
            </a:r>
            <a:endParaRPr lang="ru-RU" sz="2400" b="1" dirty="0">
              <a:solidFill>
                <a:prstClr val="black"/>
              </a:solidFill>
            </a:endParaRPr>
          </a:p>
          <a:p>
            <a:endParaRPr lang="en-US" sz="1600" b="1" dirty="0" smtClean="0"/>
          </a:p>
          <a:p>
            <a:pPr lvl="1" algn="ctr"/>
            <a:r>
              <a:rPr lang="ru-RU" dirty="0" smtClean="0"/>
              <a:t>Перечень банков</a:t>
            </a:r>
            <a:r>
              <a:rPr lang="en-US" dirty="0" smtClean="0"/>
              <a:t>:</a:t>
            </a:r>
          </a:p>
          <a:p>
            <a:r>
              <a:rPr lang="ru-RU" dirty="0"/>
              <a:t>- Сбербанк;</a:t>
            </a:r>
          </a:p>
          <a:p>
            <a:r>
              <a:rPr lang="ru-RU" dirty="0"/>
              <a:t>- Банк ВТБ;</a:t>
            </a:r>
          </a:p>
          <a:p>
            <a:r>
              <a:rPr lang="ru-RU" dirty="0"/>
              <a:t>- Газпромбанк;</a:t>
            </a:r>
          </a:p>
          <a:p>
            <a:r>
              <a:rPr lang="ru-RU" dirty="0"/>
              <a:t>- </a:t>
            </a:r>
            <a:r>
              <a:rPr lang="ru-RU" dirty="0" err="1"/>
              <a:t>Россельхозбанк</a:t>
            </a:r>
            <a:r>
              <a:rPr lang="ru-RU" dirty="0"/>
              <a:t>;</a:t>
            </a:r>
          </a:p>
          <a:p>
            <a:r>
              <a:rPr lang="ru-RU" dirty="0"/>
              <a:t>- Альфа-Банк;</a:t>
            </a:r>
          </a:p>
          <a:p>
            <a:r>
              <a:rPr lang="ru-RU" dirty="0"/>
              <a:t>- Московский кредитный банк;</a:t>
            </a:r>
          </a:p>
          <a:p>
            <a:r>
              <a:rPr lang="ru-RU" dirty="0"/>
              <a:t>- Банк "ФК Открытие";</a:t>
            </a:r>
          </a:p>
          <a:p>
            <a:r>
              <a:rPr lang="ru-RU" dirty="0"/>
              <a:t>- Райффайзенбанк;</a:t>
            </a:r>
          </a:p>
          <a:p>
            <a:r>
              <a:rPr lang="ru-RU" dirty="0"/>
              <a:t>- Росбанк;</a:t>
            </a:r>
          </a:p>
          <a:p>
            <a:r>
              <a:rPr lang="ru-RU" dirty="0"/>
              <a:t>- ВБРР;</a:t>
            </a:r>
          </a:p>
          <a:p>
            <a:r>
              <a:rPr lang="ru-RU" dirty="0"/>
              <a:t>- Промсвязьбанк;</a:t>
            </a:r>
          </a:p>
          <a:p>
            <a:r>
              <a:rPr lang="ru-RU" dirty="0"/>
              <a:t>- Банк "РОССИЯ";</a:t>
            </a:r>
          </a:p>
          <a:p>
            <a:r>
              <a:rPr lang="ru-RU" dirty="0"/>
              <a:t>- Банк "Санкт- Петербург";</a:t>
            </a:r>
          </a:p>
          <a:p>
            <a:r>
              <a:rPr lang="ru-RU" dirty="0"/>
              <a:t>- </a:t>
            </a:r>
            <a:r>
              <a:rPr lang="ru-RU" dirty="0" err="1"/>
              <a:t>Совкомбанк</a:t>
            </a:r>
            <a:r>
              <a:rPr lang="ru-RU" dirty="0"/>
              <a:t>;</a:t>
            </a:r>
          </a:p>
          <a:p>
            <a:r>
              <a:rPr lang="ru-RU" dirty="0"/>
              <a:t>- РНКБ Банк;</a:t>
            </a:r>
          </a:p>
          <a:p>
            <a:r>
              <a:rPr lang="ru-RU" dirty="0"/>
              <a:t>- </a:t>
            </a:r>
            <a:r>
              <a:rPr lang="ru-RU" dirty="0" err="1"/>
              <a:t>РосЕвроБанк</a:t>
            </a:r>
            <a:r>
              <a:rPr lang="ru-RU" dirty="0"/>
              <a:t>;</a:t>
            </a:r>
          </a:p>
          <a:p>
            <a:r>
              <a:rPr lang="ru-RU" dirty="0"/>
              <a:t>- ОТП Банк;</a:t>
            </a:r>
          </a:p>
          <a:p>
            <a:r>
              <a:rPr lang="ru-RU" dirty="0"/>
              <a:t>- </a:t>
            </a:r>
            <a:r>
              <a:rPr lang="ru-RU" dirty="0" err="1"/>
              <a:t>ЮниКредит</a:t>
            </a:r>
            <a:r>
              <a:rPr lang="ru-RU" dirty="0"/>
              <a:t> Банк.</a:t>
            </a:r>
          </a:p>
          <a:p>
            <a:pPr lvl="1"/>
            <a:endParaRPr lang="ru-RU" sz="1600" dirty="0" smtClean="0"/>
          </a:p>
        </p:txBody>
      </p:sp>
      <p:sp>
        <p:nvSpPr>
          <p:cNvPr id="2" name="Номер слайда 1"/>
          <p:cNvSpPr>
            <a:spLocks noGrp="1"/>
          </p:cNvSpPr>
          <p:nvPr>
            <p:ph type="sldNum" sz="quarter" idx="12"/>
          </p:nvPr>
        </p:nvSpPr>
        <p:spPr/>
        <p:txBody>
          <a:bodyPr/>
          <a:lstStyle/>
          <a:p>
            <a:fld id="{25800938-3505-4AFC-AA3C-099AD5E268D3}" type="slidenum">
              <a:rPr lang="ru-RU" smtClean="0"/>
              <a:pPr/>
              <a:t>91</a:t>
            </a:fld>
            <a:endParaRPr lang="ru-RU"/>
          </a:p>
        </p:txBody>
      </p:sp>
    </p:spTree>
    <p:extLst>
      <p:ext uri="{BB962C8B-B14F-4D97-AF65-F5344CB8AC3E}">
        <p14:creationId xmlns:p14="http://schemas.microsoft.com/office/powerpoint/2010/main" val="346384695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830997"/>
          </a:xfrm>
          <a:prstGeom prst="rect">
            <a:avLst/>
          </a:prstGeom>
        </p:spPr>
        <p:txBody>
          <a:bodyPr wrap="square">
            <a:spAutoFit/>
          </a:bodyPr>
          <a:lstStyle/>
          <a:p>
            <a:r>
              <a:rPr lang="ru-RU" sz="2400" b="1" dirty="0" smtClean="0">
                <a:solidFill>
                  <a:prstClr val="black"/>
                </a:solidFill>
              </a:rPr>
              <a:t>Постановление Правительства РФ </a:t>
            </a:r>
            <a:r>
              <a:rPr lang="ru-RU" sz="2400" b="1" dirty="0">
                <a:solidFill>
                  <a:prstClr val="black"/>
                </a:solidFill>
              </a:rPr>
              <a:t>от </a:t>
            </a:r>
            <a:r>
              <a:rPr lang="en-US" sz="2400" b="1" dirty="0" smtClean="0">
                <a:solidFill>
                  <a:prstClr val="black"/>
                </a:solidFill>
              </a:rPr>
              <a:t>31</a:t>
            </a:r>
            <a:r>
              <a:rPr lang="ru-RU" sz="2400" b="1" dirty="0" smtClean="0">
                <a:solidFill>
                  <a:prstClr val="black"/>
                </a:solidFill>
              </a:rPr>
              <a:t>.05.2018 №</a:t>
            </a:r>
            <a:r>
              <a:rPr lang="en-US" sz="2400" b="1" dirty="0" smtClean="0">
                <a:solidFill>
                  <a:prstClr val="black"/>
                </a:solidFill>
              </a:rPr>
              <a:t>632</a:t>
            </a:r>
          </a:p>
          <a:p>
            <a:r>
              <a:rPr lang="ru-RU" sz="2400" b="1" dirty="0" smtClean="0">
                <a:solidFill>
                  <a:prstClr val="black"/>
                </a:solidFill>
              </a:rPr>
              <a:t>572</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 ВНЕСЕНИИ </a:t>
            </a:r>
            <a:r>
              <a:rPr lang="ru-RU" sz="1600" b="1" dirty="0" smtClean="0"/>
              <a:t>ИЗМЕНЕНИЙ</a:t>
            </a:r>
            <a:r>
              <a:rPr lang="en-US" sz="1600" b="1" dirty="0" smtClean="0"/>
              <a:t> </a:t>
            </a:r>
            <a:r>
              <a:rPr lang="ru-RU" sz="1600" b="1" dirty="0" smtClean="0"/>
              <a:t>В </a:t>
            </a:r>
            <a:r>
              <a:rPr lang="ru-RU" sz="1600" b="1" dirty="0"/>
              <a:t>ПРАВИЛА ВЕДЕНИЯ РЕЕСТРА КОНТРАКТОВ</a:t>
            </a:r>
            <a:r>
              <a:rPr lang="ru-RU" sz="1600" b="1" dirty="0" smtClean="0"/>
              <a:t>,</a:t>
            </a:r>
            <a:r>
              <a:rPr lang="en-US" sz="1600" b="1" dirty="0" smtClean="0"/>
              <a:t> </a:t>
            </a:r>
            <a:r>
              <a:rPr lang="ru-RU" sz="1600" b="1" dirty="0" smtClean="0"/>
              <a:t>ЗАКЛЮЧЕННЫХ ЗАКАЗЧИКАМИ</a:t>
            </a:r>
            <a:r>
              <a:rPr lang="en-US" sz="1600" b="1" dirty="0" smtClean="0"/>
              <a:t>” (</a:t>
            </a:r>
            <a:r>
              <a:rPr lang="ru-RU" sz="1600" b="1" dirty="0" smtClean="0"/>
              <a:t> В </a:t>
            </a:r>
            <a:r>
              <a:rPr lang="ru-RU" sz="1600" b="1" dirty="0"/>
              <a:t>ПОСТАНОВЛЕНИЕ ПРАВИТЕЛЬСТВА РОССИЙСКОЙ ФЕДЕРАЦИИ</a:t>
            </a:r>
          </a:p>
          <a:p>
            <a:r>
              <a:rPr lang="ru-RU" sz="1600" b="1" dirty="0"/>
              <a:t>ОТ </a:t>
            </a:r>
            <a:r>
              <a:rPr lang="en-US" sz="1600" b="1" dirty="0" smtClean="0"/>
              <a:t>28</a:t>
            </a:r>
            <a:r>
              <a:rPr lang="ru-RU" sz="1600" b="1" dirty="0" smtClean="0"/>
              <a:t> </a:t>
            </a:r>
            <a:r>
              <a:rPr lang="ru-RU" sz="1600" b="1" dirty="0"/>
              <a:t>НОЯБРЯ </a:t>
            </a:r>
            <a:r>
              <a:rPr lang="ru-RU" sz="1600" b="1" dirty="0" smtClean="0"/>
              <a:t>201</a:t>
            </a:r>
            <a:r>
              <a:rPr lang="en-US" sz="1600" b="1" dirty="0" smtClean="0"/>
              <a:t>3</a:t>
            </a:r>
            <a:r>
              <a:rPr lang="ru-RU" sz="1600" b="1" dirty="0" smtClean="0"/>
              <a:t> </a:t>
            </a:r>
            <a:r>
              <a:rPr lang="ru-RU" sz="1600" b="1" dirty="0"/>
              <a:t>Г. №</a:t>
            </a:r>
            <a:r>
              <a:rPr lang="ru-RU" sz="1600" b="1" dirty="0" smtClean="0"/>
              <a:t> 1084</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pPr marL="285750" indent="-285750">
              <a:buFont typeface="Arial" panose="020B0604020202020204" pitchFamily="34" charset="0"/>
              <a:buChar char="•"/>
            </a:pPr>
            <a:r>
              <a:rPr lang="ru-RU" sz="1600" dirty="0" smtClean="0"/>
              <a:t>Дополняется почтовым адресом поставщика(подрядчика) сведения в реестр.</a:t>
            </a:r>
          </a:p>
          <a:p>
            <a:pPr marL="285750" indent="-285750">
              <a:buFont typeface="Arial" panose="020B0604020202020204" pitchFamily="34" charset="0"/>
              <a:buChar char="•"/>
            </a:pPr>
            <a:r>
              <a:rPr lang="ru-RU" sz="1600" dirty="0" smtClean="0"/>
              <a:t>Уточняется – копия контракта, подписанная усиленной квалифицированной электронной подписью.</a:t>
            </a:r>
          </a:p>
          <a:p>
            <a:endParaRPr lang="ru-RU" sz="1600" dirty="0"/>
          </a:p>
          <a:p>
            <a:pPr marL="285750" indent="-285750">
              <a:buFont typeface="Arial" panose="020B0604020202020204" pitchFamily="34" charset="0"/>
              <a:buChar char="•"/>
            </a:pPr>
            <a:r>
              <a:rPr lang="ru-RU" sz="1600" dirty="0" smtClean="0"/>
              <a:t>Сведения и документы направляются в Казначейство в </a:t>
            </a:r>
            <a:r>
              <a:rPr lang="ru-RU" sz="1600" smtClean="0"/>
              <a:t>5-дневные сроки.</a:t>
            </a:r>
            <a:endParaRPr lang="ru-RU" sz="1600" dirty="0"/>
          </a:p>
          <a:p>
            <a:endParaRPr lang="ru-RU" sz="1600" dirty="0"/>
          </a:p>
          <a:p>
            <a:pPr marL="285750" indent="-285750">
              <a:buFont typeface="Arial" panose="020B0604020202020204" pitchFamily="34" charset="0"/>
              <a:buChar char="•"/>
            </a:pPr>
            <a:endParaRPr lang="ru-RU" sz="1600" dirty="0"/>
          </a:p>
          <a:p>
            <a:r>
              <a:rPr lang="ru-RU" sz="1600" dirty="0" smtClean="0"/>
              <a:t>Начало действия документа 01.0</a:t>
            </a:r>
            <a:r>
              <a:rPr lang="en-US" sz="1600" dirty="0" smtClean="0"/>
              <a:t>7</a:t>
            </a:r>
            <a:r>
              <a:rPr lang="ru-RU" sz="1600" dirty="0" smtClean="0"/>
              <a:t>.201</a:t>
            </a:r>
            <a:r>
              <a:rPr lang="en-US" sz="1600" dirty="0" smtClean="0"/>
              <a:t>8</a:t>
            </a:r>
            <a:r>
              <a:rPr lang="ru-RU" sz="1600" dirty="0" smtClean="0"/>
              <a:t>.</a:t>
            </a:r>
            <a:endParaRPr lang="ru-RU" sz="1600" dirty="0"/>
          </a:p>
          <a:p>
            <a:pPr marL="285750" indent="-285750">
              <a:buFont typeface="Arial" panose="020B0604020202020204" pitchFamily="34" charset="0"/>
              <a:buChar char="•"/>
            </a:pP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92</a:t>
            </a:fld>
            <a:endParaRPr lang="ru-RU"/>
          </a:p>
        </p:txBody>
      </p:sp>
    </p:spTree>
    <p:extLst>
      <p:ext uri="{BB962C8B-B14F-4D97-AF65-F5344CB8AC3E}">
        <p14:creationId xmlns:p14="http://schemas.microsoft.com/office/powerpoint/2010/main" val="1892575379"/>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РФ </a:t>
            </a:r>
            <a:r>
              <a:rPr lang="ru-RU" sz="2400" b="1" dirty="0">
                <a:solidFill>
                  <a:prstClr val="black"/>
                </a:solidFill>
              </a:rPr>
              <a:t>от </a:t>
            </a:r>
            <a:r>
              <a:rPr lang="en-US" sz="2400" b="1" dirty="0">
                <a:solidFill>
                  <a:prstClr val="black"/>
                </a:solidFill>
              </a:rPr>
              <a:t>2</a:t>
            </a:r>
            <a:r>
              <a:rPr lang="ru-RU" sz="2400" b="1" dirty="0" smtClean="0">
                <a:solidFill>
                  <a:prstClr val="black"/>
                </a:solidFill>
              </a:rPr>
              <a:t>2.0</a:t>
            </a:r>
            <a:r>
              <a:rPr lang="en-US" sz="2400" b="1" dirty="0" smtClean="0">
                <a:solidFill>
                  <a:prstClr val="black"/>
                </a:solidFill>
              </a:rPr>
              <a:t>6</a:t>
            </a:r>
            <a:r>
              <a:rPr lang="ru-RU" sz="2400" b="1" dirty="0" smtClean="0">
                <a:solidFill>
                  <a:prstClr val="black"/>
                </a:solidFill>
              </a:rPr>
              <a:t>.2018 №</a:t>
            </a:r>
            <a:r>
              <a:rPr lang="en-US" sz="2400" b="1" dirty="0" smtClean="0">
                <a:solidFill>
                  <a:prstClr val="black"/>
                </a:solidFill>
              </a:rPr>
              <a:t>716</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 ВНЕСЕНИИ ИЗМЕНЕНИЙ В ПРАВИЛА ПРЕДОСТАВЛЕНИЯ ПРЕИМУЩЕСТВ ОРГАНИЗАЦИЯМ ИНВАЛИДОВ ПРИ ОПРЕДЕЛЕНИИ ПОСТАВЩИКА (ПОДРЯДЧИКА, ИСПОЛНИТЕЛЯ) В ОТНОШЕНИИ ПРЕДЛАГАЕМОЙ ИМИ ЦЕНЫ КОНТРАКТА</a:t>
            </a:r>
            <a:r>
              <a:rPr lang="en-US" sz="1600" b="1" dirty="0" smtClean="0"/>
              <a:t>”   :</a:t>
            </a:r>
            <a:endParaRPr lang="ru-RU" sz="600" b="1" dirty="0" smtClean="0"/>
          </a:p>
          <a:p>
            <a:pPr marL="285750" indent="-285750">
              <a:buFont typeface="Arial" panose="020B0604020202020204" pitchFamily="34" charset="0"/>
              <a:buChar char="•"/>
            </a:pPr>
            <a:endParaRPr lang="en-US" dirty="0" smtClean="0"/>
          </a:p>
          <a:p>
            <a:r>
              <a:rPr lang="ru-RU" dirty="0" smtClean="0"/>
              <a:t>Вносятся изменения в Постановление </a:t>
            </a:r>
            <a:r>
              <a:rPr lang="ru-RU" dirty="0"/>
              <a:t>Правительства РФ </a:t>
            </a:r>
            <a:r>
              <a:rPr lang="ru-RU" dirty="0" smtClean="0"/>
              <a:t>от 15 апреля 2014 года №341</a:t>
            </a:r>
            <a:r>
              <a:rPr lang="en-US" dirty="0" smtClean="0"/>
              <a:t>:</a:t>
            </a:r>
          </a:p>
          <a:p>
            <a:endParaRPr lang="en-US" u="sng" dirty="0">
              <a:hlinkClick r:id="rId3"/>
            </a:endParaRPr>
          </a:p>
          <a:p>
            <a:r>
              <a:rPr lang="ru-RU" u="sng" dirty="0" smtClean="0">
                <a:hlinkClick r:id="rId3"/>
              </a:rPr>
              <a:t>Дополнить</a:t>
            </a:r>
            <a:r>
              <a:rPr lang="ru-RU" dirty="0" smtClean="0"/>
              <a:t> </a:t>
            </a:r>
            <a:r>
              <a:rPr lang="ru-RU" dirty="0"/>
              <a:t>пунктом 5(1) следующего содержания:</a:t>
            </a:r>
          </a:p>
          <a:p>
            <a:r>
              <a:rPr lang="ru-RU" dirty="0"/>
              <a:t>"5(1). Предметом одного контракта (одного лота) не могут быть товары, работы, услуги, включенные в перечень товаров, работ, услуг, при закупке которых предоставляются преимущества организациям инвалидов, утвержденный постановлением Правительства Российской Федерации от 15 апреля 2014 г. N 341 "О предоставлении преимуществ организациям инвалидов при определении поставщика (подрядчика, исполнителя) в отношении предлагаемой ими цены контракта", и не включенные в него.".</a:t>
            </a:r>
          </a:p>
          <a:p>
            <a:endParaRPr lang="ru-RU" sz="1600" dirty="0"/>
          </a:p>
          <a:p>
            <a:pPr marL="285750" indent="-285750">
              <a:buFont typeface="Arial" panose="020B0604020202020204" pitchFamily="34" charset="0"/>
              <a:buChar char="•"/>
            </a:pPr>
            <a:endParaRPr lang="ru-RU" sz="1600" dirty="0"/>
          </a:p>
          <a:p>
            <a:r>
              <a:rPr lang="ru-RU" sz="1600" dirty="0" smtClean="0"/>
              <a:t>Начало действия документа 03.07.2018.</a:t>
            </a:r>
            <a:endParaRPr lang="ru-RU" sz="1600" dirty="0"/>
          </a:p>
          <a:p>
            <a:pPr marL="285750" indent="-285750">
              <a:buFont typeface="Arial" panose="020B0604020202020204" pitchFamily="34" charset="0"/>
              <a:buChar char="•"/>
            </a:pP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93</a:t>
            </a:fld>
            <a:endParaRPr lang="ru-RU"/>
          </a:p>
        </p:txBody>
      </p:sp>
    </p:spTree>
    <p:extLst>
      <p:ext uri="{BB962C8B-B14F-4D97-AF65-F5344CB8AC3E}">
        <p14:creationId xmlns:p14="http://schemas.microsoft.com/office/powerpoint/2010/main" val="145369632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РФ </a:t>
            </a:r>
            <a:r>
              <a:rPr lang="ru-RU" sz="2400" b="1" dirty="0">
                <a:solidFill>
                  <a:prstClr val="black"/>
                </a:solidFill>
              </a:rPr>
              <a:t>от </a:t>
            </a:r>
            <a:r>
              <a:rPr lang="ru-RU" sz="2400" b="1" dirty="0" smtClean="0">
                <a:solidFill>
                  <a:prstClr val="black"/>
                </a:solidFill>
              </a:rPr>
              <a:t>08.06.2018 №656</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 </a:t>
            </a:r>
            <a:r>
              <a:rPr lang="ru-RU" sz="1600" b="1" dirty="0" smtClean="0"/>
              <a:t>ТРЕБОВАНИЯХ К </a:t>
            </a:r>
            <a:r>
              <a:rPr lang="ru-RU" sz="1600" b="1" dirty="0"/>
              <a:t>ОПЕРАТОРАМ ЭЛЕКТРОННЫХ ПЛОЩАДОК, </a:t>
            </a:r>
            <a:r>
              <a:rPr lang="ru-RU" sz="1600" b="1" dirty="0" smtClean="0"/>
              <a:t>ОПЕРАТОРАМ СПЕЦИАЛИЗИРОВАННЫХ </a:t>
            </a:r>
            <a:r>
              <a:rPr lang="ru-RU" sz="1600" b="1" dirty="0"/>
              <a:t>ЭЛЕКТРОННЫХ ПЛОЩАДОК, </a:t>
            </a:r>
            <a:r>
              <a:rPr lang="ru-RU" sz="1600" b="1" dirty="0" smtClean="0"/>
              <a:t>ЭЛЕКТРОННЫМ ПЛОЩАДКАМ</a:t>
            </a:r>
            <a:r>
              <a:rPr lang="ru-RU" sz="1600" b="1" dirty="0"/>
              <a:t>, СПЕЦИАЛИЗИРОВАННЫМ ЭЛЕКТРОННЫМ </a:t>
            </a:r>
            <a:r>
              <a:rPr lang="ru-RU" sz="1600" b="1" dirty="0" smtClean="0"/>
              <a:t>ПЛОЩАДКАМ И </a:t>
            </a:r>
            <a:r>
              <a:rPr lang="ru-RU" sz="1600" b="1" dirty="0"/>
              <a:t>ФУНКЦИОНИРОВАНИЮ ЭЛЕКТРОННЫХ ПЛОЩАДОК, </a:t>
            </a:r>
            <a:r>
              <a:rPr lang="ru-RU" sz="1600" b="1" dirty="0" smtClean="0"/>
              <a:t>СПЕЦИАЛИЗИРОВАННЫХ ЭЛЕКТРОННЫХ </a:t>
            </a:r>
            <a:r>
              <a:rPr lang="ru-RU" sz="1600" b="1" dirty="0"/>
              <a:t>ПЛОЩАДОК, ПОДТВЕРЖДЕНИИ СООТВЕТСТВИЯ </a:t>
            </a:r>
            <a:r>
              <a:rPr lang="ru-RU" sz="1600" b="1" dirty="0" smtClean="0"/>
              <a:t>ТАКИМ ТРЕБОВАНИЯМ</a:t>
            </a:r>
            <a:r>
              <a:rPr lang="ru-RU" sz="1600" b="1" dirty="0"/>
              <a:t>, ОБ УТРАТЕ ЮРИДИЧЕСКИМ ЛИЦОМ СТАТУСА </a:t>
            </a:r>
            <a:r>
              <a:rPr lang="ru-RU" sz="1600" b="1" dirty="0" smtClean="0"/>
              <a:t>ОПЕРАТОРА ЭЛЕКТРОННОЙ </a:t>
            </a:r>
            <a:r>
              <a:rPr lang="ru-RU" sz="1600" b="1" dirty="0"/>
              <a:t>ПЛОЩАДКИ, ОПЕРАТОРА </a:t>
            </a:r>
            <a:r>
              <a:rPr lang="ru-RU" sz="1600" b="1" dirty="0" smtClean="0"/>
              <a:t>СПЕЦИАЛИЗИРОВАННОЙ ЭЛЕКТРОННОЙ ПЛОЩАДКИ</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pPr marL="285750" indent="-285750">
              <a:buFont typeface="Arial" panose="020B0604020202020204" pitchFamily="34" charset="0"/>
              <a:buChar char="•"/>
            </a:pPr>
            <a:r>
              <a:rPr lang="ru-RU" sz="1600" dirty="0"/>
              <a:t> </a:t>
            </a:r>
            <a:r>
              <a:rPr lang="ru-RU" dirty="0" smtClean="0"/>
              <a:t>Утверждены</a:t>
            </a:r>
            <a:r>
              <a:rPr lang="ru-RU" dirty="0"/>
              <a:t> единые требования к ЭТП. </a:t>
            </a:r>
            <a:endParaRPr lang="ru-RU" dirty="0" smtClean="0"/>
          </a:p>
          <a:p>
            <a:pPr marL="285750" indent="-285750">
              <a:buFont typeface="Arial" panose="020B0604020202020204" pitchFamily="34" charset="0"/>
              <a:buChar char="•"/>
            </a:pPr>
            <a:r>
              <a:rPr lang="ru-RU" dirty="0"/>
              <a:t> </a:t>
            </a:r>
            <a:r>
              <a:rPr lang="ru-RU" dirty="0" smtClean="0"/>
              <a:t>Новые электронные площадки</a:t>
            </a:r>
            <a:r>
              <a:rPr lang="ru-RU" dirty="0"/>
              <a:t> </a:t>
            </a:r>
            <a:r>
              <a:rPr lang="ru-RU" dirty="0" smtClean="0"/>
              <a:t>начнут </a:t>
            </a:r>
            <a:r>
              <a:rPr lang="ru-RU" dirty="0"/>
              <a:t>работать только после заключения соглашения о функционировании</a:t>
            </a:r>
            <a:r>
              <a:rPr lang="ru-RU" dirty="0" smtClean="0"/>
              <a:t>.</a:t>
            </a:r>
          </a:p>
          <a:p>
            <a:pPr marL="285750" indent="-285750">
              <a:buFont typeface="Arial" panose="020B0604020202020204" pitchFamily="34" charset="0"/>
              <a:buChar char="•"/>
            </a:pPr>
            <a:r>
              <a:rPr lang="ru-RU" dirty="0" smtClean="0"/>
              <a:t>Минфин </a:t>
            </a:r>
            <a:r>
              <a:rPr lang="ru-RU" dirty="0"/>
              <a:t>и ФАС России должны обеспечить заключение таких соглашений до 1 октября 2018 года</a:t>
            </a:r>
            <a:r>
              <a:rPr lang="ru-RU" dirty="0" smtClean="0"/>
              <a:t>.</a:t>
            </a:r>
          </a:p>
          <a:p>
            <a:pPr marL="285750" indent="-285750">
              <a:buFont typeface="Arial" panose="020B0604020202020204" pitchFamily="34" charset="0"/>
              <a:buChar char="•"/>
            </a:pPr>
            <a:r>
              <a:rPr lang="ru-RU" dirty="0" smtClean="0"/>
              <a:t>Предполагалось до 12 площадок, утверждены 8 ЭТП.</a:t>
            </a:r>
            <a:endParaRPr lang="ru-RU" dirty="0"/>
          </a:p>
          <a:p>
            <a:endParaRPr lang="ru-RU" dirty="0"/>
          </a:p>
          <a:p>
            <a:pPr marL="285750" indent="-285750">
              <a:buFont typeface="Arial" panose="020B0604020202020204" pitchFamily="34" charset="0"/>
              <a:buChar char="•"/>
            </a:pPr>
            <a:endParaRPr lang="ru-RU" sz="1600" dirty="0"/>
          </a:p>
          <a:p>
            <a:r>
              <a:rPr lang="ru-RU" sz="1600" dirty="0" smtClean="0"/>
              <a:t>Начало действия документа 01.06.2018.</a:t>
            </a:r>
            <a:endParaRPr lang="ru-RU" sz="1600" dirty="0"/>
          </a:p>
          <a:p>
            <a:pPr marL="285750" indent="-285750">
              <a:buFont typeface="Arial" panose="020B0604020202020204" pitchFamily="34" charset="0"/>
              <a:buChar char="•"/>
            </a:pP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94</a:t>
            </a:fld>
            <a:endParaRPr lang="ru-RU"/>
          </a:p>
        </p:txBody>
      </p:sp>
    </p:spTree>
    <p:extLst>
      <p:ext uri="{BB962C8B-B14F-4D97-AF65-F5344CB8AC3E}">
        <p14:creationId xmlns:p14="http://schemas.microsoft.com/office/powerpoint/2010/main" val="2227718585"/>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Распоряжение Правительства РФ </a:t>
            </a:r>
            <a:r>
              <a:rPr lang="ru-RU" sz="2400" b="1" dirty="0">
                <a:solidFill>
                  <a:prstClr val="black"/>
                </a:solidFill>
              </a:rPr>
              <a:t>от </a:t>
            </a:r>
            <a:r>
              <a:rPr lang="en-US" sz="2400" b="1" dirty="0">
                <a:solidFill>
                  <a:prstClr val="black"/>
                </a:solidFill>
              </a:rPr>
              <a:t>1</a:t>
            </a:r>
            <a:r>
              <a:rPr lang="ru-RU" sz="2400" b="1" dirty="0" smtClean="0">
                <a:solidFill>
                  <a:prstClr val="black"/>
                </a:solidFill>
              </a:rPr>
              <a:t>2.0</a:t>
            </a:r>
            <a:r>
              <a:rPr lang="en-US" sz="2400" b="1" dirty="0">
                <a:solidFill>
                  <a:prstClr val="black"/>
                </a:solidFill>
              </a:rPr>
              <a:t>7</a:t>
            </a:r>
            <a:r>
              <a:rPr lang="ru-RU" sz="2400" b="1" dirty="0" smtClean="0">
                <a:solidFill>
                  <a:prstClr val="black"/>
                </a:solidFill>
              </a:rPr>
              <a:t>.2018 №1447-р</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"ОБ УТВЕРЖДЕНИИ </a:t>
            </a:r>
            <a:r>
              <a:rPr lang="ru-RU" sz="1600" b="1" dirty="0"/>
              <a:t>ПЕРЕЧНЯ </a:t>
            </a:r>
            <a:r>
              <a:rPr lang="ru-RU" sz="1600" b="1" dirty="0" smtClean="0"/>
              <a:t>ОПЕРАТОРОВ ЭЛЕКТРОННЫХ ПЛОЩАДОК, ПРЕДУСМОТРЕННЫЙ</a:t>
            </a:r>
          </a:p>
          <a:p>
            <a:r>
              <a:rPr lang="ru-RU" sz="1600" b="1" dirty="0" smtClean="0"/>
              <a:t>ЧАСТЬЮ 3 СТАТЬИ 24</a:t>
            </a:r>
            <a:r>
              <a:rPr lang="ru-RU" sz="1600" b="1" baseline="30000" dirty="0" smtClean="0"/>
              <a:t>1</a:t>
            </a:r>
            <a:r>
              <a:rPr lang="ru-RU" sz="1600" b="1" dirty="0" smtClean="0"/>
              <a:t> ФЕДЕРАЛЬНОГО ЗАКОНА "О КОНТРАКТНОЙ СИСТЕМЕ В СФЕРЕ</a:t>
            </a:r>
          </a:p>
          <a:p>
            <a:r>
              <a:rPr lang="ru-RU" sz="1600" b="1" dirty="0" smtClean="0"/>
              <a:t>ЗАКУПОК ТОВАРОВ, РАБОТ, УСЛУГ ДЛЯ ОБЕСПЕЧЕНИЯ ГОСУДАРСТВЕННЫХ</a:t>
            </a:r>
          </a:p>
          <a:p>
            <a:r>
              <a:rPr lang="ru-RU" sz="1600" b="1" dirty="0" smtClean="0"/>
              <a:t>И МУНИЦИПАЛЬНЫХ НУЖД", ЧАСТЬЮ 11 СТАТЬИ 3</a:t>
            </a:r>
            <a:r>
              <a:rPr lang="ru-RU" sz="1600" b="1" baseline="30000" dirty="0" smtClean="0"/>
              <a:t>4</a:t>
            </a:r>
            <a:r>
              <a:rPr lang="ru-RU" sz="1600" b="1" dirty="0" smtClean="0"/>
              <a:t> ФЕДЕРАЛЬНОГО ЗАКОНА</a:t>
            </a:r>
          </a:p>
          <a:p>
            <a:r>
              <a:rPr lang="ru-RU" sz="1600" b="1" dirty="0" smtClean="0"/>
              <a:t>"О ЗАКУПКАХ ТОВАРОВ, РАБОТ, УСЛУГ ОТДЕЛЬНЫМИ ВИДАМИ ЮРИДИЧЕСКИХ ЛИЦ </a:t>
            </a:r>
            <a:r>
              <a:rPr lang="en-US" sz="1600" b="1" dirty="0" smtClean="0"/>
              <a:t>”   :</a:t>
            </a:r>
            <a:endParaRPr lang="ru-RU" sz="600" b="1" dirty="0" smtClean="0"/>
          </a:p>
          <a:p>
            <a:pPr marL="285750" indent="-285750">
              <a:buFont typeface="Arial" panose="020B0604020202020204" pitchFamily="34" charset="0"/>
              <a:buChar char="•"/>
            </a:pPr>
            <a:endParaRPr lang="en-US" dirty="0" smtClean="0"/>
          </a:p>
          <a:p>
            <a:r>
              <a:rPr lang="ru-RU" dirty="0"/>
              <a:t>Правительство утвердило перечень операторов, на площадках которых можно будет проводить электронные </a:t>
            </a:r>
            <a:r>
              <a:rPr lang="ru-RU" dirty="0" err="1"/>
              <a:t>госзакупки</a:t>
            </a:r>
            <a:r>
              <a:rPr lang="ru-RU" dirty="0"/>
              <a:t> </a:t>
            </a:r>
            <a:r>
              <a:rPr lang="ru-RU" dirty="0" smtClean="0"/>
              <a:t>по Закону №44-ФЗ и </a:t>
            </a:r>
            <a:r>
              <a:rPr lang="ru-RU" dirty="0"/>
              <a:t>закупки у СМСП по Закону </a:t>
            </a:r>
            <a:r>
              <a:rPr lang="ru-RU" dirty="0" smtClean="0"/>
              <a:t>№223-ФЗ из  </a:t>
            </a:r>
            <a:r>
              <a:rPr lang="ru-RU" dirty="0"/>
              <a:t>8 операторов, которые работают на площадках:</a:t>
            </a:r>
          </a:p>
          <a:p>
            <a:pPr lvl="1"/>
            <a:r>
              <a:rPr lang="ru-RU" dirty="0" smtClean="0"/>
              <a:t>- </a:t>
            </a:r>
            <a:r>
              <a:rPr lang="ru-RU" dirty="0"/>
              <a:t>Сбербанк-АСТ;</a:t>
            </a:r>
          </a:p>
          <a:p>
            <a:pPr lvl="1"/>
            <a:r>
              <a:rPr lang="ru-RU" dirty="0" smtClean="0"/>
              <a:t>- </a:t>
            </a:r>
            <a:r>
              <a:rPr lang="ru-RU" dirty="0"/>
              <a:t>ЕЭТП;</a:t>
            </a:r>
          </a:p>
          <a:p>
            <a:pPr lvl="1"/>
            <a:r>
              <a:rPr lang="ru-RU" dirty="0" smtClean="0"/>
              <a:t>- </a:t>
            </a:r>
            <a:r>
              <a:rPr lang="ru-RU" dirty="0"/>
              <a:t>РТС-тендер;</a:t>
            </a:r>
          </a:p>
          <a:p>
            <a:pPr lvl="1"/>
            <a:r>
              <a:rPr lang="ru-RU" dirty="0" smtClean="0"/>
              <a:t>- </a:t>
            </a:r>
            <a:r>
              <a:rPr lang="ru-RU" dirty="0"/>
              <a:t>ОСЭТ;</a:t>
            </a:r>
          </a:p>
          <a:p>
            <a:pPr lvl="1"/>
            <a:r>
              <a:rPr lang="ru-RU" dirty="0" smtClean="0"/>
              <a:t>- </a:t>
            </a:r>
            <a:r>
              <a:rPr lang="ru-RU" dirty="0"/>
              <a:t>НЭП;</a:t>
            </a:r>
          </a:p>
          <a:p>
            <a:pPr lvl="1"/>
            <a:r>
              <a:rPr lang="ru-RU" dirty="0" smtClean="0"/>
              <a:t>- </a:t>
            </a:r>
            <a:r>
              <a:rPr lang="ru-RU" dirty="0"/>
              <a:t>Российский аукционный дом;</a:t>
            </a:r>
          </a:p>
          <a:p>
            <a:pPr lvl="1"/>
            <a:r>
              <a:rPr lang="ru-RU" dirty="0" smtClean="0"/>
              <a:t>- </a:t>
            </a:r>
            <a:r>
              <a:rPr lang="ru-RU" dirty="0"/>
              <a:t>ТЭК-торг;</a:t>
            </a:r>
          </a:p>
          <a:p>
            <a:pPr lvl="1"/>
            <a:r>
              <a:rPr lang="ru-RU" dirty="0" smtClean="0"/>
              <a:t>- </a:t>
            </a:r>
            <a:r>
              <a:rPr lang="ru-RU" dirty="0"/>
              <a:t>ЭТП ГПБ.</a:t>
            </a:r>
          </a:p>
          <a:p>
            <a:r>
              <a:rPr lang="ru-RU" dirty="0" smtClean="0"/>
              <a:t>        На </a:t>
            </a:r>
            <a:r>
              <a:rPr lang="ru-RU" dirty="0"/>
              <a:t>АСТ ГОЗ будут проходить закрытые электронные закупки</a:t>
            </a:r>
            <a:r>
              <a:rPr lang="ru-RU" dirty="0" smtClean="0"/>
              <a:t>.</a:t>
            </a:r>
          </a:p>
          <a:p>
            <a:endParaRPr lang="ru-RU" sz="600" dirty="0" smtClean="0"/>
          </a:p>
          <a:p>
            <a:r>
              <a:rPr lang="ru-RU" dirty="0" smtClean="0"/>
              <a:t>Любая </a:t>
            </a:r>
            <a:r>
              <a:rPr lang="ru-RU" dirty="0"/>
              <a:t>из площадок начнет работать по новым правилам только после заключения соглашения с ФАС и Минфином.</a:t>
            </a:r>
          </a:p>
          <a:p>
            <a:endParaRPr lang="ru-RU" sz="1600" dirty="0" smtClean="0"/>
          </a:p>
          <a:p>
            <a:r>
              <a:rPr lang="ru-RU" sz="1600" dirty="0" smtClean="0"/>
              <a:t>Начало действия документа 12.07.2018.</a:t>
            </a:r>
            <a:endParaRPr lang="ru-RU" sz="16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95</a:t>
            </a:fld>
            <a:endParaRPr lang="ru-RU"/>
          </a:p>
        </p:txBody>
      </p:sp>
    </p:spTree>
    <p:extLst>
      <p:ext uri="{BB962C8B-B14F-4D97-AF65-F5344CB8AC3E}">
        <p14:creationId xmlns:p14="http://schemas.microsoft.com/office/powerpoint/2010/main" val="2250475470"/>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Постановление Правительства РФ </a:t>
            </a:r>
            <a:r>
              <a:rPr lang="ru-RU" sz="2400" b="1" dirty="0">
                <a:solidFill>
                  <a:prstClr val="black"/>
                </a:solidFill>
              </a:rPr>
              <a:t>от </a:t>
            </a:r>
            <a:r>
              <a:rPr lang="ru-RU" sz="2400" b="1" dirty="0" smtClean="0">
                <a:solidFill>
                  <a:prstClr val="black"/>
                </a:solidFill>
              </a:rPr>
              <a:t>12.05.2018 №572</a:t>
            </a:r>
            <a:endParaRPr lang="ru-RU" sz="2400" b="1" dirty="0">
              <a:solidFill>
                <a:prstClr val="black"/>
              </a:solidFill>
            </a:endParaRPr>
          </a:p>
        </p:txBody>
      </p:sp>
      <p:sp>
        <p:nvSpPr>
          <p:cNvPr id="39" name="Прямоугольник 38"/>
          <p:cNvSpPr/>
          <p:nvPr/>
        </p:nvSpPr>
        <p:spPr>
          <a:xfrm>
            <a:off x="179512" y="415635"/>
            <a:ext cx="8760142" cy="6305840"/>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"О ВНЕСЕНИИ </a:t>
            </a:r>
            <a:r>
              <a:rPr lang="ru-RU" sz="1600" b="1" dirty="0" smtClean="0"/>
              <a:t>ИЗМЕНЕНИЙ В </a:t>
            </a:r>
            <a:r>
              <a:rPr lang="ru-RU" sz="1600" b="1" dirty="0"/>
              <a:t>ПОСТАНОВЛЕНИЕ ПРАВИТЕЛЬСТВА РОССИЙСКОЙ ФЕДЕРАЦИИ</a:t>
            </a:r>
          </a:p>
          <a:p>
            <a:r>
              <a:rPr lang="ru-RU" sz="1600" b="1" dirty="0"/>
              <a:t>ОТ 30 НОЯБРЯ 2015 Г. N </a:t>
            </a:r>
            <a:r>
              <a:rPr lang="ru-RU" sz="1600" b="1" dirty="0" smtClean="0"/>
              <a:t>1289</a:t>
            </a:r>
            <a:r>
              <a:rPr lang="en-US" sz="1600" b="1" dirty="0" smtClean="0"/>
              <a:t>” :</a:t>
            </a:r>
            <a:endParaRPr lang="ru-RU" sz="600" b="1" dirty="0" smtClean="0"/>
          </a:p>
          <a:p>
            <a:pPr marL="285750" indent="-285750">
              <a:buFont typeface="Arial" panose="020B0604020202020204" pitchFamily="34" charset="0"/>
              <a:buChar char="•"/>
            </a:pPr>
            <a:endParaRPr lang="en-US" sz="1600" dirty="0" smtClean="0"/>
          </a:p>
          <a:p>
            <a:pPr marL="285750" indent="-285750">
              <a:buFont typeface="Arial" panose="020B0604020202020204" pitchFamily="34" charset="0"/>
              <a:buChar char="•"/>
            </a:pPr>
            <a:r>
              <a:rPr lang="ru-RU" sz="1600" dirty="0"/>
              <a:t>По Постановлению Правительства РФ N 1289 при закупке препаратов из перечня ЖНВЛП заказчик должен применять ограничения и соблюдать условия допуска к закупкам иностранных лекарств.</a:t>
            </a:r>
          </a:p>
          <a:p>
            <a:endParaRPr lang="ru-RU" sz="1600" dirty="0"/>
          </a:p>
          <a:p>
            <a:pPr marL="285750" indent="-285750">
              <a:buFont typeface="Arial" panose="020B0604020202020204" pitchFamily="34" charset="0"/>
              <a:buChar char="•"/>
            </a:pPr>
            <a:r>
              <a:rPr lang="ru-RU" sz="1600"/>
              <a:t>Согласно </a:t>
            </a:r>
            <a:r>
              <a:rPr lang="ru-RU" sz="1600" smtClean="0"/>
              <a:t>изменениям, </a:t>
            </a:r>
            <a:r>
              <a:rPr lang="ru-RU" sz="1600" dirty="0"/>
              <a:t>если после применения этих ограничений хотя бы в одной заявке предлагаются к поставке препараты, все стадии производства которых, в том числе синтез молекулы действующего вещества при производстве фармацевтических субстанций, проходят на территории государств - членов ЕАЭС, то в отношении таких лекарств применяются условия допуска для </a:t>
            </a:r>
            <a:r>
              <a:rPr lang="ru-RU" sz="1600" dirty="0" err="1"/>
              <a:t>госзакупок</a:t>
            </a:r>
            <a:r>
              <a:rPr lang="ru-RU" sz="1600" dirty="0"/>
              <a:t> иностранных товаров, установленные Минфином. Сведения об указанных субстанциях должны быть включены в регистрационное досье соответствующих лекарственных препаратов.</a:t>
            </a:r>
          </a:p>
          <a:p>
            <a:endParaRPr lang="ru-RU" sz="1600" dirty="0"/>
          </a:p>
          <a:p>
            <a:pPr marL="285750" indent="-285750">
              <a:buFont typeface="Arial" panose="020B0604020202020204" pitchFamily="34" charset="0"/>
              <a:buChar char="•"/>
            </a:pPr>
            <a:endParaRPr lang="ru-RU" sz="1600" dirty="0"/>
          </a:p>
          <a:p>
            <a:r>
              <a:rPr lang="ru-RU" sz="1600" dirty="0" smtClean="0"/>
              <a:t>Начало действия документа 01.01.2019.</a:t>
            </a:r>
            <a:endParaRPr lang="ru-RU" sz="1600" dirty="0"/>
          </a:p>
          <a:p>
            <a:pPr marL="285750" indent="-285750">
              <a:buFont typeface="Arial" panose="020B0604020202020204" pitchFamily="34" charset="0"/>
              <a:buChar char="•"/>
            </a:pPr>
            <a:endParaRPr lang="ru-RU" sz="1600" dirty="0"/>
          </a:p>
          <a:p>
            <a:r>
              <a:rPr lang="ru-RU" sz="1600" dirty="0" smtClean="0"/>
              <a:t>   </a:t>
            </a:r>
          </a:p>
        </p:txBody>
      </p:sp>
      <p:sp>
        <p:nvSpPr>
          <p:cNvPr id="2" name="Номер слайда 1"/>
          <p:cNvSpPr>
            <a:spLocks noGrp="1"/>
          </p:cNvSpPr>
          <p:nvPr>
            <p:ph type="sldNum" sz="quarter" idx="12"/>
          </p:nvPr>
        </p:nvSpPr>
        <p:spPr/>
        <p:txBody>
          <a:bodyPr/>
          <a:lstStyle/>
          <a:p>
            <a:fld id="{25800938-3505-4AFC-AA3C-099AD5E268D3}" type="slidenum">
              <a:rPr lang="ru-RU" smtClean="0"/>
              <a:pPr/>
              <a:t>96</a:t>
            </a:fld>
            <a:endParaRPr lang="ru-RU"/>
          </a:p>
        </p:txBody>
      </p:sp>
    </p:spTree>
    <p:extLst>
      <p:ext uri="{BB962C8B-B14F-4D97-AF65-F5344CB8AC3E}">
        <p14:creationId xmlns:p14="http://schemas.microsoft.com/office/powerpoint/2010/main" val="37659832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9064572" cy="461665"/>
          </a:xfrm>
          <a:prstGeom prst="rect">
            <a:avLst/>
          </a:prstGeom>
        </p:spPr>
        <p:txBody>
          <a:bodyPr wrap="square">
            <a:spAutoFit/>
          </a:bodyPr>
          <a:lstStyle/>
          <a:p>
            <a:r>
              <a:rPr lang="ru-RU" sz="2400" b="1" dirty="0" smtClean="0">
                <a:solidFill>
                  <a:prstClr val="black"/>
                </a:solidFill>
              </a:rPr>
              <a:t>Федеральный закон от 29.06.2018 №174-ФЗ </a:t>
            </a:r>
            <a:endParaRPr lang="ru-RU" sz="2400" b="1" dirty="0">
              <a:solidFill>
                <a:prstClr val="black"/>
              </a:solidFill>
            </a:endParaRPr>
          </a:p>
        </p:txBody>
      </p:sp>
      <p:sp>
        <p:nvSpPr>
          <p:cNvPr id="39" name="Прямоугольник 38"/>
          <p:cNvSpPr/>
          <p:nvPr/>
        </p:nvSpPr>
        <p:spPr>
          <a:xfrm>
            <a:off x="179512" y="467750"/>
            <a:ext cx="8760142" cy="6190639"/>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a:t>Унитарные предприятия снова смогут проводить больше закупок по Закону N </a:t>
            </a:r>
            <a:r>
              <a:rPr lang="ru-RU" sz="1600" b="1" dirty="0" smtClean="0"/>
              <a:t>223-ФЗ</a:t>
            </a:r>
          </a:p>
          <a:p>
            <a:endParaRPr lang="ru-RU" sz="1600" b="1" dirty="0" smtClean="0"/>
          </a:p>
          <a:p>
            <a:pPr lvl="1"/>
            <a:r>
              <a:rPr lang="ru-RU" dirty="0" smtClean="0"/>
              <a:t>Все </a:t>
            </a:r>
            <a:r>
              <a:rPr lang="ru-RU" dirty="0" err="1"/>
              <a:t>МУПы</a:t>
            </a:r>
            <a:r>
              <a:rPr lang="ru-RU" dirty="0"/>
              <a:t> и </a:t>
            </a:r>
            <a:r>
              <a:rPr lang="ru-RU" dirty="0" err="1"/>
              <a:t>ГУПы</a:t>
            </a:r>
            <a:r>
              <a:rPr lang="ru-RU" dirty="0"/>
              <a:t> смогут проводить закупки за счет собственных средств по Закону N 223-ФЗ. </a:t>
            </a:r>
            <a:endParaRPr lang="ru-RU" dirty="0" smtClean="0"/>
          </a:p>
          <a:p>
            <a:pPr lvl="1"/>
            <a:r>
              <a:rPr lang="ru-RU" dirty="0" smtClean="0"/>
              <a:t>До </a:t>
            </a:r>
            <a:r>
              <a:rPr lang="ru-RU" dirty="0"/>
              <a:t>1 октября предприятия смогут изменить или утвердить положение о закупке и план закупок по </a:t>
            </a:r>
            <a:r>
              <a:rPr lang="ru-RU" dirty="0">
                <a:hlinkClick r:id="rId3" tooltip="Федеральный закон от 18.07.2011 N 223-ФЗ (ред. от 31.12.2017) &quot;О закупках товаров, работ, услуг отдельными видами юридических лиц&quot; (с изм. и доп., вступ. в силу с 09.01.2018)"/>
              </a:rPr>
              <a:t>Закону</a:t>
            </a:r>
            <a:r>
              <a:rPr lang="ru-RU" dirty="0"/>
              <a:t> N 223-ФЗ, чтобы попасть под его действие</a:t>
            </a:r>
            <a:r>
              <a:rPr lang="ru-RU" dirty="0" smtClean="0"/>
              <a:t>.</a:t>
            </a:r>
          </a:p>
          <a:p>
            <a:pPr lvl="1"/>
            <a:endParaRPr lang="ru-RU" dirty="0"/>
          </a:p>
          <a:p>
            <a:endParaRPr lang="ru-RU" dirty="0" smtClean="0"/>
          </a:p>
          <a:p>
            <a:r>
              <a:rPr lang="ru-RU" sz="1400" dirty="0" smtClean="0"/>
              <a:t>Вступление в силу</a:t>
            </a:r>
            <a:r>
              <a:rPr lang="en-US" sz="1400" dirty="0" smtClean="0"/>
              <a:t>:</a:t>
            </a:r>
            <a:r>
              <a:rPr lang="ru-RU" sz="1400" dirty="0" smtClean="0"/>
              <a:t> </a:t>
            </a:r>
            <a:r>
              <a:rPr lang="en-US" sz="1400" dirty="0" smtClean="0"/>
              <a:t> </a:t>
            </a:r>
            <a:r>
              <a:rPr lang="ru-RU" sz="1400" dirty="0" smtClean="0"/>
              <a:t>01 января 2019 года </a:t>
            </a:r>
          </a:p>
          <a:p>
            <a:r>
              <a:rPr lang="ru-RU" sz="1400" dirty="0" smtClean="0"/>
              <a:t> </a:t>
            </a:r>
            <a:endParaRPr lang="ru-RU" sz="1400"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97</a:t>
            </a:fld>
            <a:endParaRPr lang="ru-RU"/>
          </a:p>
        </p:txBody>
      </p:sp>
    </p:spTree>
    <p:extLst>
      <p:ext uri="{BB962C8B-B14F-4D97-AF65-F5344CB8AC3E}">
        <p14:creationId xmlns:p14="http://schemas.microsoft.com/office/powerpoint/2010/main" val="393163771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a:solidFill>
                  <a:prstClr val="black"/>
                </a:solidFill>
              </a:rPr>
              <a:t>Р</a:t>
            </a:r>
            <a:r>
              <a:rPr lang="ru-RU" sz="2400" b="1" dirty="0" smtClean="0">
                <a:solidFill>
                  <a:prstClr val="black"/>
                </a:solidFill>
              </a:rPr>
              <a:t>азъяснения МИНФИН, влияющие на контракты</a:t>
            </a:r>
            <a:endParaRPr lang="ru-RU" sz="2400" b="1" dirty="0">
              <a:solidFill>
                <a:prstClr val="black"/>
              </a:solidFill>
            </a:endParaRPr>
          </a:p>
        </p:txBody>
      </p:sp>
      <p:sp>
        <p:nvSpPr>
          <p:cNvPr id="39" name="Прямоугольник 38"/>
          <p:cNvSpPr/>
          <p:nvPr/>
        </p:nvSpPr>
        <p:spPr>
          <a:xfrm>
            <a:off x="179513" y="467750"/>
            <a:ext cx="8760142"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 ПИСЬМО Минфина </a:t>
            </a:r>
            <a:r>
              <a:rPr lang="ru-RU" sz="1600" i="1" dirty="0" smtClean="0"/>
              <a:t>от  25.08.2017 №24-04-06/55025</a:t>
            </a:r>
            <a:r>
              <a:rPr lang="ru-RU" sz="1600" i="1" dirty="0"/>
              <a:t>, ФАС России </a:t>
            </a:r>
            <a:r>
              <a:rPr lang="ru-RU" sz="1600" i="1" dirty="0" smtClean="0"/>
              <a:t>№РП/59080/17</a:t>
            </a:r>
            <a:r>
              <a:rPr lang="ru-RU" sz="1600" b="1" dirty="0" smtClean="0"/>
              <a:t> :</a:t>
            </a:r>
          </a:p>
          <a:p>
            <a:pPr marL="285750" indent="-285750">
              <a:buFont typeface="Arial" panose="020B0604020202020204" pitchFamily="34" charset="0"/>
              <a:buChar char="•"/>
            </a:pPr>
            <a:r>
              <a:rPr lang="ru-RU" dirty="0"/>
              <a:t>С момента размещения в ЕИС извещения о закупке и до заключения контракта проверить заказчика может только антимонопольный орган</a:t>
            </a:r>
            <a:r>
              <a:rPr lang="ru-RU" dirty="0" smtClean="0"/>
              <a:t>.</a:t>
            </a:r>
          </a:p>
          <a:p>
            <a:endParaRPr lang="ru-RU" dirty="0" smtClean="0"/>
          </a:p>
          <a:p>
            <a:r>
              <a:rPr lang="ru-RU" sz="1600" b="1" dirty="0"/>
              <a:t>ПИСЬМО Минфина</a:t>
            </a:r>
            <a:r>
              <a:rPr lang="ru-RU" b="1" dirty="0"/>
              <a:t> </a:t>
            </a:r>
            <a:r>
              <a:rPr lang="ru-RU" sz="1600" i="1" dirty="0"/>
              <a:t>от </a:t>
            </a:r>
            <a:r>
              <a:rPr lang="ru-RU" sz="1600" i="1" dirty="0" smtClean="0"/>
              <a:t>07.09.2017 №</a:t>
            </a:r>
            <a:r>
              <a:rPr lang="en-US" sz="1600" i="1" dirty="0" smtClean="0"/>
              <a:t>24-0</a:t>
            </a:r>
            <a:r>
              <a:rPr lang="ru-RU" sz="1600" i="1" dirty="0" smtClean="0"/>
              <a:t>1</a:t>
            </a:r>
            <a:r>
              <a:rPr lang="en-US" sz="1600" i="1" dirty="0" smtClean="0"/>
              <a:t>-0</a:t>
            </a:r>
            <a:r>
              <a:rPr lang="ru-RU" sz="1600" i="1" dirty="0" smtClean="0"/>
              <a:t>8</a:t>
            </a:r>
            <a:r>
              <a:rPr lang="en-US" sz="1600" i="1" dirty="0" smtClean="0"/>
              <a:t>/58</a:t>
            </a:r>
            <a:r>
              <a:rPr lang="ru-RU" sz="1600" i="1" dirty="0" smtClean="0"/>
              <a:t>557</a:t>
            </a:r>
            <a:r>
              <a:rPr lang="en-US" sz="1600" i="1" dirty="0" smtClean="0"/>
              <a:t>: </a:t>
            </a:r>
            <a:endParaRPr lang="en-US" sz="1600" i="1" dirty="0"/>
          </a:p>
          <a:p>
            <a:pPr marL="285750" indent="-285750">
              <a:buFont typeface="Arial" panose="020B0604020202020204" pitchFamily="34" charset="0"/>
              <a:buChar char="•"/>
            </a:pPr>
            <a:r>
              <a:rPr lang="en-US" dirty="0">
                <a:sym typeface="Wingdings" panose="05000000000000000000" pitchFamily="2" charset="2"/>
              </a:rPr>
              <a:t> </a:t>
            </a:r>
            <a:r>
              <a:rPr lang="ru-RU" dirty="0" smtClean="0"/>
              <a:t>Участник закупки не должен в качестве протокола разногласий прикреплять исправленный контракт </a:t>
            </a:r>
            <a:r>
              <a:rPr lang="en-US" dirty="0" smtClean="0">
                <a:sym typeface="Wingdings" panose="05000000000000000000" pitchFamily="2" charset="2"/>
              </a:rPr>
              <a:t></a:t>
            </a:r>
            <a:endParaRPr lang="ru-RU" dirty="0"/>
          </a:p>
          <a:p>
            <a:endParaRPr lang="ru-RU" dirty="0" smtClean="0"/>
          </a:p>
          <a:p>
            <a:r>
              <a:rPr lang="ru-RU" sz="1600" b="1" dirty="0"/>
              <a:t>ПИСЬМО Минфина</a:t>
            </a:r>
            <a:r>
              <a:rPr lang="ru-RU" b="1" dirty="0"/>
              <a:t> </a:t>
            </a:r>
            <a:r>
              <a:rPr lang="ru-RU" sz="1600" i="1" dirty="0"/>
              <a:t>от </a:t>
            </a:r>
            <a:r>
              <a:rPr lang="ru-RU" sz="1600" i="1" dirty="0" smtClean="0"/>
              <a:t>08.09.2017 №</a:t>
            </a:r>
            <a:r>
              <a:rPr lang="en-US" sz="1600" i="1" dirty="0" smtClean="0"/>
              <a:t>24-0</a:t>
            </a:r>
            <a:r>
              <a:rPr lang="ru-RU" sz="1600" i="1" dirty="0" smtClean="0"/>
              <a:t>1</a:t>
            </a:r>
            <a:r>
              <a:rPr lang="en-US" sz="1600" i="1" dirty="0" smtClean="0"/>
              <a:t>-0</a:t>
            </a:r>
            <a:r>
              <a:rPr lang="ru-RU" sz="1600" i="1" dirty="0" smtClean="0"/>
              <a:t>9</a:t>
            </a:r>
            <a:r>
              <a:rPr lang="en-US" sz="1600" i="1" dirty="0" smtClean="0"/>
              <a:t>/58</a:t>
            </a:r>
            <a:r>
              <a:rPr lang="ru-RU" sz="1600" i="1" dirty="0" smtClean="0"/>
              <a:t>179</a:t>
            </a:r>
            <a:r>
              <a:rPr lang="en-US" sz="1600" i="1" dirty="0" smtClean="0"/>
              <a:t>: </a:t>
            </a:r>
            <a:endParaRPr lang="en-US" sz="1600" i="1" dirty="0"/>
          </a:p>
          <a:p>
            <a:pPr marL="285750" indent="-285750">
              <a:buFont typeface="Arial" panose="020B0604020202020204" pitchFamily="34" charset="0"/>
              <a:buChar char="•"/>
            </a:pPr>
            <a:r>
              <a:rPr lang="en-US" dirty="0">
                <a:sym typeface="Wingdings" panose="05000000000000000000" pitchFamily="2" charset="2"/>
              </a:rPr>
              <a:t> </a:t>
            </a:r>
            <a:r>
              <a:rPr lang="ru-RU" dirty="0" err="1" smtClean="0"/>
              <a:t>Госзаказчик</a:t>
            </a:r>
            <a:r>
              <a:rPr lang="ru-RU" dirty="0" smtClean="0"/>
              <a:t> </a:t>
            </a:r>
            <a:r>
              <a:rPr lang="ru-RU" dirty="0"/>
              <a:t>может указать в документации НМЦК в меньшем размере, чем в </a:t>
            </a:r>
            <a:r>
              <a:rPr lang="ru-RU" dirty="0" smtClean="0"/>
              <a:t>обосновании методом сопоставимых рыночных цен (но </a:t>
            </a:r>
            <a:r>
              <a:rPr lang="ru-RU" dirty="0"/>
              <a:t>цена должна соответствовать лимитам бюджетных </a:t>
            </a:r>
            <a:r>
              <a:rPr lang="ru-RU" dirty="0" smtClean="0"/>
              <a:t>обязательств). + Ненормативный характер приказа 567.</a:t>
            </a:r>
            <a:r>
              <a:rPr lang="en-US" dirty="0" smtClean="0">
                <a:sym typeface="Wingdings" panose="05000000000000000000" pitchFamily="2" charset="2"/>
              </a:rPr>
              <a:t></a:t>
            </a:r>
            <a:endParaRPr lang="ru-RU" dirty="0"/>
          </a:p>
          <a:p>
            <a:endParaRPr lang="ru-RU" dirty="0" smtClean="0"/>
          </a:p>
          <a:p>
            <a:r>
              <a:rPr lang="ru-RU" sz="1600" b="1" dirty="0"/>
              <a:t>ПИСЬМО Минфина</a:t>
            </a:r>
            <a:r>
              <a:rPr lang="ru-RU" b="1" dirty="0"/>
              <a:t> </a:t>
            </a:r>
            <a:r>
              <a:rPr lang="ru-RU" sz="1600" i="1" dirty="0"/>
              <a:t>от </a:t>
            </a:r>
            <a:r>
              <a:rPr lang="ru-RU" sz="1600" i="1" dirty="0" smtClean="0"/>
              <a:t>11.09.2017 №</a:t>
            </a:r>
            <a:r>
              <a:rPr lang="en-US" sz="1600" i="1" dirty="0" smtClean="0"/>
              <a:t>24-0</a:t>
            </a:r>
            <a:r>
              <a:rPr lang="ru-RU" sz="1600" i="1" dirty="0" smtClean="0"/>
              <a:t>2</a:t>
            </a:r>
            <a:r>
              <a:rPr lang="en-US" sz="1600" i="1" dirty="0" smtClean="0"/>
              <a:t>-0</a:t>
            </a:r>
            <a:r>
              <a:rPr lang="ru-RU" sz="1600" i="1" dirty="0" smtClean="0"/>
              <a:t>8</a:t>
            </a:r>
            <a:r>
              <a:rPr lang="en-US" sz="1600" i="1" dirty="0" smtClean="0"/>
              <a:t>/58</a:t>
            </a:r>
            <a:r>
              <a:rPr lang="ru-RU" sz="1600" i="1" dirty="0" smtClean="0"/>
              <a:t>553</a:t>
            </a:r>
            <a:r>
              <a:rPr lang="en-US" sz="1600" i="1" dirty="0" smtClean="0"/>
              <a:t>: </a:t>
            </a:r>
            <a:endParaRPr lang="en-US" sz="1600" i="1" dirty="0"/>
          </a:p>
          <a:p>
            <a:pPr marL="285750" indent="-285750">
              <a:buFont typeface="Arial" panose="020B0604020202020204" pitchFamily="34" charset="0"/>
              <a:buChar char="•"/>
            </a:pPr>
            <a:r>
              <a:rPr lang="ru-RU" dirty="0" err="1">
                <a:sym typeface="Wingdings" panose="05000000000000000000" pitchFamily="2" charset="2"/>
              </a:rPr>
              <a:t>Госзаказчик</a:t>
            </a:r>
            <a:r>
              <a:rPr lang="ru-RU" dirty="0">
                <a:sym typeface="Wingdings" panose="05000000000000000000" pitchFamily="2" charset="2"/>
              </a:rPr>
              <a:t> не вправе передавать экспедитору полномочия по приемке поставленных </a:t>
            </a:r>
            <a:r>
              <a:rPr lang="ru-RU" dirty="0" smtClean="0">
                <a:sym typeface="Wingdings" panose="05000000000000000000" pitchFamily="2" charset="2"/>
              </a:rPr>
              <a:t>товаров.</a:t>
            </a:r>
          </a:p>
          <a:p>
            <a:endParaRPr lang="ru-RU" dirty="0" smtClean="0"/>
          </a:p>
          <a:p>
            <a:r>
              <a:rPr lang="ru-RU" sz="1600" b="1" dirty="0"/>
              <a:t>ПИСЬМО Минфина</a:t>
            </a:r>
            <a:r>
              <a:rPr lang="ru-RU" b="1" dirty="0"/>
              <a:t> </a:t>
            </a:r>
            <a:r>
              <a:rPr lang="ru-RU" sz="1600" i="1" dirty="0"/>
              <a:t>от </a:t>
            </a:r>
            <a:r>
              <a:rPr lang="ru-RU" sz="1600" i="1" dirty="0" smtClean="0"/>
              <a:t>12.09.2017 №</a:t>
            </a:r>
            <a:r>
              <a:rPr lang="en-US" sz="1600" i="1" dirty="0" smtClean="0"/>
              <a:t>24-03-06/58653: </a:t>
            </a:r>
          </a:p>
          <a:p>
            <a:pPr marL="285750" indent="-285750">
              <a:buFont typeface="Arial" panose="020B0604020202020204" pitchFamily="34" charset="0"/>
              <a:buChar char="•"/>
            </a:pPr>
            <a:r>
              <a:rPr lang="en-US" dirty="0"/>
              <a:t>  </a:t>
            </a:r>
            <a:r>
              <a:rPr lang="ru-RU" dirty="0" err="1"/>
              <a:t>госзаказчик</a:t>
            </a:r>
            <a:r>
              <a:rPr lang="ru-RU" dirty="0"/>
              <a:t> не вправе устанавливать требование к сроку действия </a:t>
            </a:r>
            <a:r>
              <a:rPr lang="ru-RU" dirty="0" smtClean="0"/>
              <a:t>лицензии</a:t>
            </a:r>
            <a:r>
              <a:rPr lang="en-US" dirty="0" smtClean="0"/>
              <a:t> (</a:t>
            </a:r>
            <a:r>
              <a:rPr lang="ru-RU" dirty="0" smtClean="0"/>
              <a:t>это </a:t>
            </a:r>
            <a:r>
              <a:rPr lang="ru-RU" dirty="0"/>
              <a:t>ограничивает конкуренцию </a:t>
            </a:r>
            <a:r>
              <a:rPr lang="ru-RU" dirty="0" smtClean="0"/>
              <a:t>), требовать можно только </a:t>
            </a:r>
            <a:r>
              <a:rPr lang="ru-RU" dirty="0"/>
              <a:t>подтвердить ее наличие.</a:t>
            </a:r>
          </a:p>
        </p:txBody>
      </p:sp>
      <p:sp>
        <p:nvSpPr>
          <p:cNvPr id="2" name="Номер слайда 1"/>
          <p:cNvSpPr>
            <a:spLocks noGrp="1"/>
          </p:cNvSpPr>
          <p:nvPr>
            <p:ph type="sldNum" sz="quarter" idx="12"/>
          </p:nvPr>
        </p:nvSpPr>
        <p:spPr/>
        <p:txBody>
          <a:bodyPr/>
          <a:lstStyle/>
          <a:p>
            <a:fld id="{25800938-3505-4AFC-AA3C-099AD5E268D3}" type="slidenum">
              <a:rPr lang="ru-RU" smtClean="0"/>
              <a:pPr/>
              <a:t>98</a:t>
            </a:fld>
            <a:endParaRPr lang="ru-RU"/>
          </a:p>
        </p:txBody>
      </p:sp>
    </p:spTree>
    <p:extLst>
      <p:ext uri="{BB962C8B-B14F-4D97-AF65-F5344CB8AC3E}">
        <p14:creationId xmlns:p14="http://schemas.microsoft.com/office/powerpoint/2010/main" val="3107576531"/>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Прямоугольник 73"/>
          <p:cNvSpPr/>
          <p:nvPr/>
        </p:nvSpPr>
        <p:spPr>
          <a:xfrm>
            <a:off x="79428" y="6085"/>
            <a:ext cx="8531966" cy="461665"/>
          </a:xfrm>
          <a:prstGeom prst="rect">
            <a:avLst/>
          </a:prstGeom>
        </p:spPr>
        <p:txBody>
          <a:bodyPr wrap="square">
            <a:spAutoFit/>
          </a:bodyPr>
          <a:lstStyle/>
          <a:p>
            <a:r>
              <a:rPr lang="ru-RU" sz="2400" b="1" dirty="0" smtClean="0">
                <a:solidFill>
                  <a:prstClr val="black"/>
                </a:solidFill>
              </a:rPr>
              <a:t>Новые разъяснения, влияющие на контракты</a:t>
            </a:r>
            <a:endParaRPr lang="ru-RU" sz="2400" b="1" dirty="0">
              <a:solidFill>
                <a:prstClr val="black"/>
              </a:solidFill>
            </a:endParaRPr>
          </a:p>
        </p:txBody>
      </p:sp>
      <p:sp>
        <p:nvSpPr>
          <p:cNvPr id="39" name="Прямоугольник 38"/>
          <p:cNvSpPr/>
          <p:nvPr/>
        </p:nvSpPr>
        <p:spPr>
          <a:xfrm>
            <a:off x="179512" y="476672"/>
            <a:ext cx="8784975" cy="5951705"/>
          </a:xfrm>
          <a:prstGeom prst="rect">
            <a:avLst/>
          </a:prstGeom>
          <a:solidFill>
            <a:schemeClr val="bg1"/>
          </a:solidFill>
          <a:ln>
            <a:solidFill>
              <a:schemeClr val="accent1">
                <a:lumMod val="50000"/>
              </a:schemeClr>
            </a:solidFill>
          </a:ln>
        </p:spPr>
        <p:style>
          <a:lnRef idx="1">
            <a:schemeClr val="accent1"/>
          </a:lnRef>
          <a:fillRef idx="2">
            <a:schemeClr val="accent1"/>
          </a:fillRef>
          <a:effectRef idx="1">
            <a:schemeClr val="accent1"/>
          </a:effectRef>
          <a:fontRef idx="minor">
            <a:schemeClr val="dk1"/>
          </a:fontRef>
        </p:style>
        <p:txBody>
          <a:bodyPr rtlCol="0" anchor="ctr"/>
          <a:lstStyle/>
          <a:p>
            <a:r>
              <a:rPr lang="ru-RU" sz="1600" b="1" dirty="0" smtClean="0"/>
              <a:t> ПИСЬМО Минфина </a:t>
            </a:r>
            <a:r>
              <a:rPr lang="ru-RU" sz="1600" i="1" dirty="0" smtClean="0"/>
              <a:t>от  26.09.2017 №24-01-07/62519</a:t>
            </a:r>
            <a:r>
              <a:rPr lang="ru-RU" sz="1600" b="1" dirty="0" smtClean="0"/>
              <a:t> :</a:t>
            </a:r>
          </a:p>
          <a:p>
            <a:pPr marL="285750" indent="-285750">
              <a:buFont typeface="Arial" panose="020B0604020202020204" pitchFamily="34" charset="0"/>
              <a:buChar char="•"/>
            </a:pPr>
            <a:r>
              <a:rPr lang="ru-RU" dirty="0"/>
              <a:t>при закупке имплантируемых </a:t>
            </a:r>
            <a:r>
              <a:rPr lang="ru-RU" dirty="0" err="1"/>
              <a:t>медизделий</a:t>
            </a:r>
            <a:r>
              <a:rPr lang="ru-RU" dirty="0"/>
              <a:t>, включенных в специальный перечень, следует учитывать требования Постановления N 1517. НМЦК при таких закупках не может превышать зарегистрированных предельных отпускных цен производителей с учетом установленных предельных размеров оптовых надбавок и НДС </a:t>
            </a:r>
            <a:r>
              <a:rPr lang="ru-RU" dirty="0" smtClean="0"/>
              <a:t>(предельные </a:t>
            </a:r>
            <a:r>
              <a:rPr lang="ru-RU" dirty="0"/>
              <a:t>отпускные цены производителей можно узнать из реестра на сайте Росздравнадзора. Предельные размеры оптовых надбавок устанавливают региональные власти</a:t>
            </a:r>
            <a:r>
              <a:rPr lang="ru-RU" dirty="0" smtClean="0"/>
              <a:t>.).</a:t>
            </a:r>
          </a:p>
          <a:p>
            <a:endParaRPr lang="ru-RU" dirty="0" smtClean="0"/>
          </a:p>
          <a:p>
            <a:r>
              <a:rPr lang="ru-RU" sz="1600" b="1" dirty="0"/>
              <a:t>ПИСЬМО </a:t>
            </a:r>
            <a:r>
              <a:rPr lang="ru-RU" sz="1600" b="1" dirty="0" smtClean="0"/>
              <a:t>ФАС </a:t>
            </a:r>
            <a:r>
              <a:rPr lang="ru-RU" sz="1600" i="1" dirty="0" smtClean="0"/>
              <a:t>от 18.10.2017 №</a:t>
            </a:r>
            <a:r>
              <a:rPr lang="en-US" sz="1600" i="1" dirty="0" smtClean="0"/>
              <a:t> </a:t>
            </a:r>
            <a:r>
              <a:rPr lang="ru-RU" sz="1600" i="1" dirty="0" smtClean="0"/>
              <a:t>ИА</a:t>
            </a:r>
            <a:r>
              <a:rPr lang="en-US" sz="1600" i="1" dirty="0" smtClean="0"/>
              <a:t>/71717/17: </a:t>
            </a:r>
          </a:p>
          <a:p>
            <a:pPr marL="285750" indent="-285750">
              <a:buFont typeface="Arial" panose="020B0604020202020204" pitchFamily="34" charset="0"/>
              <a:buChar char="•"/>
            </a:pPr>
            <a:r>
              <a:rPr lang="en-US" dirty="0"/>
              <a:t> </a:t>
            </a:r>
            <a:r>
              <a:rPr lang="ru-RU" dirty="0"/>
              <a:t>как </a:t>
            </a:r>
            <a:r>
              <a:rPr lang="ru-RU" dirty="0" err="1"/>
              <a:t>госзаказчику</a:t>
            </a:r>
            <a:r>
              <a:rPr lang="ru-RU" dirty="0"/>
              <a:t> устанавливать в документации срок годности лекарственных препаратов</a:t>
            </a:r>
            <a:r>
              <a:rPr lang="ru-RU" dirty="0" smtClean="0"/>
              <a:t>.</a:t>
            </a:r>
            <a:endParaRPr lang="en-US" dirty="0" smtClean="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ru-RU" dirty="0"/>
          </a:p>
        </p:txBody>
      </p:sp>
      <p:sp>
        <p:nvSpPr>
          <p:cNvPr id="2" name="Номер слайда 1"/>
          <p:cNvSpPr>
            <a:spLocks noGrp="1"/>
          </p:cNvSpPr>
          <p:nvPr>
            <p:ph type="sldNum" sz="quarter" idx="12"/>
          </p:nvPr>
        </p:nvSpPr>
        <p:spPr/>
        <p:txBody>
          <a:bodyPr/>
          <a:lstStyle/>
          <a:p>
            <a:fld id="{25800938-3505-4AFC-AA3C-099AD5E268D3}" type="slidenum">
              <a:rPr lang="ru-RU" smtClean="0"/>
              <a:pPr/>
              <a:t>99</a:t>
            </a:fld>
            <a:endParaRPr lang="ru-RU"/>
          </a:p>
        </p:txBody>
      </p:sp>
    </p:spTree>
    <p:extLst>
      <p:ext uri="{BB962C8B-B14F-4D97-AF65-F5344CB8AC3E}">
        <p14:creationId xmlns:p14="http://schemas.microsoft.com/office/powerpoint/2010/main" val="286383498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53807</TotalTime>
  <Words>16680</Words>
  <Application>Microsoft Office PowerPoint</Application>
  <PresentationFormat>Экран (4:3)</PresentationFormat>
  <Paragraphs>1555</Paragraphs>
  <Slides>129</Slides>
  <Notes>116</Notes>
  <HiddenSlides>0</HiddenSlides>
  <MMClips>0</MMClips>
  <ScaleCrop>false</ScaleCrop>
  <HeadingPairs>
    <vt:vector size="8" baseType="variant">
      <vt:variant>
        <vt:lpstr>Использованные шрифты</vt:lpstr>
      </vt:variant>
      <vt:variant>
        <vt:i4>9</vt:i4>
      </vt:variant>
      <vt:variant>
        <vt:lpstr>Тема</vt:lpstr>
      </vt:variant>
      <vt:variant>
        <vt:i4>1</vt:i4>
      </vt:variant>
      <vt:variant>
        <vt:lpstr>Внедренные серверы OLE</vt:lpstr>
      </vt:variant>
      <vt:variant>
        <vt:i4>1</vt:i4>
      </vt:variant>
      <vt:variant>
        <vt:lpstr>Заголовки слайдов</vt:lpstr>
      </vt:variant>
      <vt:variant>
        <vt:i4>129</vt:i4>
      </vt:variant>
    </vt:vector>
  </HeadingPairs>
  <TitlesOfParts>
    <vt:vector size="140" baseType="lpstr">
      <vt:lpstr>Arial</vt:lpstr>
      <vt:lpstr>Arial Cyr</vt:lpstr>
      <vt:lpstr>Arial Narrow</vt:lpstr>
      <vt:lpstr>Calibri</vt:lpstr>
      <vt:lpstr>Corbel</vt:lpstr>
      <vt:lpstr>Courier New</vt:lpstr>
      <vt:lpstr>Times New Roman</vt:lpstr>
      <vt:lpstr>Verdana</vt:lpstr>
      <vt:lpstr>Wingdings</vt:lpstr>
      <vt:lpstr>Тема Office</vt:lpstr>
      <vt:lpstr>Acrobat Document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SDM</dc:creator>
  <cp:lastModifiedBy>Игорь Храпов</cp:lastModifiedBy>
  <cp:revision>926</cp:revision>
  <cp:lastPrinted>2015-11-18T16:48:31Z</cp:lastPrinted>
  <dcterms:created xsi:type="dcterms:W3CDTF">2014-12-25T11:12:15Z</dcterms:created>
  <dcterms:modified xsi:type="dcterms:W3CDTF">2018-08-02T08:20:59Z</dcterms:modified>
</cp:coreProperties>
</file>